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2" r:id="rId2"/>
    <p:sldMasterId id="2147483651" r:id="rId3"/>
    <p:sldMasterId id="2147483650" r:id="rId4"/>
  </p:sldMasterIdLst>
  <p:notesMasterIdLst>
    <p:notesMasterId r:id="rId112"/>
  </p:notesMasterIdLst>
  <p:handoutMasterIdLst>
    <p:handoutMasterId r:id="rId113"/>
  </p:handoutMasterIdLst>
  <p:sldIdLst>
    <p:sldId id="856" r:id="rId5"/>
    <p:sldId id="257" r:id="rId6"/>
    <p:sldId id="260" r:id="rId7"/>
    <p:sldId id="415" r:id="rId8"/>
    <p:sldId id="862" r:id="rId9"/>
    <p:sldId id="863" r:id="rId10"/>
    <p:sldId id="857" r:id="rId11"/>
    <p:sldId id="864" r:id="rId12"/>
    <p:sldId id="865" r:id="rId13"/>
    <p:sldId id="866" r:id="rId14"/>
    <p:sldId id="870" r:id="rId15"/>
    <p:sldId id="869" r:id="rId16"/>
    <p:sldId id="871" r:id="rId17"/>
    <p:sldId id="867" r:id="rId18"/>
    <p:sldId id="874" r:id="rId19"/>
    <p:sldId id="872" r:id="rId20"/>
    <p:sldId id="875" r:id="rId21"/>
    <p:sldId id="876" r:id="rId22"/>
    <p:sldId id="877" r:id="rId23"/>
    <p:sldId id="953" r:id="rId24"/>
    <p:sldId id="858" r:id="rId25"/>
    <p:sldId id="878" r:id="rId26"/>
    <p:sldId id="860" r:id="rId27"/>
    <p:sldId id="752" r:id="rId28"/>
    <p:sldId id="879" r:id="rId29"/>
    <p:sldId id="753" r:id="rId30"/>
    <p:sldId id="880" r:id="rId31"/>
    <p:sldId id="881" r:id="rId32"/>
    <p:sldId id="882" r:id="rId33"/>
    <p:sldId id="885" r:id="rId34"/>
    <p:sldId id="883" r:id="rId35"/>
    <p:sldId id="886" r:id="rId36"/>
    <p:sldId id="887" r:id="rId37"/>
    <p:sldId id="888" r:id="rId38"/>
    <p:sldId id="897" r:id="rId39"/>
    <p:sldId id="890" r:id="rId40"/>
    <p:sldId id="898" r:id="rId41"/>
    <p:sldId id="795" r:id="rId42"/>
    <p:sldId id="889" r:id="rId43"/>
    <p:sldId id="900" r:id="rId44"/>
    <p:sldId id="899" r:id="rId45"/>
    <p:sldId id="909" r:id="rId46"/>
    <p:sldId id="910" r:id="rId47"/>
    <p:sldId id="796" r:id="rId48"/>
    <p:sldId id="911" r:id="rId49"/>
    <p:sldId id="901" r:id="rId50"/>
    <p:sldId id="902" r:id="rId51"/>
    <p:sldId id="903" r:id="rId52"/>
    <p:sldId id="912" r:id="rId53"/>
    <p:sldId id="913" r:id="rId54"/>
    <p:sldId id="914" r:id="rId55"/>
    <p:sldId id="915" r:id="rId56"/>
    <p:sldId id="954" r:id="rId57"/>
    <p:sldId id="916" r:id="rId58"/>
    <p:sldId id="955" r:id="rId59"/>
    <p:sldId id="904" r:id="rId60"/>
    <p:sldId id="956" r:id="rId61"/>
    <p:sldId id="917" r:id="rId62"/>
    <p:sldId id="905" r:id="rId63"/>
    <p:sldId id="918" r:id="rId64"/>
    <p:sldId id="957" r:id="rId65"/>
    <p:sldId id="906" r:id="rId66"/>
    <p:sldId id="907" r:id="rId67"/>
    <p:sldId id="908" r:id="rId68"/>
    <p:sldId id="797" r:id="rId69"/>
    <p:sldId id="919" r:id="rId70"/>
    <p:sldId id="823" r:id="rId71"/>
    <p:sldId id="920" r:id="rId72"/>
    <p:sldId id="921" r:id="rId73"/>
    <p:sldId id="958" r:id="rId74"/>
    <p:sldId id="922" r:id="rId75"/>
    <p:sldId id="827" r:id="rId76"/>
    <p:sldId id="923" r:id="rId77"/>
    <p:sldId id="924" r:id="rId78"/>
    <p:sldId id="959" r:id="rId79"/>
    <p:sldId id="925" r:id="rId80"/>
    <p:sldId id="929" r:id="rId81"/>
    <p:sldId id="926" r:id="rId82"/>
    <p:sldId id="927" r:id="rId83"/>
    <p:sldId id="930" r:id="rId84"/>
    <p:sldId id="841" r:id="rId85"/>
    <p:sldId id="931" r:id="rId86"/>
    <p:sldId id="932" r:id="rId87"/>
    <p:sldId id="933" r:id="rId88"/>
    <p:sldId id="934" r:id="rId89"/>
    <p:sldId id="937" r:id="rId90"/>
    <p:sldId id="935" r:id="rId91"/>
    <p:sldId id="936" r:id="rId92"/>
    <p:sldId id="941" r:id="rId93"/>
    <p:sldId id="938" r:id="rId94"/>
    <p:sldId id="939" r:id="rId95"/>
    <p:sldId id="940" r:id="rId96"/>
    <p:sldId id="942" r:id="rId97"/>
    <p:sldId id="943" r:id="rId98"/>
    <p:sldId id="944" r:id="rId99"/>
    <p:sldId id="945" r:id="rId100"/>
    <p:sldId id="946" r:id="rId101"/>
    <p:sldId id="947" r:id="rId102"/>
    <p:sldId id="948" r:id="rId103"/>
    <p:sldId id="842" r:id="rId104"/>
    <p:sldId id="854" r:id="rId105"/>
    <p:sldId id="846" r:id="rId106"/>
    <p:sldId id="951" r:id="rId107"/>
    <p:sldId id="849" r:id="rId108"/>
    <p:sldId id="949" r:id="rId109"/>
    <p:sldId id="952" r:id="rId110"/>
    <p:sldId id="950" r:id="rId111"/>
  </p:sldIdLst>
  <p:sldSz cx="9144000" cy="6858000" type="screen4x3"/>
  <p:notesSz cx="6858000" cy="9144000"/>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6178D"/>
    <a:srgbClr val="FF33CC"/>
    <a:srgbClr val="E6E6E6"/>
    <a:srgbClr val="FF6600"/>
    <a:srgbClr val="C3DFA4"/>
    <a:srgbClr val="DAECCB"/>
    <a:srgbClr val="47D3FF"/>
    <a:srgbClr val="00BAF2"/>
    <a:srgbClr val="FFE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81" autoAdjust="0"/>
    <p:restoredTop sz="92754" autoAdjust="0"/>
  </p:normalViewPr>
  <p:slideViewPr>
    <p:cSldViewPr>
      <p:cViewPr varScale="1">
        <p:scale>
          <a:sx n="87" d="100"/>
          <a:sy n="87" d="100"/>
        </p:scale>
        <p:origin x="1027" y="86"/>
      </p:cViewPr>
      <p:guideLst>
        <p:guide orient="horz" pos="2160"/>
        <p:guide pos="2880"/>
      </p:guideLst>
    </p:cSldViewPr>
  </p:slideViewPr>
  <p:notesTextViewPr>
    <p:cViewPr>
      <p:scale>
        <a:sx n="20" d="100"/>
        <a:sy n="20" d="100"/>
      </p:scale>
      <p:origin x="0" y="0"/>
    </p:cViewPr>
  </p:notesTextViewPr>
  <p:sorterViewPr>
    <p:cViewPr>
      <p:scale>
        <a:sx n="100" d="100"/>
        <a:sy n="100" d="100"/>
      </p:scale>
      <p:origin x="0" y="3990"/>
    </p:cViewPr>
  </p:sorterViewPr>
  <p:notesViewPr>
    <p:cSldViewPr>
      <p:cViewPr varScale="1">
        <p:scale>
          <a:sx n="59" d="100"/>
          <a:sy n="59" d="100"/>
        </p:scale>
        <p:origin x="3226" y="8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C9BB8453-2C3A-4913-BA91-3349210AB2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zh-TW" altLang="en-US"/>
          </a:p>
        </p:txBody>
      </p:sp>
      <p:sp>
        <p:nvSpPr>
          <p:cNvPr id="3" name="日期版面配置區 2">
            <a:extLst>
              <a:ext uri="{FF2B5EF4-FFF2-40B4-BE49-F238E27FC236}">
                <a16:creationId xmlns:a16="http://schemas.microsoft.com/office/drawing/2014/main" id="{A14CA0DE-971B-4F54-80EF-9A22A4842A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CC87C436-5178-49E7-A000-31E931140E7D}" type="datetimeFigureOut">
              <a:rPr lang="zh-TW" altLang="en-US"/>
              <a:pPr>
                <a:defRPr/>
              </a:pPr>
              <a:t>2025/5/9</a:t>
            </a:fld>
            <a:endParaRPr lang="zh-TW" altLang="en-US"/>
          </a:p>
        </p:txBody>
      </p:sp>
      <p:sp>
        <p:nvSpPr>
          <p:cNvPr id="4" name="頁尾版面配置區 3">
            <a:extLst>
              <a:ext uri="{FF2B5EF4-FFF2-40B4-BE49-F238E27FC236}">
                <a16:creationId xmlns:a16="http://schemas.microsoft.com/office/drawing/2014/main" id="{4D34223C-61E4-44B7-80F5-E122923792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zh-TW" altLang="en-US"/>
          </a:p>
        </p:txBody>
      </p:sp>
      <p:sp>
        <p:nvSpPr>
          <p:cNvPr id="5" name="投影片編號版面配置區 4">
            <a:extLst>
              <a:ext uri="{FF2B5EF4-FFF2-40B4-BE49-F238E27FC236}">
                <a16:creationId xmlns:a16="http://schemas.microsoft.com/office/drawing/2014/main" id="{4A674285-7698-4B3F-B6E9-56835D27355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EB05CD96-82B9-406D-85A6-6F1DCE5392BC}" type="slidenum">
              <a:rPr lang="zh-TW" altLang="en-US"/>
              <a:pPr>
                <a:defRPr/>
              </a:pPr>
              <a:t>‹#›</a:t>
            </a:fld>
            <a:endParaRPr lang="zh-TW"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5C95C0D-0873-4A3C-8695-D525703D069F}"/>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zh-TW"/>
          </a:p>
        </p:txBody>
      </p:sp>
      <p:sp>
        <p:nvSpPr>
          <p:cNvPr id="3075" name="Rectangle 3">
            <a:extLst>
              <a:ext uri="{FF2B5EF4-FFF2-40B4-BE49-F238E27FC236}">
                <a16:creationId xmlns:a16="http://schemas.microsoft.com/office/drawing/2014/main" id="{A1D9B868-543F-4D5B-B7C7-13338AE26D8A}"/>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zh-TW"/>
          </a:p>
        </p:txBody>
      </p:sp>
      <p:sp>
        <p:nvSpPr>
          <p:cNvPr id="5124" name="Rectangle 4">
            <a:extLst>
              <a:ext uri="{FF2B5EF4-FFF2-40B4-BE49-F238E27FC236}">
                <a16:creationId xmlns:a16="http://schemas.microsoft.com/office/drawing/2014/main" id="{62DAF654-FEB7-49AF-ADF5-91EB327903F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95D367AF-995D-4EDF-853A-1F0D4955D0BD}"/>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3078" name="Rectangle 6">
            <a:extLst>
              <a:ext uri="{FF2B5EF4-FFF2-40B4-BE49-F238E27FC236}">
                <a16:creationId xmlns:a16="http://schemas.microsoft.com/office/drawing/2014/main" id="{6D4F4629-8AD6-41E5-8615-DF24AA6DEE0E}"/>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zh-TW"/>
          </a:p>
        </p:txBody>
      </p:sp>
      <p:sp>
        <p:nvSpPr>
          <p:cNvPr id="3079" name="Rectangle 7">
            <a:extLst>
              <a:ext uri="{FF2B5EF4-FFF2-40B4-BE49-F238E27FC236}">
                <a16:creationId xmlns:a16="http://schemas.microsoft.com/office/drawing/2014/main" id="{342AFB42-67C6-4869-97C3-FB3378AB4F03}"/>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52C9087-B77F-4C28-A761-1E25B3C381C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0607E33-A686-49C9-A950-B8DE0EC2CF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684AE95-51D7-41FA-A5A5-91A6959E5B1F}" type="slidenum">
              <a:rPr lang="en-US" altLang="zh-TW"/>
              <a:pPr/>
              <a:t>1</a:t>
            </a:fld>
            <a:endParaRPr lang="en-US" altLang="zh-TW"/>
          </a:p>
        </p:txBody>
      </p:sp>
      <p:sp>
        <p:nvSpPr>
          <p:cNvPr id="8195" name="Rectangle 2">
            <a:extLst>
              <a:ext uri="{FF2B5EF4-FFF2-40B4-BE49-F238E27FC236}">
                <a16:creationId xmlns:a16="http://schemas.microsoft.com/office/drawing/2014/main" id="{0BAC527C-CCC1-4231-ACB0-08434FB90AD8}"/>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6E9512F8-3C4B-48BA-8446-F4B557A588C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kumimoji="0" lang="zh-TW" altLang="en-US"/>
          </a:p>
        </p:txBody>
      </p:sp>
    </p:spTree>
    <p:extLst>
      <p:ext uri="{BB962C8B-B14F-4D97-AF65-F5344CB8AC3E}">
        <p14:creationId xmlns:p14="http://schemas.microsoft.com/office/powerpoint/2010/main" val="2709781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779F7799-AB60-403F-BABB-7EDA96C73B6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20D006C-48D2-4387-9D90-338803C8508E}" type="slidenum">
              <a:rPr lang="en-US" altLang="zh-TW"/>
              <a:pPr/>
              <a:t>2</a:t>
            </a:fld>
            <a:endParaRPr lang="en-US" altLang="zh-TW"/>
          </a:p>
        </p:txBody>
      </p:sp>
      <p:sp>
        <p:nvSpPr>
          <p:cNvPr id="10243" name="Rectangle 2">
            <a:extLst>
              <a:ext uri="{FF2B5EF4-FFF2-40B4-BE49-F238E27FC236}">
                <a16:creationId xmlns:a16="http://schemas.microsoft.com/office/drawing/2014/main" id="{F17A8E29-DC5D-42BE-8B58-90360E623996}"/>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6C14374B-707B-4896-9AD1-38F6476A782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kumimoji="0"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65A067EB-B5B1-46D7-AE61-4E3F9928BE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C3A0ECA-AA2A-4F62-9F17-74967188C780}" type="slidenum">
              <a:rPr lang="en-US" altLang="zh-TW"/>
              <a:pPr/>
              <a:t>3</a:t>
            </a:fld>
            <a:endParaRPr lang="en-US" altLang="zh-TW"/>
          </a:p>
        </p:txBody>
      </p:sp>
      <p:sp>
        <p:nvSpPr>
          <p:cNvPr id="12291" name="Rectangle 2">
            <a:extLst>
              <a:ext uri="{FF2B5EF4-FFF2-40B4-BE49-F238E27FC236}">
                <a16:creationId xmlns:a16="http://schemas.microsoft.com/office/drawing/2014/main" id="{E1B30A03-CEB3-47D0-A86C-7FF6BA2113DF}"/>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C601CF76-3070-4322-B2F6-525A9189174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kumimoji="0"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65A067EB-B5B1-46D7-AE61-4E3F9928BE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C3A0ECA-AA2A-4F62-9F17-74967188C780}" type="slidenum">
              <a:rPr lang="en-US" altLang="zh-TW"/>
              <a:pPr/>
              <a:t>19</a:t>
            </a:fld>
            <a:endParaRPr lang="en-US" altLang="zh-TW"/>
          </a:p>
        </p:txBody>
      </p:sp>
      <p:sp>
        <p:nvSpPr>
          <p:cNvPr id="12291" name="Rectangle 2">
            <a:extLst>
              <a:ext uri="{FF2B5EF4-FFF2-40B4-BE49-F238E27FC236}">
                <a16:creationId xmlns:a16="http://schemas.microsoft.com/office/drawing/2014/main" id="{E1B30A03-CEB3-47D0-A86C-7FF6BA2113DF}"/>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C601CF76-3070-4322-B2F6-525A9189174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kumimoji="0"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65A067EB-B5B1-46D7-AE61-4E3F9928BE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C3A0ECA-AA2A-4F62-9F17-74967188C780}" type="slidenum">
              <a:rPr lang="en-US" altLang="zh-TW"/>
              <a:pPr/>
              <a:t>20</a:t>
            </a:fld>
            <a:endParaRPr lang="en-US" altLang="zh-TW"/>
          </a:p>
        </p:txBody>
      </p:sp>
      <p:sp>
        <p:nvSpPr>
          <p:cNvPr id="12291" name="Rectangle 2">
            <a:extLst>
              <a:ext uri="{FF2B5EF4-FFF2-40B4-BE49-F238E27FC236}">
                <a16:creationId xmlns:a16="http://schemas.microsoft.com/office/drawing/2014/main" id="{E1B30A03-CEB3-47D0-A86C-7FF6BA2113DF}"/>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C601CF76-3070-4322-B2F6-525A9189174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kumimoji="0"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65A067EB-B5B1-46D7-AE61-4E3F9928BE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C3A0ECA-AA2A-4F62-9F17-74967188C780}" type="slidenum">
              <a:rPr lang="en-US" altLang="zh-TW"/>
              <a:pPr/>
              <a:t>25</a:t>
            </a:fld>
            <a:endParaRPr lang="en-US" altLang="zh-TW"/>
          </a:p>
        </p:txBody>
      </p:sp>
      <p:sp>
        <p:nvSpPr>
          <p:cNvPr id="12291" name="Rectangle 2">
            <a:extLst>
              <a:ext uri="{FF2B5EF4-FFF2-40B4-BE49-F238E27FC236}">
                <a16:creationId xmlns:a16="http://schemas.microsoft.com/office/drawing/2014/main" id="{E1B30A03-CEB3-47D0-A86C-7FF6BA2113DF}"/>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C601CF76-3070-4322-B2F6-525A9189174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kumimoji="0"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Tree>
    <p:extLst>
      <p:ext uri="{BB962C8B-B14F-4D97-AF65-F5344CB8AC3E}">
        <p14:creationId xmlns:p14="http://schemas.microsoft.com/office/powerpoint/2010/main" val="711958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523607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423025" y="188913"/>
            <a:ext cx="2057400" cy="53181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50825" y="188913"/>
            <a:ext cx="6019800" cy="531812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902803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Tree>
    <p:extLst>
      <p:ext uri="{BB962C8B-B14F-4D97-AF65-F5344CB8AC3E}">
        <p14:creationId xmlns:p14="http://schemas.microsoft.com/office/powerpoint/2010/main" val="2841073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094774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Tree>
    <p:extLst>
      <p:ext uri="{BB962C8B-B14F-4D97-AF65-F5344CB8AC3E}">
        <p14:creationId xmlns:p14="http://schemas.microsoft.com/office/powerpoint/2010/main" val="2667238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250825" y="981075"/>
            <a:ext cx="4038600" cy="452596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441825" y="981075"/>
            <a:ext cx="4038600" cy="452596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87434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536289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3244291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555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3008627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60813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3123870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16113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423025" y="188913"/>
            <a:ext cx="2057400" cy="53181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50825" y="188913"/>
            <a:ext cx="6019800" cy="531812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45404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Tree>
    <p:extLst>
      <p:ext uri="{BB962C8B-B14F-4D97-AF65-F5344CB8AC3E}">
        <p14:creationId xmlns:p14="http://schemas.microsoft.com/office/powerpoint/2010/main" val="702151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91411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Tree>
    <p:extLst>
      <p:ext uri="{BB962C8B-B14F-4D97-AF65-F5344CB8AC3E}">
        <p14:creationId xmlns:p14="http://schemas.microsoft.com/office/powerpoint/2010/main" val="1619574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250825" y="981075"/>
            <a:ext cx="4038600" cy="452596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441825" y="981075"/>
            <a:ext cx="4038600" cy="452596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14586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00978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1495994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660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Tree>
    <p:extLst>
      <p:ext uri="{BB962C8B-B14F-4D97-AF65-F5344CB8AC3E}">
        <p14:creationId xmlns:p14="http://schemas.microsoft.com/office/powerpoint/2010/main" val="2776878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90651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2906256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942350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423025" y="188913"/>
            <a:ext cx="2057400" cy="53181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50825" y="188913"/>
            <a:ext cx="6019800" cy="531812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563201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Tree>
    <p:extLst>
      <p:ext uri="{BB962C8B-B14F-4D97-AF65-F5344CB8AC3E}">
        <p14:creationId xmlns:p14="http://schemas.microsoft.com/office/powerpoint/2010/main" val="3063951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3905776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Tree>
    <p:extLst>
      <p:ext uri="{BB962C8B-B14F-4D97-AF65-F5344CB8AC3E}">
        <p14:creationId xmlns:p14="http://schemas.microsoft.com/office/powerpoint/2010/main" val="1024788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250825" y="981075"/>
            <a:ext cx="4038600" cy="452596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441825" y="981075"/>
            <a:ext cx="4038600" cy="452596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078704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068974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3839654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250825" y="981075"/>
            <a:ext cx="4038600" cy="452596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441825" y="981075"/>
            <a:ext cx="4038600" cy="452596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824855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4638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3864930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726758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37298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423025" y="188913"/>
            <a:ext cx="2057400" cy="53181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50825" y="188913"/>
            <a:ext cx="6019800" cy="531812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60973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610531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3616636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138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3838725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2422833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 Target="../slides/slide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57B4819-3599-4F22-9575-8420A7504E6C}"/>
              </a:ext>
            </a:extLst>
          </p:cNvPr>
          <p:cNvSpPr>
            <a:spLocks noGrp="1" noChangeArrowheads="1"/>
          </p:cNvSpPr>
          <p:nvPr>
            <p:ph type="title"/>
          </p:nvPr>
        </p:nvSpPr>
        <p:spPr bwMode="auto">
          <a:xfrm>
            <a:off x="250825" y="188913"/>
            <a:ext cx="76342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小節名稱</a:t>
            </a:r>
          </a:p>
        </p:txBody>
      </p:sp>
      <p:sp>
        <p:nvSpPr>
          <p:cNvPr id="1027" name="Rectangle 3">
            <a:extLst>
              <a:ext uri="{FF2B5EF4-FFF2-40B4-BE49-F238E27FC236}">
                <a16:creationId xmlns:a16="http://schemas.microsoft.com/office/drawing/2014/main" id="{8EC1CCD7-3F47-4EF1-8805-CDD9CAD93FA9}"/>
              </a:ext>
            </a:extLst>
          </p:cNvPr>
          <p:cNvSpPr>
            <a:spLocks noGrp="1" noChangeArrowheads="1"/>
          </p:cNvSpPr>
          <p:nvPr>
            <p:ph type="body" idx="1"/>
          </p:nvPr>
        </p:nvSpPr>
        <p:spPr bwMode="auto">
          <a:xfrm>
            <a:off x="250825" y="9810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pic>
        <p:nvPicPr>
          <p:cNvPr id="1028" name="Picture 7">
            <a:extLst>
              <a:ext uri="{FF2B5EF4-FFF2-40B4-BE49-F238E27FC236}">
                <a16:creationId xmlns:a16="http://schemas.microsoft.com/office/drawing/2014/main" id="{CA5B5092-10F7-4F1B-B9A8-F89E1D9AA9E7}"/>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8" descr="上一頁">
            <a:hlinkClick r:id="" action="ppaction://hlinkshowjump?jump=previousslide" tooltip="上一頁"/>
            <a:extLst>
              <a:ext uri="{FF2B5EF4-FFF2-40B4-BE49-F238E27FC236}">
                <a16:creationId xmlns:a16="http://schemas.microsoft.com/office/drawing/2014/main" id="{03DFE81E-26BB-418A-88B1-41E686274769}"/>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1" descr="進入">
            <a:hlinkClick r:id="" action="ppaction://hlinkshowjump?jump=nextslide" tooltip="下一頁"/>
            <a:extLst>
              <a:ext uri="{FF2B5EF4-FFF2-40B4-BE49-F238E27FC236}">
                <a16:creationId xmlns:a16="http://schemas.microsoft.com/office/drawing/2014/main" id="{C365DFC6-3830-4833-AB9C-B8A9AC9EA6EF}"/>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2" descr="回首頁">
            <a:hlinkClick r:id="rId16" action="ppaction://hlinksldjump"/>
            <a:extLst>
              <a:ext uri="{FF2B5EF4-FFF2-40B4-BE49-F238E27FC236}">
                <a16:creationId xmlns:a16="http://schemas.microsoft.com/office/drawing/2014/main" id="{C4704A5C-DF1F-4282-9F48-C19C41F04AFF}"/>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rtl="0" eaLnBrk="0" fontAlgn="base" hangingPunct="0">
        <a:spcBef>
          <a:spcPct val="0"/>
        </a:spcBef>
        <a:spcAft>
          <a:spcPct val="0"/>
        </a:spcAft>
        <a:defRPr kumimoji="1" sz="3200" kern="1200">
          <a:solidFill>
            <a:srgbClr val="0000FF"/>
          </a:solidFill>
          <a:latin typeface="+mj-lt"/>
          <a:ea typeface="+mj-ea"/>
          <a:cs typeface="+mj-cs"/>
        </a:defRPr>
      </a:lvl1pPr>
      <a:lvl2pPr algn="l" rtl="0" eaLnBrk="0" fontAlgn="base" hangingPunct="0">
        <a:spcBef>
          <a:spcPct val="0"/>
        </a:spcBef>
        <a:spcAft>
          <a:spcPct val="0"/>
        </a:spcAft>
        <a:defRPr kumimoji="1" sz="3200">
          <a:solidFill>
            <a:srgbClr val="0000FF"/>
          </a:solidFill>
          <a:latin typeface="Times New Roman" panose="02020603050405020304" pitchFamily="18" charset="0"/>
          <a:ea typeface="標楷體" panose="03000509000000000000" pitchFamily="65" charset="-120"/>
          <a:cs typeface="新細明體" panose="02020500000000000000" pitchFamily="18" charset="-120"/>
        </a:defRPr>
      </a:lvl2pPr>
      <a:lvl3pPr algn="l" rtl="0" eaLnBrk="0" fontAlgn="base" hangingPunct="0">
        <a:spcBef>
          <a:spcPct val="0"/>
        </a:spcBef>
        <a:spcAft>
          <a:spcPct val="0"/>
        </a:spcAft>
        <a:defRPr kumimoji="1" sz="3200">
          <a:solidFill>
            <a:srgbClr val="0000FF"/>
          </a:solidFill>
          <a:latin typeface="Times New Roman" panose="02020603050405020304" pitchFamily="18" charset="0"/>
          <a:ea typeface="標楷體" panose="03000509000000000000" pitchFamily="65" charset="-120"/>
          <a:cs typeface="新細明體" panose="02020500000000000000" pitchFamily="18" charset="-120"/>
        </a:defRPr>
      </a:lvl3pPr>
      <a:lvl4pPr algn="l" rtl="0" eaLnBrk="0" fontAlgn="base" hangingPunct="0">
        <a:spcBef>
          <a:spcPct val="0"/>
        </a:spcBef>
        <a:spcAft>
          <a:spcPct val="0"/>
        </a:spcAft>
        <a:defRPr kumimoji="1" sz="3200">
          <a:solidFill>
            <a:srgbClr val="0000FF"/>
          </a:solidFill>
          <a:latin typeface="Times New Roman" panose="02020603050405020304" pitchFamily="18" charset="0"/>
          <a:ea typeface="標楷體" panose="03000509000000000000" pitchFamily="65" charset="-120"/>
          <a:cs typeface="新細明體" panose="02020500000000000000" pitchFamily="18" charset="-120"/>
        </a:defRPr>
      </a:lvl4pPr>
      <a:lvl5pPr algn="l" rtl="0" eaLnBrk="0" fontAlgn="base" hangingPunct="0">
        <a:spcBef>
          <a:spcPct val="0"/>
        </a:spcBef>
        <a:spcAft>
          <a:spcPct val="0"/>
        </a:spcAft>
        <a:defRPr kumimoji="1" sz="3200">
          <a:solidFill>
            <a:srgbClr val="0000FF"/>
          </a:solidFill>
          <a:latin typeface="Times New Roman" panose="02020603050405020304" pitchFamily="18" charset="0"/>
          <a:ea typeface="標楷體" panose="03000509000000000000" pitchFamily="65" charset="-120"/>
          <a:cs typeface="新細明體" panose="02020500000000000000" pitchFamily="18" charset="-120"/>
        </a:defRPr>
      </a:lvl5pPr>
      <a:lvl6pPr marL="457200" algn="l"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6pPr>
      <a:lvl7pPr marL="914400" algn="l"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7pPr>
      <a:lvl8pPr marL="1371600" algn="l"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8pPr>
      <a:lvl9pPr marL="1828800" algn="l"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ECD444E-2F98-464B-BC2D-777FB1B142CD}"/>
              </a:ext>
            </a:extLst>
          </p:cNvPr>
          <p:cNvSpPr>
            <a:spLocks noGrp="1" noChangeArrowheads="1"/>
          </p:cNvSpPr>
          <p:nvPr>
            <p:ph type="title"/>
          </p:nvPr>
        </p:nvSpPr>
        <p:spPr bwMode="auto">
          <a:xfrm>
            <a:off x="250825" y="188913"/>
            <a:ext cx="76342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小節名稱</a:t>
            </a:r>
          </a:p>
        </p:txBody>
      </p:sp>
      <p:sp>
        <p:nvSpPr>
          <p:cNvPr id="2051" name="Rectangle 3">
            <a:extLst>
              <a:ext uri="{FF2B5EF4-FFF2-40B4-BE49-F238E27FC236}">
                <a16:creationId xmlns:a16="http://schemas.microsoft.com/office/drawing/2014/main" id="{69C32333-5E6A-4BCF-93D1-0F6CFB93091E}"/>
              </a:ext>
            </a:extLst>
          </p:cNvPr>
          <p:cNvSpPr>
            <a:spLocks noGrp="1" noChangeArrowheads="1"/>
          </p:cNvSpPr>
          <p:nvPr>
            <p:ph type="body" idx="1"/>
          </p:nvPr>
        </p:nvSpPr>
        <p:spPr bwMode="auto">
          <a:xfrm>
            <a:off x="250825" y="9810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pic>
        <p:nvPicPr>
          <p:cNvPr id="2052" name="Picture 4">
            <a:extLst>
              <a:ext uri="{FF2B5EF4-FFF2-40B4-BE49-F238E27FC236}">
                <a16:creationId xmlns:a16="http://schemas.microsoft.com/office/drawing/2014/main" id="{10A3E33D-EECB-4B73-A88B-E26C961334A0}"/>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11" descr="進入">
            <a:hlinkClick r:id="" action="ppaction://hlinkshowjump?jump=nextslide" tooltip="下一頁"/>
            <a:extLst>
              <a:ext uri="{FF2B5EF4-FFF2-40B4-BE49-F238E27FC236}">
                <a16:creationId xmlns:a16="http://schemas.microsoft.com/office/drawing/2014/main" id="{2751D5D8-6F9A-4A2A-9174-7B8EBEEDFB75}"/>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2" descr="回首頁">
            <a:hlinkClick r:id="" action="ppaction://hlinkshowjump?jump=firstslide"/>
            <a:extLst>
              <a:ext uri="{FF2B5EF4-FFF2-40B4-BE49-F238E27FC236}">
                <a16:creationId xmlns:a16="http://schemas.microsoft.com/office/drawing/2014/main" id="{E6A02C8A-9C6E-4982-BBFE-5E8D1911B9ED}"/>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eaLnBrk="0" fontAlgn="base" hangingPunct="0">
        <a:spcBef>
          <a:spcPct val="0"/>
        </a:spcBef>
        <a:spcAft>
          <a:spcPct val="0"/>
        </a:spcAft>
        <a:defRPr kumimoji="1" sz="3200" kern="1200">
          <a:solidFill>
            <a:srgbClr val="0000FF"/>
          </a:solidFill>
          <a:latin typeface="+mj-lt"/>
          <a:ea typeface="+mj-ea"/>
          <a:cs typeface="+mj-cs"/>
        </a:defRPr>
      </a:lvl1pPr>
      <a:lvl2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2pPr>
      <a:lvl3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3pPr>
      <a:lvl4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4pPr>
      <a:lvl5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5pPr>
      <a:lvl6pPr marL="4572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6pPr>
      <a:lvl7pPr marL="9144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7pPr>
      <a:lvl8pPr marL="13716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8pPr>
      <a:lvl9pPr marL="18288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33008C0-22E8-45B5-A7EC-66FD6BE845F9}"/>
              </a:ext>
            </a:extLst>
          </p:cNvPr>
          <p:cNvSpPr>
            <a:spLocks noGrp="1" noChangeArrowheads="1"/>
          </p:cNvSpPr>
          <p:nvPr>
            <p:ph type="title"/>
          </p:nvPr>
        </p:nvSpPr>
        <p:spPr bwMode="auto">
          <a:xfrm>
            <a:off x="250825" y="188913"/>
            <a:ext cx="76342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小節名稱</a:t>
            </a:r>
          </a:p>
        </p:txBody>
      </p:sp>
      <p:sp>
        <p:nvSpPr>
          <p:cNvPr id="3075" name="Rectangle 3">
            <a:extLst>
              <a:ext uri="{FF2B5EF4-FFF2-40B4-BE49-F238E27FC236}">
                <a16:creationId xmlns:a16="http://schemas.microsoft.com/office/drawing/2014/main" id="{FFD0BC70-71BC-4164-9784-DE718FE5C287}"/>
              </a:ext>
            </a:extLst>
          </p:cNvPr>
          <p:cNvSpPr>
            <a:spLocks noGrp="1" noChangeArrowheads="1"/>
          </p:cNvSpPr>
          <p:nvPr>
            <p:ph type="body" idx="1"/>
          </p:nvPr>
        </p:nvSpPr>
        <p:spPr bwMode="auto">
          <a:xfrm>
            <a:off x="250825" y="9810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pic>
        <p:nvPicPr>
          <p:cNvPr id="3076" name="Picture 4">
            <a:extLst>
              <a:ext uri="{FF2B5EF4-FFF2-40B4-BE49-F238E27FC236}">
                <a16:creationId xmlns:a16="http://schemas.microsoft.com/office/drawing/2014/main" id="{A2891B7A-9694-4EC1-A254-E3ED630471FF}"/>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2" descr="回首頁">
            <a:hlinkClick r:id="" action="ppaction://hlinkshowjump?jump=firstslide"/>
            <a:extLst>
              <a:ext uri="{FF2B5EF4-FFF2-40B4-BE49-F238E27FC236}">
                <a16:creationId xmlns:a16="http://schemas.microsoft.com/office/drawing/2014/main" id="{C560DCE2-CFCD-4FD7-B303-1F33FCA65448}"/>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kumimoji="1" sz="3200" kern="1200">
          <a:solidFill>
            <a:srgbClr val="0000FF"/>
          </a:solidFill>
          <a:latin typeface="+mj-lt"/>
          <a:ea typeface="+mj-ea"/>
          <a:cs typeface="+mj-cs"/>
        </a:defRPr>
      </a:lvl1pPr>
      <a:lvl2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2pPr>
      <a:lvl3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3pPr>
      <a:lvl4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4pPr>
      <a:lvl5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5pPr>
      <a:lvl6pPr marL="4572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6pPr>
      <a:lvl7pPr marL="9144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7pPr>
      <a:lvl8pPr marL="13716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8pPr>
      <a:lvl9pPr marL="18288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3907983-A1DA-4D05-B71F-984B65721A47}"/>
              </a:ext>
            </a:extLst>
          </p:cNvPr>
          <p:cNvSpPr>
            <a:spLocks noGrp="1" noChangeArrowheads="1"/>
          </p:cNvSpPr>
          <p:nvPr>
            <p:ph type="title"/>
          </p:nvPr>
        </p:nvSpPr>
        <p:spPr bwMode="auto">
          <a:xfrm>
            <a:off x="250825" y="188913"/>
            <a:ext cx="76342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小節名稱</a:t>
            </a:r>
          </a:p>
        </p:txBody>
      </p:sp>
      <p:sp>
        <p:nvSpPr>
          <p:cNvPr id="4099" name="Rectangle 3">
            <a:extLst>
              <a:ext uri="{FF2B5EF4-FFF2-40B4-BE49-F238E27FC236}">
                <a16:creationId xmlns:a16="http://schemas.microsoft.com/office/drawing/2014/main" id="{3C79123E-F434-4AC8-8EE6-98C2F3A680E0}"/>
              </a:ext>
            </a:extLst>
          </p:cNvPr>
          <p:cNvSpPr>
            <a:spLocks noGrp="1" noChangeArrowheads="1"/>
          </p:cNvSpPr>
          <p:nvPr>
            <p:ph type="body" idx="1"/>
          </p:nvPr>
        </p:nvSpPr>
        <p:spPr bwMode="auto">
          <a:xfrm>
            <a:off x="250825" y="9810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pic>
        <p:nvPicPr>
          <p:cNvPr id="4100" name="Picture 4">
            <a:extLst>
              <a:ext uri="{FF2B5EF4-FFF2-40B4-BE49-F238E27FC236}">
                <a16:creationId xmlns:a16="http://schemas.microsoft.com/office/drawing/2014/main" id="{8C7103E6-F28B-4F21-AFBB-866B4C736E68}"/>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8" descr="上一頁">
            <a:hlinkClick r:id="" action="ppaction://hlinkshowjump?jump=previousslide" tooltip="上一頁"/>
            <a:extLst>
              <a:ext uri="{FF2B5EF4-FFF2-40B4-BE49-F238E27FC236}">
                <a16:creationId xmlns:a16="http://schemas.microsoft.com/office/drawing/2014/main" id="{84DC040D-5561-4243-939B-371219FDD99D}"/>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 descr="回首頁">
            <a:hlinkClick r:id="" action="ppaction://hlinkshowjump?jump=firstslide"/>
            <a:extLst>
              <a:ext uri="{FF2B5EF4-FFF2-40B4-BE49-F238E27FC236}">
                <a16:creationId xmlns:a16="http://schemas.microsoft.com/office/drawing/2014/main" id="{999D1691-0445-43C2-B1DB-75018B3C9EB9}"/>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kumimoji="1" sz="3200" kern="1200">
          <a:solidFill>
            <a:srgbClr val="0000FF"/>
          </a:solidFill>
          <a:latin typeface="+mj-lt"/>
          <a:ea typeface="+mj-ea"/>
          <a:cs typeface="+mj-cs"/>
        </a:defRPr>
      </a:lvl1pPr>
      <a:lvl2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2pPr>
      <a:lvl3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3pPr>
      <a:lvl4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4pPr>
      <a:lvl5pPr algn="ctr" rtl="0" eaLnBrk="0" fontAlgn="base" hangingPunct="0">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5pPr>
      <a:lvl6pPr marL="4572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6pPr>
      <a:lvl7pPr marL="9144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7pPr>
      <a:lvl8pPr marL="13716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8pPr>
      <a:lvl9pPr marL="1828800" algn="ctr" rtl="0" fontAlgn="base">
        <a:spcBef>
          <a:spcPct val="0"/>
        </a:spcBef>
        <a:spcAft>
          <a:spcPct val="0"/>
        </a:spcAft>
        <a:defRPr kumimoji="1" sz="3200">
          <a:solidFill>
            <a:srgbClr val="0000FF"/>
          </a:solidFill>
          <a:latin typeface="Arial" panose="020B0604020202020204" pitchFamily="34" charset="0"/>
          <a:ea typeface="標楷體" panose="03000509000000000000" pitchFamily="65" charset="-120"/>
          <a:cs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hyperlink" Target="https://www.youtube.com/playlist?list=PLslZCneOoLdP7-fnVj953oWCHeK8keFW4"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hyperlink" Target="https://youtubelist.oneclass.com.tw/113na6dch3_1p78" TargetMode="Externa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youtubelist.oneclass.com.tw/113na6dch3_3p104" TargetMode="External"/><Relationship Id="rId4" Type="http://schemas.microsoft.com/office/2007/relationships/hdphoto" Target="../media/hdphoto1.wdp"/></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list.oneclass.com.tw/113na6dch3_3p105"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hyperlink" Target="../../video/&#21205;&#30059;/&#22294;&#35299;&#31558;&#35352;/6&#19979;ch3&#22294;&#35299;&#31558;&#35352;.mp4" TargetMode="External"/><Relationship Id="rId5" Type="http://schemas.microsoft.com/office/2007/relationships/hdphoto" Target="../media/hdphoto1.wdp"/><Relationship Id="rId4" Type="http://schemas.openxmlformats.org/officeDocument/2006/relationships/image" Target="../media/image111.png"/></Relationships>
</file>

<file path=ppt/slides/_rels/slide10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2.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hyperlink" Target="https://youtubelist.oneclass.com.tw/113na6dch3_1p79"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video/&#21205;&#30059;/&#35506;&#31243;&#21205;&#30059;/6&#19979;ch3&#29305;&#26377;&#31278;&#33287;&#20445;&#32946;&#39006;&#29983;&#29289;.mp4"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slide" Target="slide3.xml"/><Relationship Id="rId7" Type="http://schemas.openxmlformats.org/officeDocument/2006/relationships/slide" Target="slide80.xml"/><Relationship Id="rId12" Type="http://schemas.openxmlformats.org/officeDocument/2006/relationships/slide" Target="slide9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67.xml"/><Relationship Id="rId11" Type="http://schemas.openxmlformats.org/officeDocument/2006/relationships/slide" Target="slide25.xml"/><Relationship Id="rId5" Type="http://schemas.openxmlformats.org/officeDocument/2006/relationships/slide" Target="slide19.xml"/><Relationship Id="rId10" Type="http://schemas.openxmlformats.org/officeDocument/2006/relationships/image" Target="../media/image7.png"/><Relationship Id="rId4" Type="http://schemas.openxmlformats.org/officeDocument/2006/relationships/slide" Target="slide38.xm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list.oneclass.com.tw/113na6dch3_1p81"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youtubelist.oneclass.com.tw/113na6dch3_1p82" TargetMode="External"/><Relationship Id="rId4" Type="http://schemas.openxmlformats.org/officeDocument/2006/relationships/hyperlink" Target="../../video/&#35506;&#31243;&#24433;&#29255;/6&#19979;ch3&#22806;&#20358;&#31278;&#29983;&#29289;.mp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list.oneclass.com.tw/113na6dch3_1p83" TargetMode="Externa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youtubelist.oneclass.com.tw/113na6dch3_1p76" TargetMode="External"/><Relationship Id="rId4" Type="http://schemas.openxmlformats.org/officeDocument/2006/relationships/hyperlink" Target="../../video/&#35506;&#31243;&#24433;&#29255;/6&#19979;ch3&#29983;&#29289;&#22810;&#27171;&#24615;.mp4"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http://video.nani.com.tw/113d6-11"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t.qq.nani.cool/teacher/?range=1132ena6qqp85"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youtubelist.oneclass.com.tw/113na6dch3_2p86" TargetMode="External"/><Relationship Id="rId4" Type="http://schemas.openxmlformats.org/officeDocument/2006/relationships/hyperlink" Target="../../video/&#21205;&#30059;/&#35506;&#31243;&#21205;&#30059;/6&#19979;ch3&#27700;&#33287;&#31354;&#27683;&#27737;&#26579;.mp4"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youtubelist.oneclass.com.tw/113na6dch3_2p88" TargetMode="External"/><Relationship Id="rId2" Type="http://schemas.openxmlformats.org/officeDocument/2006/relationships/hyperlink" Target="../../video/&#21205;&#30059;/&#35506;&#31243;&#21205;&#30059;/6&#19979;ch3&#29872;&#22659;&#30772;&#22750;&#30340;&#24433;&#38911;.mp4"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youtubelist.oneclass.com.tw/113na6dch3_2p89" TargetMode="External"/><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youtubelist.oneclass.com.tw/113na6dch3_2p90" TargetMode="External"/><Relationship Id="rId4" Type="http://schemas.openxmlformats.org/officeDocument/2006/relationships/hyperlink" Target="../../video/&#21205;&#30059;/&#35506;&#31243;&#21205;&#30059;/6&#19979;ch3&#20840;&#29699;&#29872;&#22659;&#35722;&#36983;.mp4"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list.oneclass.com.tw/113na6dch3_2p91"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list.oneclass.com.tw/113na6dch3_1p77"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list.oneclass.com.tw/113na6dch3_2p92"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t.qq.nani.cool/teacher/?range=1132ena6qqp93" TargetMode="External"/><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hyperlink" Target="../../video/&#21205;&#30059;/&#35506;&#31243;&#21205;&#30059;/6&#19979;ch3&#27683;&#20505;&#35722;&#36983;.mp4"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video/&#35506;&#31243;&#24433;&#29255;/6&#19979;ch3&#28136;&#38646;&#30899;&#25490;.mp4"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youtubelist.oneclass.com.tw/113na6dch3_3p97" TargetMode="External"/><Relationship Id="rId4" Type="http://schemas.openxmlformats.org/officeDocument/2006/relationships/hyperlink" Target="../../video/&#31185;&#26222;&#32032;&#39178;&#24433;&#38899;/&#31185;&#26222;&#21205;&#30059;/6&#19979;ch3&#35469;&#35672;&#30899;&#36027;&#12289;&#30899;&#21295;&#12289;&#30899;&#27945;&#28431;.mp4"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hyperlink" Target="../../video/&#35506;&#31243;&#24433;&#29255;/6&#19979;ch3&#28187;&#32233;&#27683;&#20505;&#35722;&#36983;&#30340;&#20154;&#39006;&#34892;&#28858;.mp4"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youtubelist.oneclass.com.tw/113na6dch3_3p99" TargetMode="External"/><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video/&#35506;&#31243;&#24433;&#29255;/6&#19979;ch3&#30899;&#33287;&#27700;&#36275;&#36321;.mp4" TargetMode="External"/><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youtubelist.oneclass.com.tw/113na6dch3_3p100"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youtubelist.oneclass.com.tw/113na6dch3_3p102" TargetMode="External"/><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t.qq.nani.cool/teacher/?range=1132ena6qqp103" TargetMode="External"/><Relationship Id="rId2" Type="http://schemas.openxmlformats.org/officeDocument/2006/relationships/image" Target="../media/image10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633402" y="0"/>
            <a:ext cx="7510598" cy="6858000"/>
          </a:xfrm>
          <a:prstGeom prst="rect">
            <a:avLst/>
          </a:prstGeom>
          <a:noFill/>
          <a:ln w="9525">
            <a:noFill/>
            <a:miter lim="800000"/>
            <a:headEnd/>
            <a:tailEnd/>
          </a:ln>
        </p:spPr>
      </p:pic>
      <p:grpSp>
        <p:nvGrpSpPr>
          <p:cNvPr id="3" name="群組 2">
            <a:extLst>
              <a:ext uri="{FF2B5EF4-FFF2-40B4-BE49-F238E27FC236}">
                <a16:creationId xmlns:a16="http://schemas.microsoft.com/office/drawing/2014/main" id="{4CB52BD5-D24D-4CFC-B33B-5B5C931F92AC}"/>
              </a:ext>
            </a:extLst>
          </p:cNvPr>
          <p:cNvGrpSpPr/>
          <p:nvPr/>
        </p:nvGrpSpPr>
        <p:grpSpPr>
          <a:xfrm>
            <a:off x="-16461" y="0"/>
            <a:ext cx="2054863" cy="6858000"/>
            <a:chOff x="-16461" y="0"/>
            <a:chExt cx="2054863" cy="6858000"/>
          </a:xfrm>
        </p:grpSpPr>
        <p:grpSp>
          <p:nvGrpSpPr>
            <p:cNvPr id="4" name="群組 16">
              <a:extLst>
                <a:ext uri="{FF2B5EF4-FFF2-40B4-BE49-F238E27FC236}">
                  <a16:creationId xmlns:a16="http://schemas.microsoft.com/office/drawing/2014/main" id="{E1A57ED1-318A-472F-9929-813AB47E1CA4}"/>
                </a:ext>
              </a:extLst>
            </p:cNvPr>
            <p:cNvGrpSpPr/>
            <p:nvPr/>
          </p:nvGrpSpPr>
          <p:grpSpPr>
            <a:xfrm>
              <a:off x="-16461" y="0"/>
              <a:ext cx="2054863" cy="6858000"/>
              <a:chOff x="-16461" y="0"/>
              <a:chExt cx="2054863" cy="6858000"/>
            </a:xfrm>
          </p:grpSpPr>
          <p:pic>
            <p:nvPicPr>
              <p:cNvPr id="9" name="圖片 8">
                <a:extLst>
                  <a:ext uri="{FF2B5EF4-FFF2-40B4-BE49-F238E27FC236}">
                    <a16:creationId xmlns:a16="http://schemas.microsoft.com/office/drawing/2014/main" id="{C962DAD1-C4BD-49B3-AA35-B54B1B4E6415}"/>
                  </a:ext>
                </a:extLst>
              </p:cNvPr>
              <p:cNvPicPr>
                <a:picLocks noChangeAspect="1"/>
              </p:cNvPicPr>
              <p:nvPr/>
            </p:nvPicPr>
            <p:blipFill rotWithShape="1">
              <a:blip r:embed="rId4" cstate="print"/>
              <a:srcRect t="2439"/>
              <a:stretch/>
            </p:blipFill>
            <p:spPr>
              <a:xfrm>
                <a:off x="-16461" y="0"/>
                <a:ext cx="2054863" cy="6858000"/>
              </a:xfrm>
              <a:prstGeom prst="rect">
                <a:avLst/>
              </a:prstGeom>
            </p:spPr>
          </p:pic>
          <p:pic>
            <p:nvPicPr>
              <p:cNvPr id="15" name="圖片 14">
                <a:extLst>
                  <a:ext uri="{FF2B5EF4-FFF2-40B4-BE49-F238E27FC236}">
                    <a16:creationId xmlns:a16="http://schemas.microsoft.com/office/drawing/2014/main" id="{90E13046-4C8E-4089-BF6B-06B8FAE1CB22}"/>
                  </a:ext>
                </a:extLst>
              </p:cNvPr>
              <p:cNvPicPr>
                <a:picLocks noChangeAspect="1"/>
              </p:cNvPicPr>
              <p:nvPr/>
            </p:nvPicPr>
            <p:blipFill>
              <a:blip r:embed="rId5" cstate="print"/>
              <a:stretch>
                <a:fillRect/>
              </a:stretch>
            </p:blipFill>
            <p:spPr>
              <a:xfrm>
                <a:off x="316030" y="681527"/>
                <a:ext cx="796559" cy="999936"/>
              </a:xfrm>
              <a:prstGeom prst="rect">
                <a:avLst/>
              </a:prstGeom>
            </p:spPr>
          </p:pic>
        </p:grpSp>
        <p:grpSp>
          <p:nvGrpSpPr>
            <p:cNvPr id="5" name="群組 29">
              <a:extLst>
                <a:ext uri="{FF2B5EF4-FFF2-40B4-BE49-F238E27FC236}">
                  <a16:creationId xmlns:a16="http://schemas.microsoft.com/office/drawing/2014/main" id="{A8A6AB36-B432-4963-A4D1-0D49AA24CACC}"/>
                </a:ext>
              </a:extLst>
            </p:cNvPr>
            <p:cNvGrpSpPr/>
            <p:nvPr/>
          </p:nvGrpSpPr>
          <p:grpSpPr>
            <a:xfrm>
              <a:off x="340625" y="227661"/>
              <a:ext cx="729153" cy="395412"/>
              <a:chOff x="1728316" y="85745"/>
              <a:chExt cx="729153" cy="395412"/>
            </a:xfrm>
            <a:solidFill>
              <a:srgbClr val="00B3F1"/>
            </a:solidFill>
          </p:grpSpPr>
          <p:sp>
            <p:nvSpPr>
              <p:cNvPr id="29" name="橢圓 28">
                <a:extLst>
                  <a:ext uri="{FF2B5EF4-FFF2-40B4-BE49-F238E27FC236}">
                    <a16:creationId xmlns:a16="http://schemas.microsoft.com/office/drawing/2014/main" id="{BD67D78B-76F3-492F-9D87-95BA36DDF8D0}"/>
                  </a:ext>
                </a:extLst>
              </p:cNvPr>
              <p:cNvSpPr/>
              <p:nvPr/>
            </p:nvSpPr>
            <p:spPr>
              <a:xfrm>
                <a:off x="1728316" y="85745"/>
                <a:ext cx="395412" cy="395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橢圓 49">
                <a:extLst>
                  <a:ext uri="{FF2B5EF4-FFF2-40B4-BE49-F238E27FC236}">
                    <a16:creationId xmlns:a16="http://schemas.microsoft.com/office/drawing/2014/main" id="{A7B5C734-CB2D-4EB1-9EBD-454BF01E08B3}"/>
                  </a:ext>
                </a:extLst>
              </p:cNvPr>
              <p:cNvSpPr/>
              <p:nvPr/>
            </p:nvSpPr>
            <p:spPr>
              <a:xfrm>
                <a:off x="2062057" y="85745"/>
                <a:ext cx="395412" cy="395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9" name="矩形 58">
              <a:extLst>
                <a:ext uri="{FF2B5EF4-FFF2-40B4-BE49-F238E27FC236}">
                  <a16:creationId xmlns:a16="http://schemas.microsoft.com/office/drawing/2014/main" id="{6CDAAD2C-82F9-45D6-BCA1-383EBA7ED177}"/>
                </a:ext>
              </a:extLst>
            </p:cNvPr>
            <p:cNvSpPr/>
            <p:nvPr/>
          </p:nvSpPr>
          <p:spPr>
            <a:xfrm>
              <a:off x="332457" y="286116"/>
              <a:ext cx="395412" cy="272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單</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63" name="矩形 62">
              <a:extLst>
                <a:ext uri="{FF2B5EF4-FFF2-40B4-BE49-F238E27FC236}">
                  <a16:creationId xmlns:a16="http://schemas.microsoft.com/office/drawing/2014/main" id="{A0F29347-314F-4DCB-A43C-DAB625659AD0}"/>
                </a:ext>
              </a:extLst>
            </p:cNvPr>
            <p:cNvSpPr/>
            <p:nvPr/>
          </p:nvSpPr>
          <p:spPr>
            <a:xfrm>
              <a:off x="674366" y="286115"/>
              <a:ext cx="395412" cy="272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元</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grpSp>
      <p:pic>
        <p:nvPicPr>
          <p:cNvPr id="23" name="圖片 22">
            <a:extLst>
              <a:ext uri="{FF2B5EF4-FFF2-40B4-BE49-F238E27FC236}">
                <a16:creationId xmlns:a16="http://schemas.microsoft.com/office/drawing/2014/main" id="{E2B21083-6C4B-44B5-8DCE-C765D57B1B84}"/>
              </a:ext>
            </a:extLst>
          </p:cNvPr>
          <p:cNvPicPr>
            <a:picLocks noChangeAspect="1"/>
          </p:cNvPicPr>
          <p:nvPr/>
        </p:nvPicPr>
        <p:blipFill>
          <a:blip r:embed="rId6" cstate="print"/>
          <a:stretch>
            <a:fillRect/>
          </a:stretch>
        </p:blipFill>
        <p:spPr>
          <a:xfrm>
            <a:off x="553307" y="1942401"/>
            <a:ext cx="749821" cy="1200972"/>
          </a:xfrm>
          <a:prstGeom prst="rect">
            <a:avLst/>
          </a:prstGeom>
        </p:spPr>
      </p:pic>
      <p:sp>
        <p:nvSpPr>
          <p:cNvPr id="33" name="矩形 32">
            <a:extLst>
              <a:ext uri="{FF2B5EF4-FFF2-40B4-BE49-F238E27FC236}">
                <a16:creationId xmlns:a16="http://schemas.microsoft.com/office/drawing/2014/main" id="{699957FA-CE7D-4105-BFAF-D988F9F8043C}"/>
              </a:ext>
            </a:extLst>
          </p:cNvPr>
          <p:cNvSpPr/>
          <p:nvPr/>
        </p:nvSpPr>
        <p:spPr>
          <a:xfrm>
            <a:off x="1262098" y="1916832"/>
            <a:ext cx="1509716" cy="31052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dirty="0">
                <a:solidFill>
                  <a:schemeClr val="tx1"/>
                </a:solidFill>
              </a:rPr>
              <a:t>臺灣的生態</a:t>
            </a:r>
          </a:p>
        </p:txBody>
      </p:sp>
      <p:sp>
        <p:nvSpPr>
          <p:cNvPr id="40" name="矩形 39">
            <a:extLst>
              <a:ext uri="{FF2B5EF4-FFF2-40B4-BE49-F238E27FC236}">
                <a16:creationId xmlns:a16="http://schemas.microsoft.com/office/drawing/2014/main" id="{8AB6F805-ED85-49BF-AEF4-B229D1FA0589}"/>
              </a:ext>
            </a:extLst>
          </p:cNvPr>
          <p:cNvSpPr/>
          <p:nvPr/>
        </p:nvSpPr>
        <p:spPr>
          <a:xfrm>
            <a:off x="1262098" y="2376015"/>
            <a:ext cx="2733838" cy="31052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dirty="0">
                <a:solidFill>
                  <a:schemeClr val="tx1"/>
                </a:solidFill>
              </a:rPr>
              <a:t>人類活動對環境的影響</a:t>
            </a:r>
          </a:p>
        </p:txBody>
      </p:sp>
      <p:sp>
        <p:nvSpPr>
          <p:cNvPr id="64" name="矩形 63">
            <a:extLst>
              <a:ext uri="{FF2B5EF4-FFF2-40B4-BE49-F238E27FC236}">
                <a16:creationId xmlns:a16="http://schemas.microsoft.com/office/drawing/2014/main" id="{9FFFAF5F-B0AC-46E9-86E9-57309F25D66F}"/>
              </a:ext>
            </a:extLst>
          </p:cNvPr>
          <p:cNvSpPr/>
          <p:nvPr/>
        </p:nvSpPr>
        <p:spPr>
          <a:xfrm>
            <a:off x="1261784" y="2805647"/>
            <a:ext cx="1798048" cy="31052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dirty="0">
                <a:solidFill>
                  <a:schemeClr val="tx1"/>
                </a:solidFill>
              </a:rPr>
              <a:t>打造永續家園</a:t>
            </a:r>
          </a:p>
        </p:txBody>
      </p:sp>
      <p:sp>
        <p:nvSpPr>
          <p:cNvPr id="36" name="Rectangle 2">
            <a:extLst>
              <a:ext uri="{FF2B5EF4-FFF2-40B4-BE49-F238E27FC236}">
                <a16:creationId xmlns:a16="http://schemas.microsoft.com/office/drawing/2014/main" id="{0E4E4AE3-0119-44D9-9721-0128DBED5101}"/>
              </a:ext>
            </a:extLst>
          </p:cNvPr>
          <p:cNvSpPr txBox="1">
            <a:spLocks noChangeArrowheads="1"/>
          </p:cNvSpPr>
          <p:nvPr/>
        </p:nvSpPr>
        <p:spPr bwMode="auto">
          <a:xfrm>
            <a:off x="1749919" y="481344"/>
            <a:ext cx="2390034" cy="1297917"/>
          </a:xfrm>
          <a:prstGeom prst="rect">
            <a:avLst/>
          </a:prstGeom>
          <a:solidFill>
            <a:srgbClr val="FFFFFF">
              <a:alpha val="80000"/>
            </a:srgbClr>
          </a:solidFill>
          <a:ln>
            <a:noFill/>
          </a:ln>
          <a:effectLst/>
        </p:spPr>
        <p:txBody>
          <a:bodyPr anchor="ct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lang="zh-TW" altLang="en-US" sz="4000" b="1" dirty="0">
                <a:latin typeface="Arial" panose="020B0604020202020204" pitchFamily="34" charset="0"/>
              </a:rPr>
              <a:t>我們只有</a:t>
            </a:r>
          </a:p>
          <a:p>
            <a:pPr eaLnBrk="1" hangingPunct="1">
              <a:spcBef>
                <a:spcPct val="0"/>
              </a:spcBef>
              <a:buFontTx/>
              <a:buNone/>
            </a:pPr>
            <a:r>
              <a:rPr lang="zh-TW" altLang="en-US" sz="4000" b="1" dirty="0">
                <a:latin typeface="Arial" panose="020B0604020202020204" pitchFamily="34" charset="0"/>
              </a:rPr>
              <a:t>一個地球</a:t>
            </a:r>
          </a:p>
        </p:txBody>
      </p:sp>
      <p:sp>
        <p:nvSpPr>
          <p:cNvPr id="65" name="矩形 64">
            <a:extLst>
              <a:ext uri="{FF2B5EF4-FFF2-40B4-BE49-F238E27FC236}">
                <a16:creationId xmlns:a16="http://schemas.microsoft.com/office/drawing/2014/main" id="{C7D7EF64-76AC-48AA-A768-B76FCFE35342}"/>
              </a:ext>
            </a:extLst>
          </p:cNvPr>
          <p:cNvSpPr/>
          <p:nvPr/>
        </p:nvSpPr>
        <p:spPr>
          <a:xfrm>
            <a:off x="642302" y="3615716"/>
            <a:ext cx="4937810" cy="923330"/>
          </a:xfrm>
          <a:prstGeom prst="rect">
            <a:avLst/>
          </a:prstGeom>
          <a:solidFill>
            <a:schemeClr val="bg1">
              <a:alpha val="80000"/>
            </a:schemeClr>
          </a:solidFill>
          <a:ln>
            <a:noFill/>
          </a:ln>
        </p:spPr>
        <p:txBody>
          <a:bodyPr wrap="square">
            <a:spAutoFit/>
          </a:bodyPr>
          <a:lstStyle/>
          <a:p>
            <a:pPr marL="285750" indent="-285750">
              <a:buClr>
                <a:srgbClr val="9CDCF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知道愛護動物、友善環境。</a:t>
            </a:r>
          </a:p>
          <a:p>
            <a:pPr marL="285750" indent="-285750">
              <a:buClr>
                <a:srgbClr val="9CDCF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了解天氣變化對生活的影響與應變的方法。</a:t>
            </a:r>
          </a:p>
          <a:p>
            <a:pPr marL="285750" indent="-285750">
              <a:buClr>
                <a:srgbClr val="9CDCF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認識空氣汙染與節能減碳。</a:t>
            </a:r>
          </a:p>
        </p:txBody>
      </p:sp>
      <p:sp>
        <p:nvSpPr>
          <p:cNvPr id="66" name="矩形 65">
            <a:extLst>
              <a:ext uri="{FF2B5EF4-FFF2-40B4-BE49-F238E27FC236}">
                <a16:creationId xmlns:a16="http://schemas.microsoft.com/office/drawing/2014/main" id="{47CC15F0-D640-43C8-8D80-85619E48B8EC}"/>
              </a:ext>
            </a:extLst>
          </p:cNvPr>
          <p:cNvSpPr/>
          <p:nvPr/>
        </p:nvSpPr>
        <p:spPr>
          <a:xfrm>
            <a:off x="655860" y="4934766"/>
            <a:ext cx="4924252" cy="1477328"/>
          </a:xfrm>
          <a:prstGeom prst="rect">
            <a:avLst/>
          </a:prstGeom>
          <a:solidFill>
            <a:schemeClr val="bg1">
              <a:alpha val="80000"/>
            </a:schemeClr>
          </a:solidFill>
          <a:ln>
            <a:noFill/>
          </a:ln>
        </p:spPr>
        <p:txBody>
          <a:bodyPr wrap="square">
            <a:spAutoFit/>
          </a:bodyPr>
          <a:lstStyle/>
          <a:p>
            <a:pPr marL="285750" indent="-285750">
              <a:buClr>
                <a:srgbClr val="9CDCF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認識</a:t>
            </a:r>
            <a:r>
              <a:rPr lang="zh-TW" altLang="en-US" u="sng" dirty="0">
                <a:latin typeface="標楷體" panose="03000509000000000000" pitchFamily="65" charset="-120"/>
                <a:ea typeface="標楷體" panose="03000509000000000000" pitchFamily="65" charset="-120"/>
              </a:rPr>
              <a:t>臺灣</a:t>
            </a:r>
            <a:r>
              <a:rPr lang="zh-TW" altLang="en-US" dirty="0">
                <a:latin typeface="標楷體" panose="03000509000000000000" pitchFamily="65" charset="-120"/>
                <a:ea typeface="標楷體" panose="03000509000000000000" pitchFamily="65" charset="-120"/>
              </a:rPr>
              <a:t>自然環境及物種。</a:t>
            </a:r>
          </a:p>
          <a:p>
            <a:pPr marL="285750" indent="-285750">
              <a:buClr>
                <a:srgbClr val="9CDCF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認識外來物種與外來入侵種。</a:t>
            </a:r>
          </a:p>
          <a:p>
            <a:pPr marL="285750" indent="-285750">
              <a:buClr>
                <a:srgbClr val="9CDCF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了解地球環境變遷與汙染對環境的影響。</a:t>
            </a:r>
          </a:p>
          <a:p>
            <a:pPr marL="285750" indent="-285750">
              <a:buClr>
                <a:srgbClr val="9CDCF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認識合理的開發環境與利用。</a:t>
            </a:r>
          </a:p>
          <a:p>
            <a:pPr marL="285750" indent="-285750">
              <a:buClr>
                <a:srgbClr val="9CDCF9"/>
              </a:buClr>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改善生活環境、打造永續家園。</a:t>
            </a:r>
          </a:p>
        </p:txBody>
      </p:sp>
      <p:grpSp>
        <p:nvGrpSpPr>
          <p:cNvPr id="8" name="群組 26">
            <a:extLst>
              <a:ext uri="{FF2B5EF4-FFF2-40B4-BE49-F238E27FC236}">
                <a16:creationId xmlns:a16="http://schemas.microsoft.com/office/drawing/2014/main" id="{1698D023-9B31-4EBE-9A85-2606D883ED20}"/>
              </a:ext>
            </a:extLst>
          </p:cNvPr>
          <p:cNvGrpSpPr/>
          <p:nvPr/>
        </p:nvGrpSpPr>
        <p:grpSpPr>
          <a:xfrm>
            <a:off x="602358" y="3212976"/>
            <a:ext cx="1881411" cy="400110"/>
            <a:chOff x="674366" y="3458097"/>
            <a:chExt cx="1881411" cy="400110"/>
          </a:xfrm>
        </p:grpSpPr>
        <p:pic>
          <p:nvPicPr>
            <p:cNvPr id="26" name="圖片 25">
              <a:extLst>
                <a:ext uri="{FF2B5EF4-FFF2-40B4-BE49-F238E27FC236}">
                  <a16:creationId xmlns:a16="http://schemas.microsoft.com/office/drawing/2014/main" id="{E6D8410E-BD82-497D-9A56-63BBFE2C6BD9}"/>
                </a:ext>
              </a:extLst>
            </p:cNvPr>
            <p:cNvPicPr>
              <a:picLocks noChangeAspect="1"/>
            </p:cNvPicPr>
            <p:nvPr/>
          </p:nvPicPr>
          <p:blipFill>
            <a:blip r:embed="rId7" cstate="print"/>
            <a:stretch>
              <a:fillRect/>
            </a:stretch>
          </p:blipFill>
          <p:spPr>
            <a:xfrm>
              <a:off x="674366" y="3484550"/>
              <a:ext cx="357076" cy="355035"/>
            </a:xfrm>
            <a:prstGeom prst="rect">
              <a:avLst/>
            </a:prstGeom>
          </p:spPr>
        </p:pic>
        <p:sp>
          <p:nvSpPr>
            <p:cNvPr id="71" name="文字方塊 20">
              <a:extLst>
                <a:ext uri="{FF2B5EF4-FFF2-40B4-BE49-F238E27FC236}">
                  <a16:creationId xmlns:a16="http://schemas.microsoft.com/office/drawing/2014/main" id="{FC5F38A5-7DDB-4C34-98FB-1BC48FF77709}"/>
                </a:ext>
              </a:extLst>
            </p:cNvPr>
            <p:cNvSpPr txBox="1">
              <a:spLocks noChangeArrowheads="1"/>
            </p:cNvSpPr>
            <p:nvPr/>
          </p:nvSpPr>
          <p:spPr bwMode="auto">
            <a:xfrm>
              <a:off x="1032529" y="3458097"/>
              <a:ext cx="1523248" cy="400110"/>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spcBef>
                  <a:spcPct val="0"/>
                </a:spcBef>
                <a:buFontTx/>
                <a:buNone/>
              </a:pPr>
              <a:r>
                <a:rPr lang="zh-TW" altLang="en-US" sz="2000" b="1" dirty="0">
                  <a:solidFill>
                    <a:srgbClr val="00B3F1"/>
                  </a:solidFill>
                  <a:latin typeface="標楷體" panose="03000509000000000000" pitchFamily="65" charset="-120"/>
                </a:rPr>
                <a:t>以前學過的</a:t>
              </a:r>
            </a:p>
          </p:txBody>
        </p:sp>
      </p:grpSp>
      <p:grpSp>
        <p:nvGrpSpPr>
          <p:cNvPr id="10" name="群組 40">
            <a:extLst>
              <a:ext uri="{FF2B5EF4-FFF2-40B4-BE49-F238E27FC236}">
                <a16:creationId xmlns:a16="http://schemas.microsoft.com/office/drawing/2014/main" id="{FE662C54-1C33-4E4C-A4B3-F87573C88683}"/>
              </a:ext>
            </a:extLst>
          </p:cNvPr>
          <p:cNvGrpSpPr/>
          <p:nvPr/>
        </p:nvGrpSpPr>
        <p:grpSpPr>
          <a:xfrm>
            <a:off x="600496" y="4536626"/>
            <a:ext cx="1883272" cy="400110"/>
            <a:chOff x="672504" y="5094891"/>
            <a:chExt cx="1883272" cy="400110"/>
          </a:xfrm>
        </p:grpSpPr>
        <p:pic>
          <p:nvPicPr>
            <p:cNvPr id="31" name="圖片 30">
              <a:extLst>
                <a:ext uri="{FF2B5EF4-FFF2-40B4-BE49-F238E27FC236}">
                  <a16:creationId xmlns:a16="http://schemas.microsoft.com/office/drawing/2014/main" id="{C8CA5662-828B-45FB-9098-9E46638189D3}"/>
                </a:ext>
              </a:extLst>
            </p:cNvPr>
            <p:cNvPicPr>
              <a:picLocks noChangeAspect="1"/>
            </p:cNvPicPr>
            <p:nvPr/>
          </p:nvPicPr>
          <p:blipFill>
            <a:blip r:embed="rId8" cstate="print"/>
            <a:stretch>
              <a:fillRect/>
            </a:stretch>
          </p:blipFill>
          <p:spPr>
            <a:xfrm>
              <a:off x="672504" y="5117428"/>
              <a:ext cx="352934" cy="355035"/>
            </a:xfrm>
            <a:prstGeom prst="rect">
              <a:avLst/>
            </a:prstGeom>
          </p:spPr>
        </p:pic>
        <p:sp>
          <p:nvSpPr>
            <p:cNvPr id="75" name="文字方塊 20">
              <a:extLst>
                <a:ext uri="{FF2B5EF4-FFF2-40B4-BE49-F238E27FC236}">
                  <a16:creationId xmlns:a16="http://schemas.microsoft.com/office/drawing/2014/main" id="{155681AE-54D9-4610-8D3F-D72C99FE7A83}"/>
                </a:ext>
              </a:extLst>
            </p:cNvPr>
            <p:cNvSpPr txBox="1">
              <a:spLocks noChangeArrowheads="1"/>
            </p:cNvSpPr>
            <p:nvPr/>
          </p:nvSpPr>
          <p:spPr bwMode="auto">
            <a:xfrm>
              <a:off x="1031442" y="5094891"/>
              <a:ext cx="1524334" cy="400110"/>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spcBef>
                  <a:spcPct val="0"/>
                </a:spcBef>
                <a:buFontTx/>
                <a:buNone/>
              </a:pPr>
              <a:r>
                <a:rPr lang="zh-TW" altLang="en-US" sz="2000" b="1" dirty="0">
                  <a:solidFill>
                    <a:srgbClr val="00B3F1"/>
                  </a:solidFill>
                  <a:latin typeface="標楷體" panose="03000509000000000000" pitchFamily="65" charset="-120"/>
                </a:rPr>
                <a:t>本單元重點</a:t>
              </a:r>
            </a:p>
          </p:txBody>
        </p:sp>
      </p:grpSp>
      <p:grpSp>
        <p:nvGrpSpPr>
          <p:cNvPr id="49" name="群組 48"/>
          <p:cNvGrpSpPr/>
          <p:nvPr/>
        </p:nvGrpSpPr>
        <p:grpSpPr>
          <a:xfrm>
            <a:off x="8325685" y="1183108"/>
            <a:ext cx="518563" cy="3252179"/>
            <a:chOff x="8325685" y="1183108"/>
            <a:chExt cx="518563" cy="3252179"/>
          </a:xfrm>
        </p:grpSpPr>
        <p:sp>
          <p:nvSpPr>
            <p:cNvPr id="43" name="矩形 42">
              <a:extLst>
                <a:ext uri="{FF2B5EF4-FFF2-40B4-BE49-F238E27FC236}">
                  <a16:creationId xmlns:a16="http://schemas.microsoft.com/office/drawing/2014/main" id="{1435AF5C-2CA8-47D4-B8F7-B34B8AB07D59}"/>
                </a:ext>
              </a:extLst>
            </p:cNvPr>
            <p:cNvSpPr/>
            <p:nvPr/>
          </p:nvSpPr>
          <p:spPr>
            <a:xfrm rot="20708307">
              <a:off x="8351805" y="1183108"/>
              <a:ext cx="492443" cy="901677"/>
            </a:xfrm>
            <a:prstGeom prst="rect">
              <a:avLst/>
            </a:prstGeom>
          </p:spPr>
          <p:txBody>
            <a:bodyPr vert="eaVert" wrap="square">
              <a:spAutoFit/>
            </a:bodyPr>
            <a:lstStyle/>
            <a:p>
              <a:r>
                <a:rPr lang="zh-TW" altLang="en-US" sz="2000" dirty="0">
                  <a:latin typeface="標楷體" panose="03000509000000000000" pitchFamily="65" charset="-120"/>
                  <a:ea typeface="標楷體" panose="03000509000000000000" pitchFamily="65" charset="-120"/>
                </a:rPr>
                <a:t>愛護地</a:t>
              </a:r>
            </a:p>
          </p:txBody>
        </p:sp>
        <p:sp>
          <p:nvSpPr>
            <p:cNvPr id="47" name="矩形 46">
              <a:extLst>
                <a:ext uri="{FF2B5EF4-FFF2-40B4-BE49-F238E27FC236}">
                  <a16:creationId xmlns:a16="http://schemas.microsoft.com/office/drawing/2014/main" id="{10356769-6B36-4EDD-B0DB-41BE2D8A39CE}"/>
                </a:ext>
              </a:extLst>
            </p:cNvPr>
            <p:cNvSpPr/>
            <p:nvPr/>
          </p:nvSpPr>
          <p:spPr>
            <a:xfrm rot="326444">
              <a:off x="8325685" y="1967584"/>
              <a:ext cx="492443" cy="2467703"/>
            </a:xfrm>
            <a:prstGeom prst="rect">
              <a:avLst/>
            </a:prstGeom>
          </p:spPr>
          <p:txBody>
            <a:bodyPr vert="eaVert" wrap="square">
              <a:spAutoFit/>
            </a:bodyPr>
            <a:lstStyle/>
            <a:p>
              <a:r>
                <a:rPr lang="zh-TW" altLang="en-US" sz="2000" dirty="0">
                  <a:latin typeface="標楷體" panose="03000509000000000000" pitchFamily="65" charset="-120"/>
                  <a:ea typeface="標楷體" panose="03000509000000000000" pitchFamily="65" charset="-120"/>
                </a:rPr>
                <a:t>球，打造永續家園。</a:t>
              </a:r>
            </a:p>
          </p:txBody>
        </p:sp>
      </p:grpSp>
      <p:sp>
        <p:nvSpPr>
          <p:cNvPr id="51" name="矩形 50">
            <a:extLst>
              <a:ext uri="{FF2B5EF4-FFF2-40B4-BE49-F238E27FC236}">
                <a16:creationId xmlns:a16="http://schemas.microsoft.com/office/drawing/2014/main" id="{9DA6F118-2243-4416-843C-902B9892319A}"/>
              </a:ext>
            </a:extLst>
          </p:cNvPr>
          <p:cNvSpPr/>
          <p:nvPr/>
        </p:nvSpPr>
        <p:spPr>
          <a:xfrm>
            <a:off x="1331640" y="1910567"/>
            <a:ext cx="1335878" cy="3539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2" name="矩形 51">
            <a:extLst>
              <a:ext uri="{FF2B5EF4-FFF2-40B4-BE49-F238E27FC236}">
                <a16:creationId xmlns:a16="http://schemas.microsoft.com/office/drawing/2014/main" id="{4B5F6FDB-5F10-4589-A584-562D69892E4B}"/>
              </a:ext>
            </a:extLst>
          </p:cNvPr>
          <p:cNvSpPr/>
          <p:nvPr/>
        </p:nvSpPr>
        <p:spPr>
          <a:xfrm>
            <a:off x="1331640" y="2354974"/>
            <a:ext cx="2664296" cy="3539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 name="矩形 52">
            <a:extLst>
              <a:ext uri="{FF2B5EF4-FFF2-40B4-BE49-F238E27FC236}">
                <a16:creationId xmlns:a16="http://schemas.microsoft.com/office/drawing/2014/main" id="{4B5F6FDB-5F10-4589-A584-562D69892E4B}"/>
              </a:ext>
            </a:extLst>
          </p:cNvPr>
          <p:cNvSpPr/>
          <p:nvPr/>
        </p:nvSpPr>
        <p:spPr>
          <a:xfrm>
            <a:off x="1331640" y="2796540"/>
            <a:ext cx="1728192" cy="3383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 name="Rectangle 22">
            <a:extLst>
              <a:ext uri="{FF2B5EF4-FFF2-40B4-BE49-F238E27FC236}">
                <a16:creationId xmlns:a16="http://schemas.microsoft.com/office/drawing/2014/main" id="{1C7AC64E-0AB8-4EB9-8056-E19522C8B7E5}"/>
              </a:ext>
            </a:extLst>
          </p:cNvPr>
          <p:cNvSpPr>
            <a:spLocks noChangeArrowheads="1"/>
          </p:cNvSpPr>
          <p:nvPr/>
        </p:nvSpPr>
        <p:spPr bwMode="auto">
          <a:xfrm>
            <a:off x="122362" y="3284984"/>
            <a:ext cx="3096344" cy="3391698"/>
          </a:xfrm>
          <a:prstGeom prst="rect">
            <a:avLst/>
          </a:prstGeom>
          <a:solidFill>
            <a:schemeClr val="bg1"/>
          </a:solidFill>
          <a:ln w="28575">
            <a:solidFill>
              <a:srgbClr val="FF0000"/>
            </a:solidFill>
            <a:miter lim="800000"/>
            <a:headEnd/>
            <a:tailEnd/>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marL="176213" indent="-176213" eaLnBrk="1">
              <a:buFontTx/>
              <a:buNone/>
            </a:pPr>
            <a:r>
              <a:rPr lang="zh-TW" altLang="en-US" sz="1600" b="1" dirty="0">
                <a:solidFill>
                  <a:srgbClr val="FF0000"/>
                </a:solidFill>
                <a:latin typeface="+mn-ea"/>
                <a:ea typeface="+mn-ea"/>
              </a:rPr>
              <a:t>活動目標：</a:t>
            </a:r>
            <a:endParaRPr lang="en-US" altLang="zh-TW" sz="1600" b="1" dirty="0">
              <a:solidFill>
                <a:srgbClr val="FF0000"/>
              </a:solidFill>
              <a:latin typeface="+mn-ea"/>
              <a:ea typeface="+mn-ea"/>
            </a:endParaRPr>
          </a:p>
          <a:p>
            <a:pPr marL="176213" indent="-176213" eaLnBrk="1">
              <a:buFontTx/>
              <a:buNone/>
            </a:pPr>
            <a:r>
              <a:rPr lang="zh-TW" altLang="en-US" sz="1600" b="1" dirty="0">
                <a:solidFill>
                  <a:srgbClr val="FF0000"/>
                </a:solidFill>
                <a:latin typeface="+mn-ea"/>
                <a:ea typeface="+mn-ea"/>
              </a:rPr>
              <a:t>活動</a:t>
            </a:r>
            <a:r>
              <a:rPr lang="en-US" altLang="zh-TW" sz="1600" b="1" dirty="0">
                <a:solidFill>
                  <a:srgbClr val="FF0000"/>
                </a:solidFill>
                <a:latin typeface="+mn-ea"/>
                <a:ea typeface="+mn-ea"/>
              </a:rPr>
              <a:t>1 </a:t>
            </a:r>
            <a:r>
              <a:rPr lang="zh-TW" altLang="en-US" sz="1600" b="1" dirty="0">
                <a:solidFill>
                  <a:srgbClr val="FF0000"/>
                </a:solidFill>
                <a:latin typeface="+mn-ea"/>
                <a:ea typeface="+mn-ea"/>
              </a:rPr>
              <a:t>臺灣的生態</a:t>
            </a:r>
          </a:p>
          <a:p>
            <a:pPr marL="176213" indent="-176213" eaLnBrk="1">
              <a:buFontTx/>
              <a:buNone/>
            </a:pPr>
            <a:r>
              <a:rPr lang="en-US" altLang="zh-TW" sz="1600" dirty="0">
                <a:solidFill>
                  <a:srgbClr val="FF0000"/>
                </a:solidFill>
                <a:latin typeface="Arial" panose="020B0604020202020204" pitchFamily="34" charset="0"/>
              </a:rPr>
              <a:t>1-1</a:t>
            </a:r>
            <a:r>
              <a:rPr lang="zh-TW" altLang="en-US" sz="1600" dirty="0">
                <a:solidFill>
                  <a:srgbClr val="FF0000"/>
                </a:solidFill>
                <a:latin typeface="Arial" panose="020B0604020202020204" pitchFamily="34" charset="0"/>
              </a:rPr>
              <a:t> 臺灣的生物多樣性</a:t>
            </a:r>
            <a:endParaRPr lang="en-US" altLang="zh-TW" sz="1600" dirty="0">
              <a:solidFill>
                <a:srgbClr val="FF0000"/>
              </a:solidFill>
              <a:latin typeface="Arial" panose="020B0604020202020204" pitchFamily="34" charset="0"/>
            </a:endParaRPr>
          </a:p>
          <a:p>
            <a:pPr marL="268288" lvl="1" indent="-176213" eaLnBrk="1">
              <a:buFont typeface="Arial" panose="020B0604020202020204" pitchFamily="34" charset="0"/>
              <a:buChar char="•"/>
            </a:pPr>
            <a:r>
              <a:rPr lang="zh-TW" altLang="en-US" sz="1600" dirty="0">
                <a:solidFill>
                  <a:srgbClr val="FF0000"/>
                </a:solidFill>
                <a:latin typeface="Arial" panose="020B0604020202020204" pitchFamily="34" charset="0"/>
              </a:rPr>
              <a:t>能藉由資料，認識</a:t>
            </a:r>
            <a:r>
              <a:rPr lang="zh-TW" altLang="en-US" sz="1600" u="sng" dirty="0">
                <a:solidFill>
                  <a:srgbClr val="FF0000"/>
                </a:solidFill>
                <a:latin typeface="Arial" panose="020B0604020202020204" pitchFamily="34" charset="0"/>
              </a:rPr>
              <a:t>臺灣</a:t>
            </a:r>
            <a:r>
              <a:rPr lang="zh-TW" altLang="en-US" sz="1600" dirty="0">
                <a:solidFill>
                  <a:srgbClr val="FF0000"/>
                </a:solidFill>
                <a:latin typeface="Arial" panose="020B0604020202020204" pitchFamily="34" charset="0"/>
              </a:rPr>
              <a:t>多樣的自然環境，因而有多樣的物種。</a:t>
            </a:r>
          </a:p>
          <a:p>
            <a:pPr marL="176213" indent="-176213" eaLnBrk="1">
              <a:buFontTx/>
              <a:buNone/>
            </a:pPr>
            <a:r>
              <a:rPr lang="en-US" altLang="zh-TW" sz="1600" dirty="0">
                <a:solidFill>
                  <a:srgbClr val="FF0000"/>
                </a:solidFill>
                <a:latin typeface="Arial" panose="020B0604020202020204" pitchFamily="34" charset="0"/>
              </a:rPr>
              <a:t>1-2</a:t>
            </a:r>
            <a:r>
              <a:rPr lang="zh-TW" altLang="en-US" sz="1600" dirty="0">
                <a:solidFill>
                  <a:srgbClr val="FF0000"/>
                </a:solidFill>
                <a:latin typeface="Arial" panose="020B0604020202020204" pitchFamily="34" charset="0"/>
              </a:rPr>
              <a:t> 特有種與保育類生物</a:t>
            </a:r>
            <a:endParaRPr lang="en-US" altLang="zh-TW" sz="1600" dirty="0">
              <a:solidFill>
                <a:srgbClr val="FF0000"/>
              </a:solidFill>
              <a:latin typeface="Arial" panose="020B0604020202020204" pitchFamily="34" charset="0"/>
            </a:endParaRPr>
          </a:p>
          <a:p>
            <a:pPr marL="268288" indent="-176213" eaLnBrk="1"/>
            <a:r>
              <a:rPr lang="zh-TW" altLang="en-US" sz="1600" dirty="0">
                <a:solidFill>
                  <a:srgbClr val="FF0000"/>
                </a:solidFill>
                <a:latin typeface="Arial" panose="020B0604020202020204" pitchFamily="34" charset="0"/>
              </a:rPr>
              <a:t>能藉由資料，認識</a:t>
            </a:r>
            <a:r>
              <a:rPr lang="zh-TW" altLang="en-US" sz="1600" u="sng" dirty="0">
                <a:solidFill>
                  <a:srgbClr val="FF0000"/>
                </a:solidFill>
                <a:latin typeface="Arial" panose="020B0604020202020204" pitchFamily="34" charset="0"/>
              </a:rPr>
              <a:t>臺灣</a:t>
            </a:r>
            <a:r>
              <a:rPr lang="zh-TW" altLang="en-US" sz="1600" dirty="0">
                <a:solidFill>
                  <a:srgbClr val="FF0000"/>
                </a:solidFill>
                <a:latin typeface="Arial" panose="020B0604020202020204" pitchFamily="34" charset="0"/>
              </a:rPr>
              <a:t>的自然環境和特有種生物。</a:t>
            </a:r>
            <a:endParaRPr lang="en-US" altLang="zh-TW" sz="1600" dirty="0">
              <a:solidFill>
                <a:srgbClr val="FF0000"/>
              </a:solidFill>
              <a:latin typeface="Arial" panose="020B0604020202020204" pitchFamily="34" charset="0"/>
            </a:endParaRPr>
          </a:p>
          <a:p>
            <a:pPr marL="176213" indent="-176213" eaLnBrk="1">
              <a:buFontTx/>
              <a:buNone/>
            </a:pPr>
            <a:r>
              <a:rPr lang="en-US" altLang="zh-TW" sz="1600" dirty="0">
                <a:solidFill>
                  <a:srgbClr val="FF0000"/>
                </a:solidFill>
                <a:latin typeface="Arial" panose="020B0604020202020204" pitchFamily="34" charset="0"/>
              </a:rPr>
              <a:t>1-3</a:t>
            </a:r>
            <a:r>
              <a:rPr lang="zh-TW" altLang="en-US" sz="1600" dirty="0">
                <a:solidFill>
                  <a:srgbClr val="FF0000"/>
                </a:solidFill>
                <a:latin typeface="Arial" panose="020B0604020202020204" pitchFamily="34" charset="0"/>
              </a:rPr>
              <a:t> 外來入侵種對臺灣的影響</a:t>
            </a:r>
            <a:endParaRPr lang="en-US" altLang="zh-TW" sz="1600" dirty="0">
              <a:solidFill>
                <a:srgbClr val="FF0000"/>
              </a:solidFill>
              <a:latin typeface="Arial" panose="020B0604020202020204" pitchFamily="34" charset="0"/>
            </a:endParaRPr>
          </a:p>
          <a:p>
            <a:pPr marL="268288" indent="-176213" eaLnBrk="1"/>
            <a:r>
              <a:rPr lang="zh-TW" altLang="en-US" sz="1600" dirty="0">
                <a:solidFill>
                  <a:srgbClr val="FF0000"/>
                </a:solidFill>
                <a:latin typeface="Arial" panose="020B0604020202020204" pitchFamily="34" charset="0"/>
              </a:rPr>
              <a:t>能藉由資料，探討外來入侵種對</a:t>
            </a:r>
            <a:r>
              <a:rPr lang="zh-TW" altLang="en-US" sz="1600" u="sng" dirty="0">
                <a:solidFill>
                  <a:srgbClr val="FF0000"/>
                </a:solidFill>
                <a:latin typeface="Arial" panose="020B0604020202020204" pitchFamily="34" charset="0"/>
              </a:rPr>
              <a:t>臺灣</a:t>
            </a:r>
            <a:r>
              <a:rPr lang="zh-TW" altLang="en-US" sz="1600" dirty="0">
                <a:solidFill>
                  <a:srgbClr val="FF0000"/>
                </a:solidFill>
                <a:latin typeface="Arial" panose="020B0604020202020204" pitchFamily="34" charset="0"/>
              </a:rPr>
              <a:t>生態的危害與影響。</a:t>
            </a:r>
            <a:endParaRPr lang="en-US" altLang="zh-TW" sz="1600" dirty="0">
              <a:solidFill>
                <a:srgbClr val="FF0000"/>
              </a:solidFill>
              <a:latin typeface="Arial" panose="020B0604020202020204" pitchFamily="34" charset="0"/>
            </a:endParaRPr>
          </a:p>
        </p:txBody>
      </p:sp>
      <p:sp>
        <p:nvSpPr>
          <p:cNvPr id="55" name="Rectangle 22">
            <a:extLst>
              <a:ext uri="{FF2B5EF4-FFF2-40B4-BE49-F238E27FC236}">
                <a16:creationId xmlns:a16="http://schemas.microsoft.com/office/drawing/2014/main" id="{1C7AC64E-0AB8-4EB9-8056-E19522C8B7E5}"/>
              </a:ext>
            </a:extLst>
          </p:cNvPr>
          <p:cNvSpPr>
            <a:spLocks noChangeArrowheads="1"/>
          </p:cNvSpPr>
          <p:nvPr/>
        </p:nvSpPr>
        <p:spPr bwMode="auto">
          <a:xfrm>
            <a:off x="3300692" y="3314012"/>
            <a:ext cx="3024336" cy="3342453"/>
          </a:xfrm>
          <a:prstGeom prst="rect">
            <a:avLst/>
          </a:prstGeom>
          <a:solidFill>
            <a:schemeClr val="bg1"/>
          </a:solidFill>
          <a:ln w="28575">
            <a:solidFill>
              <a:srgbClr val="FF0000"/>
            </a:solidFill>
            <a:miter lim="800000"/>
            <a:headEnd/>
            <a:tailEnd/>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marL="176213" indent="-176213" eaLnBrk="1">
              <a:buFontTx/>
              <a:buNone/>
            </a:pPr>
            <a:r>
              <a:rPr lang="zh-TW" altLang="en-US" sz="1600" b="1" dirty="0">
                <a:solidFill>
                  <a:srgbClr val="FF0000"/>
                </a:solidFill>
                <a:latin typeface="+mn-ea"/>
                <a:ea typeface="+mn-ea"/>
              </a:rPr>
              <a:t>活動目標：</a:t>
            </a:r>
            <a:endParaRPr lang="en-US" altLang="zh-TW" sz="1600" b="1" dirty="0">
              <a:solidFill>
                <a:srgbClr val="FF0000"/>
              </a:solidFill>
              <a:latin typeface="+mn-ea"/>
              <a:ea typeface="+mn-ea"/>
            </a:endParaRPr>
          </a:p>
          <a:p>
            <a:pPr marL="176213" indent="-176213" eaLnBrk="1">
              <a:buFontTx/>
              <a:buNone/>
            </a:pPr>
            <a:r>
              <a:rPr lang="zh-TW" altLang="en-US" sz="1600" b="1" dirty="0">
                <a:solidFill>
                  <a:srgbClr val="FF0000"/>
                </a:solidFill>
                <a:latin typeface="+mn-ea"/>
                <a:ea typeface="+mn-ea"/>
              </a:rPr>
              <a:t>活動</a:t>
            </a:r>
            <a:r>
              <a:rPr lang="en-US" altLang="zh-TW" sz="1600" b="1" dirty="0">
                <a:solidFill>
                  <a:srgbClr val="FF0000"/>
                </a:solidFill>
                <a:latin typeface="+mn-ea"/>
                <a:ea typeface="+mn-ea"/>
              </a:rPr>
              <a:t>2 </a:t>
            </a:r>
            <a:r>
              <a:rPr lang="zh-TW" altLang="en-US" sz="1600" b="1" dirty="0">
                <a:solidFill>
                  <a:srgbClr val="FF0000"/>
                </a:solidFill>
                <a:latin typeface="+mn-ea"/>
                <a:ea typeface="+mn-ea"/>
              </a:rPr>
              <a:t>人類活動對環境的影響</a:t>
            </a:r>
          </a:p>
          <a:p>
            <a:pPr marL="363538" indent="-363538" eaLnBrk="1">
              <a:buFontTx/>
              <a:buNone/>
            </a:pPr>
            <a:r>
              <a:rPr lang="en-US" altLang="zh-TW" sz="1600" dirty="0">
                <a:solidFill>
                  <a:srgbClr val="FF0000"/>
                </a:solidFill>
                <a:latin typeface="Arial" panose="020B0604020202020204" pitchFamily="34" charset="0"/>
              </a:rPr>
              <a:t>2-1</a:t>
            </a:r>
            <a:r>
              <a:rPr lang="zh-TW" altLang="en-US" sz="1600" dirty="0">
                <a:solidFill>
                  <a:srgbClr val="FF0000"/>
                </a:solidFill>
                <a:latin typeface="Arial" panose="020B0604020202020204" pitchFamily="34" charset="0"/>
              </a:rPr>
              <a:t> 環境與生物多樣性對人類的重要性</a:t>
            </a:r>
            <a:endParaRPr lang="en-US" altLang="zh-TW" sz="1600" dirty="0">
              <a:solidFill>
                <a:srgbClr val="FF0000"/>
              </a:solidFill>
              <a:latin typeface="Arial" panose="020B0604020202020204" pitchFamily="34" charset="0"/>
            </a:endParaRPr>
          </a:p>
          <a:p>
            <a:pPr marL="268288" lvl="1" indent="-176213" eaLnBrk="1">
              <a:buFont typeface="Arial" panose="020B0604020202020204" pitchFamily="34" charset="0"/>
              <a:buChar char="•"/>
            </a:pPr>
            <a:r>
              <a:rPr lang="zh-TW" altLang="en-US" sz="1600" dirty="0">
                <a:solidFill>
                  <a:srgbClr val="FF0000"/>
                </a:solidFill>
                <a:latin typeface="Arial" panose="020B0604020202020204" pitchFamily="34" charset="0"/>
              </a:rPr>
              <a:t>能藉由資料，認識水汙染、空氣汙染的危害與防治方法。</a:t>
            </a:r>
          </a:p>
          <a:p>
            <a:pPr marL="268288" lvl="1" indent="-176213" eaLnBrk="1">
              <a:buFont typeface="Arial" panose="020B0604020202020204" pitchFamily="34" charset="0"/>
              <a:buChar char="•"/>
            </a:pPr>
            <a:r>
              <a:rPr lang="zh-TW" altLang="en-US" sz="1600" dirty="0">
                <a:solidFill>
                  <a:srgbClr val="FF0000"/>
                </a:solidFill>
                <a:latin typeface="Arial" panose="020B0604020202020204" pitchFamily="34" charset="0"/>
              </a:rPr>
              <a:t>能藉由資料，了解人類活動對自然環境的影響。</a:t>
            </a:r>
          </a:p>
          <a:p>
            <a:pPr marL="176213" indent="-176213" eaLnBrk="1">
              <a:buFontTx/>
              <a:buNone/>
            </a:pPr>
            <a:r>
              <a:rPr lang="en-US" altLang="zh-TW" sz="1600" dirty="0">
                <a:solidFill>
                  <a:srgbClr val="FF0000"/>
                </a:solidFill>
                <a:latin typeface="Arial" panose="020B0604020202020204" pitchFamily="34" charset="0"/>
              </a:rPr>
              <a:t>2-2</a:t>
            </a:r>
            <a:r>
              <a:rPr lang="zh-TW" altLang="en-US" sz="1600" dirty="0">
                <a:solidFill>
                  <a:srgbClr val="FF0000"/>
                </a:solidFill>
                <a:latin typeface="Arial" panose="020B0604020202020204" pitchFamily="34" charset="0"/>
              </a:rPr>
              <a:t> 全球環境變遷</a:t>
            </a:r>
            <a:endParaRPr lang="en-US" altLang="zh-TW" sz="1600" dirty="0">
              <a:solidFill>
                <a:srgbClr val="FF0000"/>
              </a:solidFill>
              <a:latin typeface="Arial" panose="020B0604020202020204" pitchFamily="34" charset="0"/>
            </a:endParaRPr>
          </a:p>
          <a:p>
            <a:pPr marL="268288" indent="-176213" eaLnBrk="1"/>
            <a:r>
              <a:rPr lang="zh-TW" altLang="en-US" sz="1600" dirty="0">
                <a:solidFill>
                  <a:srgbClr val="FF0000"/>
                </a:solidFill>
                <a:latin typeface="Arial" panose="020B0604020202020204" pitchFamily="34" charset="0"/>
              </a:rPr>
              <a:t>能藉由資料，知道溫室效應對全球環境暖化的影響。</a:t>
            </a:r>
            <a:endParaRPr lang="en-US" altLang="zh-TW" sz="1600" dirty="0">
              <a:solidFill>
                <a:srgbClr val="FF0000"/>
              </a:solidFill>
              <a:latin typeface="Arial" panose="020B0604020202020204" pitchFamily="34" charset="0"/>
            </a:endParaRPr>
          </a:p>
        </p:txBody>
      </p:sp>
      <p:sp>
        <p:nvSpPr>
          <p:cNvPr id="56" name="Rectangle 22">
            <a:extLst>
              <a:ext uri="{FF2B5EF4-FFF2-40B4-BE49-F238E27FC236}">
                <a16:creationId xmlns:a16="http://schemas.microsoft.com/office/drawing/2014/main" id="{1C7AC64E-0AB8-4EB9-8056-E19522C8B7E5}"/>
              </a:ext>
            </a:extLst>
          </p:cNvPr>
          <p:cNvSpPr>
            <a:spLocks noChangeArrowheads="1"/>
          </p:cNvSpPr>
          <p:nvPr/>
        </p:nvSpPr>
        <p:spPr bwMode="auto">
          <a:xfrm>
            <a:off x="6401228" y="2809956"/>
            <a:ext cx="2554086" cy="3834896"/>
          </a:xfrm>
          <a:prstGeom prst="rect">
            <a:avLst/>
          </a:prstGeom>
          <a:solidFill>
            <a:schemeClr val="bg1"/>
          </a:solidFill>
          <a:ln w="28575">
            <a:solidFill>
              <a:srgbClr val="FF0000"/>
            </a:solidFill>
            <a:miter lim="800000"/>
            <a:headEnd/>
            <a:tailEnd/>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marL="176213" indent="-176213" eaLnBrk="1">
              <a:buFontTx/>
              <a:buNone/>
            </a:pPr>
            <a:r>
              <a:rPr lang="zh-TW" altLang="en-US" sz="1600" b="1" dirty="0">
                <a:solidFill>
                  <a:srgbClr val="FF0000"/>
                </a:solidFill>
                <a:latin typeface="+mn-ea"/>
                <a:ea typeface="+mn-ea"/>
              </a:rPr>
              <a:t>活動目標：</a:t>
            </a:r>
            <a:endParaRPr lang="en-US" altLang="zh-TW" sz="1600" b="1" dirty="0">
              <a:solidFill>
                <a:srgbClr val="FF0000"/>
              </a:solidFill>
              <a:latin typeface="+mn-ea"/>
              <a:ea typeface="+mn-ea"/>
            </a:endParaRPr>
          </a:p>
          <a:p>
            <a:pPr marL="176213" indent="-176213" eaLnBrk="1">
              <a:buFontTx/>
              <a:buNone/>
            </a:pPr>
            <a:r>
              <a:rPr lang="zh-TW" altLang="en-US" sz="1600" b="1" dirty="0">
                <a:solidFill>
                  <a:srgbClr val="FF0000"/>
                </a:solidFill>
                <a:latin typeface="+mn-ea"/>
                <a:ea typeface="+mn-ea"/>
              </a:rPr>
              <a:t>活動</a:t>
            </a:r>
            <a:r>
              <a:rPr lang="en-US" altLang="zh-TW" sz="1600" b="1" dirty="0">
                <a:solidFill>
                  <a:srgbClr val="FF0000"/>
                </a:solidFill>
                <a:latin typeface="+mn-ea"/>
                <a:ea typeface="+mn-ea"/>
              </a:rPr>
              <a:t>3 </a:t>
            </a:r>
            <a:r>
              <a:rPr lang="zh-TW" altLang="en-US" sz="1600" b="1" dirty="0">
                <a:solidFill>
                  <a:srgbClr val="FF0000"/>
                </a:solidFill>
                <a:latin typeface="+mn-ea"/>
                <a:ea typeface="+mn-ea"/>
              </a:rPr>
              <a:t>打造永續家園</a:t>
            </a:r>
          </a:p>
          <a:p>
            <a:pPr marL="176213" indent="-176213" eaLnBrk="1">
              <a:buFontTx/>
              <a:buNone/>
            </a:pPr>
            <a:r>
              <a:rPr lang="en-US" altLang="zh-TW" sz="1600" dirty="0">
                <a:solidFill>
                  <a:srgbClr val="FF0000"/>
                </a:solidFill>
                <a:latin typeface="Arial" panose="020B0604020202020204" pitchFamily="34" charset="0"/>
              </a:rPr>
              <a:t>3-1</a:t>
            </a:r>
            <a:r>
              <a:rPr lang="zh-TW" altLang="en-US" sz="1600" dirty="0">
                <a:solidFill>
                  <a:srgbClr val="FF0000"/>
                </a:solidFill>
                <a:latin typeface="Arial" panose="020B0604020202020204" pitchFamily="34" charset="0"/>
              </a:rPr>
              <a:t> 因應全球氣候變遷</a:t>
            </a:r>
            <a:endParaRPr lang="en-US" altLang="zh-TW" sz="1600" dirty="0">
              <a:solidFill>
                <a:srgbClr val="FF0000"/>
              </a:solidFill>
              <a:latin typeface="Arial" panose="020B0604020202020204" pitchFamily="34" charset="0"/>
            </a:endParaRPr>
          </a:p>
          <a:p>
            <a:pPr marL="268288" lvl="1" indent="-176213" eaLnBrk="1">
              <a:buFont typeface="Arial" panose="020B0604020202020204" pitchFamily="34" charset="0"/>
              <a:buChar char="•"/>
            </a:pPr>
            <a:r>
              <a:rPr lang="zh-TW" altLang="en-US" sz="1600" dirty="0">
                <a:solidFill>
                  <a:srgbClr val="FF0000"/>
                </a:solidFill>
                <a:latin typeface="Arial" panose="020B0604020202020204" pitchFamily="34" charset="0"/>
              </a:rPr>
              <a:t>能透過討論，學習因應全球氣候變遷的應對方法。</a:t>
            </a:r>
          </a:p>
          <a:p>
            <a:pPr marL="363538" indent="-363538" eaLnBrk="1">
              <a:buFontTx/>
              <a:buNone/>
            </a:pPr>
            <a:r>
              <a:rPr lang="en-US" altLang="zh-TW" sz="1600" dirty="0">
                <a:solidFill>
                  <a:srgbClr val="FF0000"/>
                </a:solidFill>
                <a:latin typeface="Arial" panose="020B0604020202020204" pitchFamily="34" charset="0"/>
              </a:rPr>
              <a:t>3-2</a:t>
            </a:r>
            <a:r>
              <a:rPr lang="zh-TW" altLang="en-US" sz="1600" dirty="0">
                <a:solidFill>
                  <a:srgbClr val="FF0000"/>
                </a:solidFill>
                <a:latin typeface="Arial" panose="020B0604020202020204" pitchFamily="34" charset="0"/>
              </a:rPr>
              <a:t> 減緩氣候變遷的人類行為</a:t>
            </a:r>
            <a:endParaRPr lang="en-US" altLang="zh-TW" sz="1600" dirty="0">
              <a:solidFill>
                <a:srgbClr val="FF0000"/>
              </a:solidFill>
              <a:latin typeface="Arial" panose="020B0604020202020204" pitchFamily="34" charset="0"/>
            </a:endParaRPr>
          </a:p>
          <a:p>
            <a:pPr marL="268288" indent="-176213" eaLnBrk="1"/>
            <a:r>
              <a:rPr lang="zh-TW" altLang="en-US" sz="1600" dirty="0">
                <a:solidFill>
                  <a:srgbClr val="FF0000"/>
                </a:solidFill>
                <a:latin typeface="Arial" panose="020B0604020202020204" pitchFamily="34" charset="0"/>
              </a:rPr>
              <a:t>能藉由資料，認識碳足跡與水足跡所代表的環境意涵。</a:t>
            </a:r>
          </a:p>
          <a:p>
            <a:pPr marL="268288" indent="-176213" eaLnBrk="1"/>
            <a:r>
              <a:rPr lang="zh-TW" altLang="en-US" sz="1600" dirty="0">
                <a:solidFill>
                  <a:srgbClr val="FF0000"/>
                </a:solidFill>
                <a:latin typeface="Arial" panose="020B0604020202020204" pitchFamily="34" charset="0"/>
              </a:rPr>
              <a:t>能藉由資料，培養學童正確對待環境態度，落實對環境友善行動。</a:t>
            </a:r>
            <a:endParaRPr lang="en-US" altLang="zh-TW" sz="1600" dirty="0">
              <a:solidFill>
                <a:srgbClr val="FF0000"/>
              </a:solidFill>
              <a:latin typeface="Arial" panose="020B0604020202020204" pitchFamily="34" charset="0"/>
            </a:endParaRPr>
          </a:p>
        </p:txBody>
      </p:sp>
      <p:pic>
        <p:nvPicPr>
          <p:cNvPr id="2" name="Picture 8">
            <a:hlinkClick r:id="rId9"/>
            <a:extLst>
              <a:ext uri="{FF2B5EF4-FFF2-40B4-BE49-F238E27FC236}">
                <a16:creationId xmlns:a16="http://schemas.microsoft.com/office/drawing/2014/main" id="{00146468-91DA-ED6B-2077-BD038019ADC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11699" y="131498"/>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659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P78</a:t>
            </a:r>
            <a:endParaRPr kumimoji="0" lang="en-US" altLang="zh-TW" sz="2000" dirty="0">
              <a:solidFill>
                <a:schemeClr val="bg1"/>
              </a:solidFill>
            </a:endParaRPr>
          </a:p>
        </p:txBody>
      </p:sp>
      <p:pic>
        <p:nvPicPr>
          <p:cNvPr id="5122" name="Picture 2"/>
          <p:cNvPicPr>
            <a:picLocks noChangeAspect="1" noChangeArrowheads="1"/>
          </p:cNvPicPr>
          <p:nvPr/>
        </p:nvPicPr>
        <p:blipFill>
          <a:blip r:embed="rId2" cstate="print"/>
          <a:srcRect/>
          <a:stretch>
            <a:fillRect/>
          </a:stretch>
        </p:blipFill>
        <p:spPr bwMode="auto">
          <a:xfrm>
            <a:off x="733425" y="1333500"/>
            <a:ext cx="8410575" cy="5524500"/>
          </a:xfrm>
          <a:prstGeom prst="rect">
            <a:avLst/>
          </a:prstGeom>
          <a:noFill/>
          <a:ln w="9525">
            <a:noFill/>
            <a:miter lim="800000"/>
            <a:headEnd/>
            <a:tailEnd/>
          </a:ln>
        </p:spPr>
      </p:pic>
      <p:pic>
        <p:nvPicPr>
          <p:cNvPr id="5" name="Picture 8" descr="上一頁">
            <a:hlinkClick r:id="" action="ppaction://hlinkshowjump?jump=previousslide" tooltip="上一頁"/>
            <a:extLst>
              <a:ext uri="{FF2B5EF4-FFF2-40B4-BE49-F238E27FC236}">
                <a16:creationId xmlns:a16="http://schemas.microsoft.com/office/drawing/2014/main" id="{03DFE81E-26BB-418A-88B1-41E6862747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進入">
            <a:hlinkClick r:id="" action="ppaction://hlinkshowjump?jump=nextslide" tooltip="下一頁"/>
            <a:extLst>
              <a:ext uri="{FF2B5EF4-FFF2-40B4-BE49-F238E27FC236}">
                <a16:creationId xmlns:a16="http://schemas.microsoft.com/office/drawing/2014/main" id="{C365DFC6-3830-4833-AB9C-B8A9AC9EA6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回首頁">
            <a:hlinkClick r:id="rId5" action="ppaction://hlinksldjump"/>
            <a:extLst>
              <a:ext uri="{FF2B5EF4-FFF2-40B4-BE49-F238E27FC236}">
                <a16:creationId xmlns:a16="http://schemas.microsoft.com/office/drawing/2014/main" id="{C4704A5C-DF1F-4282-9F48-C19C41F04A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u="sng" dirty="0"/>
              <a:t>臺灣</a:t>
            </a:r>
            <a:r>
              <a:rPr lang="zh-TW" altLang="en-US" sz="2800" dirty="0"/>
              <a:t>海拔高度從平原、丘陵到</a:t>
            </a:r>
            <a:r>
              <a:rPr lang="en-US" altLang="zh-TW" sz="2800" dirty="0"/>
              <a:t>3500</a:t>
            </a:r>
            <a:r>
              <a:rPr lang="zh-TW" altLang="en-US" sz="2800" dirty="0"/>
              <a:t>公尺以上的高山，且位在氣候分界的北回歸線上，低海拔地區有熱帶和亞熱帶氣候、高海拔地區有溫帶氣候；</a:t>
            </a:r>
            <a:endParaRPr lang="en-US" altLang="zh-TW" sz="2800" dirty="0"/>
          </a:p>
          <a:p>
            <a:pPr marL="0" indent="0" eaLnBrk="1">
              <a:spcBef>
                <a:spcPts val="0"/>
              </a:spcBef>
              <a:buFontTx/>
              <a:buNone/>
            </a:pPr>
            <a:r>
              <a:rPr lang="zh-TW" altLang="en-US" sz="2800" u="sng" dirty="0"/>
              <a:t>臺灣</a:t>
            </a:r>
            <a:r>
              <a:rPr lang="zh-TW" altLang="en-US" sz="2800" dirty="0"/>
              <a:t>不同的棲地有溫度和降雨量</a:t>
            </a:r>
            <a:endParaRPr lang="en-US" altLang="zh-TW" sz="2800" dirty="0"/>
          </a:p>
          <a:p>
            <a:pPr marL="0" indent="0" eaLnBrk="1">
              <a:spcBef>
                <a:spcPts val="0"/>
              </a:spcBef>
              <a:buFontTx/>
              <a:buNone/>
            </a:pPr>
            <a:r>
              <a:rPr lang="zh-TW" altLang="en-US" sz="2800" dirty="0"/>
              <a:t>的差異，孕育許多種類的生物，</a:t>
            </a:r>
            <a:endParaRPr lang="en-US" altLang="zh-TW" sz="2800" dirty="0"/>
          </a:p>
          <a:p>
            <a:pPr marL="0" indent="0" eaLnBrk="1">
              <a:spcBef>
                <a:spcPts val="0"/>
              </a:spcBef>
              <a:buFontTx/>
              <a:buNone/>
            </a:pPr>
            <a:r>
              <a:rPr lang="zh-TW" altLang="en-US" sz="2800" dirty="0"/>
              <a:t>形成</a:t>
            </a:r>
            <a:r>
              <a:rPr lang="zh-TW" altLang="en-US" sz="2800" dirty="0">
                <a:solidFill>
                  <a:srgbClr val="C6178D"/>
                </a:solidFill>
              </a:rPr>
              <a:t>物種多樣性</a:t>
            </a:r>
            <a:r>
              <a:rPr lang="zh-TW" altLang="en-US" sz="2800" dirty="0"/>
              <a:t>。</a:t>
            </a:r>
            <a:endParaRPr lang="zh-TW" altLang="en-US" sz="2800" dirty="0">
              <a:solidFill>
                <a:srgbClr val="000000"/>
              </a:solidFill>
            </a:endParaRPr>
          </a:p>
        </p:txBody>
      </p:sp>
      <p:pic>
        <p:nvPicPr>
          <p:cNvPr id="2" name="Picture 8">
            <a:hlinkClick r:id="rId7"/>
            <a:extLst>
              <a:ext uri="{FF2B5EF4-FFF2-40B4-BE49-F238E27FC236}">
                <a16:creationId xmlns:a16="http://schemas.microsoft.com/office/drawing/2014/main" id="{847AE88C-0EEB-5622-3B26-E8A0D36C16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5372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0" y="-27383"/>
            <a:ext cx="9144000" cy="1969900"/>
          </a:xfrm>
          <a:prstGeom prst="rect">
            <a:avLst/>
          </a:prstGeom>
          <a:noFill/>
          <a:ln w="9525">
            <a:noFill/>
            <a:miter lim="800000"/>
            <a:headEnd/>
            <a:tailEnd/>
          </a:ln>
        </p:spPr>
      </p:pic>
      <p:pic>
        <p:nvPicPr>
          <p:cNvPr id="5" name="Picture 7">
            <a:extLst>
              <a:ext uri="{FF2B5EF4-FFF2-40B4-BE49-F238E27FC236}">
                <a16:creationId xmlns:a16="http://schemas.microsoft.com/office/drawing/2014/main" id="{B9D140B6-2501-4BF9-AF97-61243BBF415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P104</a:t>
            </a:r>
          </a:p>
        </p:txBody>
      </p:sp>
      <p:sp>
        <p:nvSpPr>
          <p:cNvPr id="14" name="矩形 2">
            <a:extLst>
              <a:ext uri="{FF2B5EF4-FFF2-40B4-BE49-F238E27FC236}">
                <a16:creationId xmlns:a16="http://schemas.microsoft.com/office/drawing/2014/main" id="{D3764C22-FC72-4525-A38A-97BF505B52DE}"/>
              </a:ext>
            </a:extLst>
          </p:cNvPr>
          <p:cNvSpPr>
            <a:spLocks noChangeArrowheads="1"/>
          </p:cNvSpPr>
          <p:nvPr/>
        </p:nvSpPr>
        <p:spPr bwMode="auto">
          <a:xfrm>
            <a:off x="2699792" y="980728"/>
            <a:ext cx="5688632" cy="584775"/>
          </a:xfrm>
          <a:prstGeom prst="rect">
            <a:avLst/>
          </a:prstGeom>
          <a:noFill/>
          <a:ln>
            <a:noFill/>
          </a:ln>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3200" b="1" dirty="0">
                <a:solidFill>
                  <a:srgbClr val="000000"/>
                </a:solidFill>
                <a:latin typeface="標楷體" panose="03000509000000000000" pitchFamily="65" charset="-120"/>
                <a:ea typeface="標楷體" panose="03000509000000000000" pitchFamily="65" charset="-120"/>
              </a:rPr>
              <a:t>保育動物的兩位女性科學家</a:t>
            </a:r>
          </a:p>
        </p:txBody>
      </p:sp>
      <p:sp>
        <p:nvSpPr>
          <p:cNvPr id="15" name="Rectangle 3">
            <a:extLst>
              <a:ext uri="{FF2B5EF4-FFF2-40B4-BE49-F238E27FC236}">
                <a16:creationId xmlns:a16="http://schemas.microsoft.com/office/drawing/2014/main" id="{1D3ECFF6-F569-4C20-A1A6-DB2FE0514539}"/>
              </a:ext>
            </a:extLst>
          </p:cNvPr>
          <p:cNvSpPr txBox="1">
            <a:spLocks noChangeArrowheads="1"/>
          </p:cNvSpPr>
          <p:nvPr/>
        </p:nvSpPr>
        <p:spPr bwMode="auto">
          <a:xfrm>
            <a:off x="323528" y="1988840"/>
            <a:ext cx="8568952" cy="3773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648000" eaLnBrk="1">
              <a:buFontTx/>
              <a:buNone/>
            </a:pPr>
            <a:r>
              <a:rPr lang="zh-TW" altLang="en-US" sz="2600" dirty="0">
                <a:solidFill>
                  <a:srgbClr val="000000"/>
                </a:solidFill>
                <a:latin typeface="+mj-lt"/>
              </a:rPr>
              <a:t>動物學家</a:t>
            </a:r>
            <a:r>
              <a:rPr lang="zh-TW" altLang="en-US" sz="2600" u="sng" dirty="0">
                <a:solidFill>
                  <a:srgbClr val="000000"/>
                </a:solidFill>
                <a:latin typeface="+mj-lt"/>
              </a:rPr>
              <a:t>珍</a:t>
            </a:r>
            <a:r>
              <a:rPr lang="en-US" altLang="zh-TW" sz="2600" u="sng" dirty="0">
                <a:solidFill>
                  <a:srgbClr val="000000"/>
                </a:solidFill>
                <a:latin typeface="+mj-lt"/>
              </a:rPr>
              <a:t>‧</a:t>
            </a:r>
            <a:r>
              <a:rPr lang="zh-TW" altLang="en-US" sz="2600" u="sng" dirty="0">
                <a:solidFill>
                  <a:srgbClr val="000000"/>
                </a:solidFill>
                <a:latin typeface="+mj-lt"/>
              </a:rPr>
              <a:t>古德</a:t>
            </a:r>
            <a:r>
              <a:rPr lang="zh-TW" altLang="en-US" sz="2600" dirty="0">
                <a:solidFill>
                  <a:srgbClr val="000000"/>
                </a:solidFill>
                <a:latin typeface="+mj-lt"/>
              </a:rPr>
              <a:t>（</a:t>
            </a:r>
            <a:r>
              <a:rPr lang="en-US" altLang="zh-TW" sz="2600" dirty="0">
                <a:solidFill>
                  <a:srgbClr val="000000"/>
                </a:solidFill>
                <a:latin typeface="+mj-lt"/>
              </a:rPr>
              <a:t>Jane</a:t>
            </a:r>
            <a:r>
              <a:rPr lang="zh-TW" altLang="en-US" sz="2600" dirty="0">
                <a:solidFill>
                  <a:srgbClr val="000000"/>
                </a:solidFill>
                <a:latin typeface="+mj-lt"/>
              </a:rPr>
              <a:t> </a:t>
            </a:r>
            <a:r>
              <a:rPr lang="en-US" altLang="zh-TW" sz="2600" dirty="0">
                <a:solidFill>
                  <a:srgbClr val="000000"/>
                </a:solidFill>
                <a:latin typeface="+mj-lt"/>
              </a:rPr>
              <a:t>Goodall</a:t>
            </a:r>
            <a:r>
              <a:rPr lang="zh-TW" altLang="en-US" sz="2600" dirty="0">
                <a:solidFill>
                  <a:srgbClr val="000000"/>
                </a:solidFill>
                <a:latin typeface="+mj-lt"/>
              </a:rPr>
              <a:t>），西元</a:t>
            </a:r>
            <a:r>
              <a:rPr lang="en-US" altLang="zh-TW" sz="2600" dirty="0">
                <a:solidFill>
                  <a:srgbClr val="000000"/>
                </a:solidFill>
                <a:latin typeface="+mj-lt"/>
              </a:rPr>
              <a:t>1934</a:t>
            </a:r>
            <a:r>
              <a:rPr lang="zh-TW" altLang="en-US" sz="2600" dirty="0">
                <a:solidFill>
                  <a:srgbClr val="000000"/>
                </a:solidFill>
                <a:latin typeface="+mj-lt"/>
              </a:rPr>
              <a:t>年</a:t>
            </a:r>
            <a:r>
              <a:rPr lang="en-US" altLang="zh-TW" sz="2600" dirty="0">
                <a:solidFill>
                  <a:srgbClr val="000000"/>
                </a:solidFill>
                <a:latin typeface="+mj-lt"/>
              </a:rPr>
              <a:t>4</a:t>
            </a:r>
            <a:r>
              <a:rPr lang="zh-TW" altLang="en-US" sz="2600" dirty="0">
                <a:solidFill>
                  <a:srgbClr val="000000"/>
                </a:solidFill>
                <a:latin typeface="+mj-lt"/>
              </a:rPr>
              <a:t>月</a:t>
            </a:r>
            <a:r>
              <a:rPr lang="en-US" altLang="zh-TW" sz="2600" dirty="0">
                <a:solidFill>
                  <a:srgbClr val="000000"/>
                </a:solidFill>
                <a:latin typeface="+mj-lt"/>
              </a:rPr>
              <a:t>3</a:t>
            </a:r>
            <a:r>
              <a:rPr lang="zh-TW" altLang="en-US" sz="2600" dirty="0">
                <a:solidFill>
                  <a:srgbClr val="000000"/>
                </a:solidFill>
                <a:latin typeface="+mj-lt"/>
              </a:rPr>
              <a:t>日出生於</a:t>
            </a:r>
            <a:r>
              <a:rPr lang="zh-TW" altLang="en-US" sz="2600" u="sng" dirty="0">
                <a:solidFill>
                  <a:srgbClr val="000000"/>
                </a:solidFill>
                <a:latin typeface="+mj-lt"/>
              </a:rPr>
              <a:t>英國倫敦</a:t>
            </a:r>
            <a:r>
              <a:rPr lang="zh-TW" altLang="en-US" sz="2600" dirty="0">
                <a:solidFill>
                  <a:srgbClr val="000000"/>
                </a:solidFill>
                <a:latin typeface="+mj-lt"/>
              </a:rPr>
              <a:t>。</a:t>
            </a:r>
          </a:p>
          <a:p>
            <a:pPr marL="0" indent="648000" eaLnBrk="1">
              <a:buFontTx/>
              <a:buNone/>
            </a:pPr>
            <a:r>
              <a:rPr lang="zh-TW" altLang="en-US" sz="2600" dirty="0">
                <a:solidFill>
                  <a:srgbClr val="000000"/>
                </a:solidFill>
                <a:latin typeface="+mj-lt"/>
              </a:rPr>
              <a:t>因為童年時就嚮往與動物一起生活，</a:t>
            </a:r>
            <a:r>
              <a:rPr lang="zh-TW" altLang="en-US" sz="2600" u="sng" dirty="0">
                <a:solidFill>
                  <a:srgbClr val="000000"/>
                </a:solidFill>
                <a:latin typeface="+mj-lt"/>
              </a:rPr>
              <a:t>珍</a:t>
            </a:r>
            <a:r>
              <a:rPr lang="en-US" altLang="zh-TW" sz="2600" u="sng" dirty="0">
                <a:solidFill>
                  <a:srgbClr val="000000"/>
                </a:solidFill>
                <a:latin typeface="+mj-lt"/>
              </a:rPr>
              <a:t>‧</a:t>
            </a:r>
            <a:r>
              <a:rPr lang="zh-TW" altLang="en-US" sz="2600" u="sng" dirty="0">
                <a:solidFill>
                  <a:srgbClr val="000000"/>
                </a:solidFill>
                <a:latin typeface="+mj-lt"/>
              </a:rPr>
              <a:t>古德</a:t>
            </a:r>
            <a:r>
              <a:rPr lang="zh-TW" altLang="en-US" sz="2600" dirty="0">
                <a:solidFill>
                  <a:srgbClr val="000000"/>
                </a:solidFill>
                <a:latin typeface="+mj-lt"/>
              </a:rPr>
              <a:t>於西元</a:t>
            </a:r>
            <a:r>
              <a:rPr lang="en-US" altLang="zh-TW" sz="2600" dirty="0">
                <a:solidFill>
                  <a:srgbClr val="000000"/>
                </a:solidFill>
                <a:latin typeface="+mj-lt"/>
              </a:rPr>
              <a:t>1960</a:t>
            </a:r>
            <a:r>
              <a:rPr lang="zh-TW" altLang="en-US" sz="2600" dirty="0">
                <a:solidFill>
                  <a:srgbClr val="000000"/>
                </a:solidFill>
                <a:latin typeface="+mj-lt"/>
              </a:rPr>
              <a:t>年前往</a:t>
            </a:r>
            <a:r>
              <a:rPr lang="zh-TW" altLang="en-US" sz="2600" u="sng" dirty="0">
                <a:solidFill>
                  <a:srgbClr val="000000"/>
                </a:solidFill>
                <a:latin typeface="+mj-lt"/>
              </a:rPr>
              <a:t>非洲</a:t>
            </a:r>
            <a:r>
              <a:rPr lang="zh-TW" altLang="en-US" sz="2600" dirty="0">
                <a:solidFill>
                  <a:srgbClr val="000000"/>
                </a:solidFill>
                <a:latin typeface="+mj-lt"/>
              </a:rPr>
              <a:t>，於「</a:t>
            </a:r>
            <a:r>
              <a:rPr lang="zh-TW" altLang="en-US" sz="2600" u="sng" dirty="0">
                <a:solidFill>
                  <a:srgbClr val="000000"/>
                </a:solidFill>
                <a:latin typeface="+mj-lt"/>
              </a:rPr>
              <a:t>岡貝國家公園</a:t>
            </a:r>
            <a:r>
              <a:rPr lang="zh-TW" altLang="en-US" sz="2600" dirty="0">
                <a:solidFill>
                  <a:srgbClr val="000000"/>
                </a:solidFill>
                <a:latin typeface="+mj-lt"/>
              </a:rPr>
              <a:t>」的叢林裡，不畏任何危難，與黑猩猩朝夕相處三十年以上，觀察並記錄野生黑猩猩的生活型態。她驚喜的發現：黑猩猩的智慧、生活方式、遊戲、家庭關係等行為，竟然和人類十分相似，這對科學界來說是十分重要的發現。</a:t>
            </a:r>
            <a:r>
              <a:rPr lang="zh-TW" altLang="en-US" sz="2600" u="sng" dirty="0">
                <a:solidFill>
                  <a:srgbClr val="000000"/>
                </a:solidFill>
                <a:latin typeface="+mj-lt"/>
              </a:rPr>
              <a:t>珍</a:t>
            </a:r>
            <a:r>
              <a:rPr lang="en-US" altLang="zh-TW" sz="2600" u="sng" dirty="0">
                <a:solidFill>
                  <a:srgbClr val="000000"/>
                </a:solidFill>
                <a:latin typeface="+mj-lt"/>
              </a:rPr>
              <a:t>‧</a:t>
            </a:r>
            <a:r>
              <a:rPr lang="zh-TW" altLang="en-US" sz="2600" u="sng" dirty="0">
                <a:solidFill>
                  <a:srgbClr val="000000"/>
                </a:solidFill>
                <a:latin typeface="+mj-lt"/>
              </a:rPr>
              <a:t>古德</a:t>
            </a:r>
            <a:r>
              <a:rPr lang="zh-TW" altLang="en-US" sz="2600" dirty="0">
                <a:solidFill>
                  <a:srgbClr val="000000"/>
                </a:solidFill>
                <a:latin typeface="+mj-lt"/>
              </a:rPr>
              <a:t>對瀕臨絕種的黑猩猩付出的關懷，也讓她成為國際推崇的動物保育人士。</a:t>
            </a:r>
            <a:endParaRPr lang="zh-TW" altLang="en-US" sz="2600" u="sng" dirty="0">
              <a:solidFill>
                <a:srgbClr val="000000"/>
              </a:solidFill>
              <a:latin typeface="+mj-lt"/>
            </a:endParaRPr>
          </a:p>
        </p:txBody>
      </p:sp>
      <p:pic>
        <p:nvPicPr>
          <p:cNvPr id="2" name="Picture 8">
            <a:hlinkClick r:id="rId5"/>
            <a:extLst>
              <a:ext uri="{FF2B5EF4-FFF2-40B4-BE49-F238E27FC236}">
                <a16:creationId xmlns:a16="http://schemas.microsoft.com/office/drawing/2014/main" id="{EE8CC514-8CF7-2FB2-F6F8-055D999431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2942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1" y="2099143"/>
            <a:ext cx="9144000" cy="4786241"/>
          </a:xfrm>
          <a:prstGeom prst="rect">
            <a:avLst/>
          </a:prstGeom>
          <a:noFill/>
          <a:ln w="9525">
            <a:noFill/>
            <a:miter lim="800000"/>
            <a:headEnd/>
            <a:tailEnd/>
          </a:ln>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P104</a:t>
            </a:r>
          </a:p>
        </p:txBody>
      </p:sp>
      <p:pic>
        <p:nvPicPr>
          <p:cNvPr id="42" name="Picture 8" descr="上一頁">
            <a:hlinkClick r:id="" action="ppaction://hlinkshowjump?jump=previousslide" tooltip="上一頁"/>
            <a:extLst>
              <a:ext uri="{FF2B5EF4-FFF2-40B4-BE49-F238E27FC236}">
                <a16:creationId xmlns:a16="http://schemas.microsoft.com/office/drawing/2014/main" id="{2DFA43D9-2266-48A0-8EA0-A16FFE5951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1" descr="進入">
            <a:hlinkClick r:id="" action="ppaction://hlinkshowjump?jump=nextslide" tooltip="下一頁"/>
            <a:extLst>
              <a:ext uri="{FF2B5EF4-FFF2-40B4-BE49-F238E27FC236}">
                <a16:creationId xmlns:a16="http://schemas.microsoft.com/office/drawing/2014/main" id="{C036C3F3-E2A0-43B2-B910-A01BF9EB29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descr="回首頁">
            <a:hlinkClick r:id="rId5" action="ppaction://hlinksldjump"/>
            <a:extLst>
              <a:ext uri="{FF2B5EF4-FFF2-40B4-BE49-F238E27FC236}">
                <a16:creationId xmlns:a16="http://schemas.microsoft.com/office/drawing/2014/main" id="{B1045F6B-9AF7-4646-B2D3-BD44A8EFB9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
            <a:extLst>
              <a:ext uri="{FF2B5EF4-FFF2-40B4-BE49-F238E27FC236}">
                <a16:creationId xmlns:a16="http://schemas.microsoft.com/office/drawing/2014/main" id="{1D3ECFF6-F569-4C20-A1A6-DB2FE0514539}"/>
              </a:ext>
            </a:extLst>
          </p:cNvPr>
          <p:cNvSpPr txBox="1">
            <a:spLocks noChangeArrowheads="1"/>
          </p:cNvSpPr>
          <p:nvPr/>
        </p:nvSpPr>
        <p:spPr bwMode="auto">
          <a:xfrm>
            <a:off x="323528" y="548680"/>
            <a:ext cx="8568952"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648000" eaLnBrk="1">
              <a:buFontTx/>
              <a:buNone/>
            </a:pPr>
            <a:r>
              <a:rPr lang="zh-TW" altLang="en-US" sz="2600" u="sng" dirty="0">
                <a:solidFill>
                  <a:srgbClr val="000000"/>
                </a:solidFill>
                <a:latin typeface="+mj-lt"/>
              </a:rPr>
              <a:t>珍</a:t>
            </a:r>
            <a:r>
              <a:rPr lang="en-US" altLang="zh-TW" sz="2600" u="sng" dirty="0">
                <a:solidFill>
                  <a:srgbClr val="000000"/>
                </a:solidFill>
                <a:latin typeface="+mj-lt"/>
              </a:rPr>
              <a:t>‧</a:t>
            </a:r>
            <a:r>
              <a:rPr lang="zh-TW" altLang="en-US" sz="2600" u="sng" dirty="0">
                <a:solidFill>
                  <a:srgbClr val="000000"/>
                </a:solidFill>
                <a:latin typeface="+mj-lt"/>
              </a:rPr>
              <a:t>古德</a:t>
            </a:r>
            <a:r>
              <a:rPr lang="zh-TW" altLang="en-US" sz="2600" dirty="0">
                <a:solidFill>
                  <a:srgbClr val="000000"/>
                </a:solidFill>
                <a:latin typeface="+mj-lt"/>
              </a:rPr>
              <a:t>成立了</a:t>
            </a:r>
            <a:r>
              <a:rPr lang="zh-TW" altLang="en-US" sz="2600" u="sng" dirty="0">
                <a:solidFill>
                  <a:srgbClr val="000000"/>
                </a:solidFill>
                <a:latin typeface="+mj-lt"/>
              </a:rPr>
              <a:t>國際珍古德協會</a:t>
            </a:r>
            <a:r>
              <a:rPr lang="zh-TW" altLang="en-US" sz="2600" dirty="0">
                <a:solidFill>
                  <a:srgbClr val="000000"/>
                </a:solidFill>
                <a:latin typeface="+mj-lt"/>
              </a:rPr>
              <a:t>，以根與芽推行植物保育的理念。積極到世界各地宣導保育，她告訴大家：「保育自然環境和動物是一項非常重要且有意義的事，動物和人類一樣有生存的權利，如果我們破壞自然，就會　　　　　失去那些為我們人類增添色彩的動物。」</a:t>
            </a:r>
            <a:endParaRPr lang="zh-TW" altLang="en-US" sz="2600" u="sng" dirty="0">
              <a:solidFill>
                <a:srgbClr val="000000"/>
              </a:solidFill>
              <a:latin typeface="+mj-lt"/>
            </a:endParaRPr>
          </a:p>
        </p:txBody>
      </p:sp>
      <p:sp>
        <p:nvSpPr>
          <p:cNvPr id="8" name="文字方塊 7">
            <a:extLst>
              <a:ext uri="{FF2B5EF4-FFF2-40B4-BE49-F238E27FC236}">
                <a16:creationId xmlns:a16="http://schemas.microsoft.com/office/drawing/2014/main" id="{F72FAB4D-8023-4D38-9F7D-5AE8076BB95F}"/>
              </a:ext>
            </a:extLst>
          </p:cNvPr>
          <p:cNvSpPr txBox="1">
            <a:spLocks noChangeArrowheads="1"/>
          </p:cNvSpPr>
          <p:nvPr/>
        </p:nvSpPr>
        <p:spPr bwMode="auto">
          <a:xfrm>
            <a:off x="251520" y="2708920"/>
            <a:ext cx="8640960" cy="3477875"/>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u="sng" dirty="0">
                <a:solidFill>
                  <a:srgbClr val="FF0000"/>
                </a:solidFill>
                <a:latin typeface="+mj-lt"/>
              </a:rPr>
              <a:t>珍．古德</a:t>
            </a:r>
            <a:r>
              <a:rPr lang="zh-TW" altLang="en-US" sz="2200" dirty="0">
                <a:solidFill>
                  <a:srgbClr val="FF0000"/>
                </a:solidFill>
                <a:latin typeface="+mj-lt"/>
              </a:rPr>
              <a:t>幼年對自然、動物和動物行為有著濃厚的興趣，西元</a:t>
            </a:r>
            <a:r>
              <a:rPr lang="en-US" altLang="zh-TW" sz="2200" dirty="0">
                <a:solidFill>
                  <a:srgbClr val="FF0000"/>
                </a:solidFill>
                <a:latin typeface="+mj-lt"/>
              </a:rPr>
              <a:t>1957</a:t>
            </a:r>
            <a:r>
              <a:rPr lang="zh-TW" altLang="en-US" sz="2200" dirty="0">
                <a:solidFill>
                  <a:srgbClr val="FF0000"/>
                </a:solidFill>
                <a:latin typeface="+mj-lt"/>
              </a:rPr>
              <a:t>年，</a:t>
            </a:r>
            <a:r>
              <a:rPr lang="zh-TW" altLang="en-US" sz="2200" u="sng" dirty="0">
                <a:solidFill>
                  <a:srgbClr val="FF0000"/>
                </a:solidFill>
                <a:latin typeface="+mj-lt"/>
              </a:rPr>
              <a:t>珍．古德</a:t>
            </a:r>
            <a:r>
              <a:rPr lang="zh-TW" altLang="en-US" sz="2200" dirty="0">
                <a:solidFill>
                  <a:srgbClr val="FF0000"/>
                </a:solidFill>
                <a:latin typeface="+mj-lt"/>
              </a:rPr>
              <a:t>為了研究動物來到東非的</a:t>
            </a:r>
            <a:r>
              <a:rPr lang="zh-TW" altLang="en-US" sz="2200" u="sng" dirty="0">
                <a:solidFill>
                  <a:srgbClr val="FF0000"/>
                </a:solidFill>
                <a:latin typeface="+mj-lt"/>
              </a:rPr>
              <a:t>肯亞</a:t>
            </a:r>
            <a:r>
              <a:rPr lang="zh-TW" altLang="en-US" sz="2200" dirty="0">
                <a:solidFill>
                  <a:srgbClr val="FF0000"/>
                </a:solidFill>
                <a:latin typeface="+mj-lt"/>
              </a:rPr>
              <a:t>，在那裡遇到了人類學家</a:t>
            </a:r>
            <a:r>
              <a:rPr lang="zh-TW" altLang="en-US" sz="2200" u="sng" dirty="0">
                <a:solidFill>
                  <a:srgbClr val="FF0000"/>
                </a:solidFill>
                <a:latin typeface="+mj-lt"/>
              </a:rPr>
              <a:t>路易斯．李奇</a:t>
            </a:r>
            <a:r>
              <a:rPr lang="zh-TW" altLang="en-US" sz="2200" dirty="0">
                <a:solidFill>
                  <a:srgbClr val="FF0000"/>
                </a:solidFill>
                <a:latin typeface="+mj-lt"/>
              </a:rPr>
              <a:t>，</a:t>
            </a:r>
            <a:r>
              <a:rPr lang="zh-TW" altLang="en-US" sz="2200" u="sng" dirty="0">
                <a:solidFill>
                  <a:srgbClr val="FF0000"/>
                </a:solidFill>
                <a:latin typeface="+mj-lt"/>
              </a:rPr>
              <a:t>李奇</a:t>
            </a:r>
            <a:r>
              <a:rPr lang="zh-TW" altLang="en-US" sz="2200" dirty="0">
                <a:solidFill>
                  <a:srgbClr val="FF0000"/>
                </a:solidFill>
                <a:latin typeface="+mj-lt"/>
              </a:rPr>
              <a:t>給了她一個研究原始人類行為模式的靈長類動物計畫，最初</a:t>
            </a:r>
            <a:r>
              <a:rPr lang="zh-TW" altLang="en-US" sz="2200" u="sng" dirty="0">
                <a:solidFill>
                  <a:srgbClr val="FF0000"/>
                </a:solidFill>
                <a:latin typeface="+mj-lt"/>
              </a:rPr>
              <a:t>珍．古德</a:t>
            </a:r>
            <a:r>
              <a:rPr lang="zh-TW" altLang="en-US" sz="2200" dirty="0">
                <a:solidFill>
                  <a:srgbClr val="FF0000"/>
                </a:solidFill>
                <a:latin typeface="+mj-lt"/>
              </a:rPr>
              <a:t>的研究並不被看好，質疑者認為一個成長在都市的年輕女子，一定無法應對</a:t>
            </a:r>
            <a:r>
              <a:rPr lang="zh-TW" altLang="en-US" sz="2200" u="sng" dirty="0">
                <a:solidFill>
                  <a:srgbClr val="FF0000"/>
                </a:solidFill>
                <a:latin typeface="+mj-lt"/>
              </a:rPr>
              <a:t>非洲</a:t>
            </a:r>
            <a:r>
              <a:rPr lang="zh-TW" altLang="en-US" sz="2200" dirty="0">
                <a:solidFill>
                  <a:srgbClr val="FF0000"/>
                </a:solidFill>
                <a:latin typeface="+mj-lt"/>
              </a:rPr>
              <a:t>叢林的嚴酷環境，出乎意料的是，</a:t>
            </a:r>
            <a:r>
              <a:rPr lang="zh-TW" altLang="en-US" sz="2200" u="sng" dirty="0">
                <a:solidFill>
                  <a:srgbClr val="FF0000"/>
                </a:solidFill>
                <a:latin typeface="+mj-lt"/>
              </a:rPr>
              <a:t>珍．古德</a:t>
            </a:r>
            <a:r>
              <a:rPr lang="zh-TW" altLang="en-US" sz="2200" dirty="0">
                <a:solidFill>
                  <a:srgbClr val="FF0000"/>
                </a:solidFill>
                <a:latin typeface="+mj-lt"/>
              </a:rPr>
              <a:t>不僅在</a:t>
            </a:r>
            <a:r>
              <a:rPr lang="zh-TW" altLang="en-US" sz="2200" u="sng" dirty="0">
                <a:solidFill>
                  <a:srgbClr val="FF0000"/>
                </a:solidFill>
                <a:latin typeface="+mj-lt"/>
              </a:rPr>
              <a:t>非洲</a:t>
            </a:r>
            <a:r>
              <a:rPr lang="zh-TW" altLang="en-US" sz="2200" dirty="0">
                <a:solidFill>
                  <a:srgbClr val="FF0000"/>
                </a:solidFill>
                <a:latin typeface="+mj-lt"/>
              </a:rPr>
              <a:t>叢林生存下來，而且取得驚人的發現。她的研究顯示黑猩猩能夠用加工工具從蟻巢中釣取螞蟻，這打破了長久以來「只有人類會製造工具」的觀點。她因這個發現，獲得動物行為學博士學位。獲得博士學位後</a:t>
            </a:r>
            <a:r>
              <a:rPr lang="zh-TW" altLang="en-US" sz="2200" dirty="0">
                <a:solidFill>
                  <a:srgbClr val="FF0000"/>
                </a:solidFill>
              </a:rPr>
              <a:t>，</a:t>
            </a:r>
            <a:r>
              <a:rPr lang="zh-TW" altLang="en-US" sz="2200" u="sng" dirty="0">
                <a:solidFill>
                  <a:srgbClr val="FF0000"/>
                </a:solidFill>
                <a:latin typeface="+mj-lt"/>
              </a:rPr>
              <a:t>珍．古德</a:t>
            </a:r>
            <a:r>
              <a:rPr lang="zh-TW" altLang="en-US" sz="2200" dirty="0">
                <a:solidFill>
                  <a:srgbClr val="FF0000"/>
                </a:solidFill>
                <a:latin typeface="+mj-lt"/>
              </a:rPr>
              <a:t>依舊回</a:t>
            </a:r>
            <a:r>
              <a:rPr lang="zh-TW" altLang="en-US" sz="2200" u="sng" dirty="0">
                <a:solidFill>
                  <a:srgbClr val="FF0000"/>
                </a:solidFill>
                <a:latin typeface="+mj-lt"/>
              </a:rPr>
              <a:t>非洲</a:t>
            </a:r>
            <a:r>
              <a:rPr lang="zh-TW" altLang="en-US" sz="2200" dirty="0">
                <a:solidFill>
                  <a:srgbClr val="FF0000"/>
                </a:solidFill>
                <a:latin typeface="+mj-lt"/>
              </a:rPr>
              <a:t>，利用獲得的捐助建立了研究中心，專門進行黑猩猩的研究。</a:t>
            </a:r>
          </a:p>
        </p:txBody>
      </p:sp>
    </p:spTree>
    <p:extLst>
      <p:ext uri="{BB962C8B-B14F-4D97-AF65-F5344CB8AC3E}">
        <p14:creationId xmlns:p14="http://schemas.microsoft.com/office/powerpoint/2010/main" val="411112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P105</a:t>
            </a:r>
          </a:p>
        </p:txBody>
      </p:sp>
      <p:sp>
        <p:nvSpPr>
          <p:cNvPr id="6" name="Rectangle 3">
            <a:extLst>
              <a:ext uri="{FF2B5EF4-FFF2-40B4-BE49-F238E27FC236}">
                <a16:creationId xmlns:a16="http://schemas.microsoft.com/office/drawing/2014/main" id="{1D3ECFF6-F569-4C20-A1A6-DB2FE0514539}"/>
              </a:ext>
            </a:extLst>
          </p:cNvPr>
          <p:cNvSpPr txBox="1">
            <a:spLocks noChangeArrowheads="1"/>
          </p:cNvSpPr>
          <p:nvPr/>
        </p:nvSpPr>
        <p:spPr bwMode="auto">
          <a:xfrm>
            <a:off x="323528" y="548680"/>
            <a:ext cx="8568952" cy="417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648000" eaLnBrk="1">
              <a:buFontTx/>
              <a:buNone/>
            </a:pPr>
            <a:r>
              <a:rPr lang="zh-TW" altLang="en-US" sz="2600" u="sng" dirty="0">
                <a:solidFill>
                  <a:srgbClr val="000000"/>
                </a:solidFill>
                <a:latin typeface="+mj-lt"/>
              </a:rPr>
              <a:t>黃美秀</a:t>
            </a:r>
            <a:r>
              <a:rPr lang="zh-TW" altLang="en-US" sz="2600" dirty="0">
                <a:solidFill>
                  <a:srgbClr val="000000"/>
                </a:solidFill>
                <a:latin typeface="+mj-lt"/>
              </a:rPr>
              <a:t>博士是第一位對臺灣黑熊進行長期野外研究的女性學者，逐熊而居，以山林為家，被暱稱「黑熊媽媽」。</a:t>
            </a:r>
          </a:p>
          <a:p>
            <a:pPr marL="0" indent="648000" eaLnBrk="1">
              <a:buFontTx/>
              <a:buNone/>
            </a:pPr>
            <a:r>
              <a:rPr lang="zh-TW" altLang="en-US" sz="2600" dirty="0">
                <a:solidFill>
                  <a:srgbClr val="000000"/>
                </a:solidFill>
                <a:latin typeface="+mj-lt"/>
              </a:rPr>
              <a:t>在研究調查臺灣黑熊的過程中，曾發現</a:t>
            </a:r>
            <a:r>
              <a:rPr lang="en-US" altLang="zh-TW" sz="2600" dirty="0">
                <a:solidFill>
                  <a:srgbClr val="000000"/>
                </a:solidFill>
                <a:latin typeface="+mj-lt"/>
              </a:rPr>
              <a:t>15</a:t>
            </a:r>
            <a:r>
              <a:rPr lang="zh-TW" altLang="en-US" sz="2600" dirty="0">
                <a:solidFill>
                  <a:srgbClr val="000000"/>
                </a:solidFill>
                <a:latin typeface="+mj-lt"/>
              </a:rPr>
              <a:t>隻捕獲的黑熊中，有半數的黑熊因誤中獵人陷阱造成斷掌或斷趾，會嚴重影響黑熊覓食與活動，降低在山林中生存機率，令她震驚又難過，從此踏上護熊之路。在西元</a:t>
            </a:r>
            <a:r>
              <a:rPr lang="en-US" altLang="zh-TW" sz="2600" dirty="0">
                <a:solidFill>
                  <a:srgbClr val="000000"/>
                </a:solidFill>
                <a:latin typeface="+mj-lt"/>
              </a:rPr>
              <a:t>2010</a:t>
            </a:r>
            <a:r>
              <a:rPr lang="zh-TW" altLang="en-US" sz="2600" dirty="0">
                <a:solidFill>
                  <a:srgbClr val="000000"/>
                </a:solidFill>
                <a:latin typeface="+mj-lt"/>
              </a:rPr>
              <a:t>年成立了「</a:t>
            </a:r>
            <a:r>
              <a:rPr lang="zh-TW" altLang="en-US" sz="2600" u="sng" dirty="0">
                <a:solidFill>
                  <a:srgbClr val="000000"/>
                </a:solidFill>
                <a:latin typeface="+mj-lt"/>
              </a:rPr>
              <a:t>臺灣黑熊保育協會</a:t>
            </a:r>
            <a:r>
              <a:rPr lang="zh-TW" altLang="en-US" sz="2600" dirty="0">
                <a:solidFill>
                  <a:srgbClr val="000000"/>
                </a:solidFill>
                <a:latin typeface="+mj-lt"/>
              </a:rPr>
              <a:t>」，除了教學和帶學生做黑熊研究，更積極投入黑熊保育、野生動物保育等推廣活動；在黑熊被通報需要救援的現場，總能見到</a:t>
            </a:r>
            <a:r>
              <a:rPr lang="zh-TW" altLang="en-US" sz="2600" u="sng" dirty="0">
                <a:solidFill>
                  <a:srgbClr val="000000"/>
                </a:solidFill>
                <a:latin typeface="+mj-lt"/>
              </a:rPr>
              <a:t>黃美秀</a:t>
            </a:r>
            <a:r>
              <a:rPr lang="zh-TW" altLang="en-US" sz="2600" dirty="0">
                <a:solidFill>
                  <a:srgbClr val="000000"/>
                </a:solidFill>
                <a:latin typeface="+mj-lt"/>
              </a:rPr>
              <a:t>的身影。</a:t>
            </a:r>
            <a:endParaRPr lang="zh-TW" altLang="en-US" sz="2600" u="sng" dirty="0">
              <a:solidFill>
                <a:srgbClr val="000000"/>
              </a:solidFill>
              <a:latin typeface="+mj-lt"/>
            </a:endParaRPr>
          </a:p>
        </p:txBody>
      </p:sp>
      <p:pic>
        <p:nvPicPr>
          <p:cNvPr id="2" name="Picture 8">
            <a:hlinkClick r:id="rId2"/>
            <a:extLst>
              <a:ext uri="{FF2B5EF4-FFF2-40B4-BE49-F238E27FC236}">
                <a16:creationId xmlns:a16="http://schemas.microsoft.com/office/drawing/2014/main" id="{3660F4B7-55BB-7A92-9133-A33D29D0B6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6189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0" y="2267755"/>
            <a:ext cx="9144000" cy="4617629"/>
          </a:xfrm>
          <a:prstGeom prst="rect">
            <a:avLst/>
          </a:prstGeom>
          <a:noFill/>
          <a:ln w="9525">
            <a:noFill/>
            <a:miter lim="800000"/>
            <a:headEnd/>
            <a:tailEnd/>
          </a:ln>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P105</a:t>
            </a:r>
          </a:p>
        </p:txBody>
      </p:sp>
      <p:pic>
        <p:nvPicPr>
          <p:cNvPr id="42" name="Picture 8" descr="上一頁">
            <a:hlinkClick r:id="" action="ppaction://hlinkshowjump?jump=previousslide" tooltip="上一頁"/>
            <a:extLst>
              <a:ext uri="{FF2B5EF4-FFF2-40B4-BE49-F238E27FC236}">
                <a16:creationId xmlns:a16="http://schemas.microsoft.com/office/drawing/2014/main" id="{2DFA43D9-2266-48A0-8EA0-A16FFE5951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1" descr="進入">
            <a:hlinkClick r:id="" action="ppaction://hlinkshowjump?jump=nextslide" tooltip="下一頁"/>
            <a:extLst>
              <a:ext uri="{FF2B5EF4-FFF2-40B4-BE49-F238E27FC236}">
                <a16:creationId xmlns:a16="http://schemas.microsoft.com/office/drawing/2014/main" id="{C036C3F3-E2A0-43B2-B910-A01BF9EB29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descr="回首頁">
            <a:hlinkClick r:id="rId5" action="ppaction://hlinksldjump"/>
            <a:extLst>
              <a:ext uri="{FF2B5EF4-FFF2-40B4-BE49-F238E27FC236}">
                <a16:creationId xmlns:a16="http://schemas.microsoft.com/office/drawing/2014/main" id="{B1045F6B-9AF7-4646-B2D3-BD44A8EFB9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
            <a:extLst>
              <a:ext uri="{FF2B5EF4-FFF2-40B4-BE49-F238E27FC236}">
                <a16:creationId xmlns:a16="http://schemas.microsoft.com/office/drawing/2014/main" id="{1D3ECFF6-F569-4C20-A1A6-DB2FE0514539}"/>
              </a:ext>
            </a:extLst>
          </p:cNvPr>
          <p:cNvSpPr txBox="1">
            <a:spLocks noChangeArrowheads="1"/>
          </p:cNvSpPr>
          <p:nvPr/>
        </p:nvSpPr>
        <p:spPr bwMode="auto">
          <a:xfrm>
            <a:off x="323528" y="548680"/>
            <a:ext cx="8568952"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648000" eaLnBrk="1">
              <a:buFontTx/>
              <a:buNone/>
            </a:pPr>
            <a:r>
              <a:rPr lang="zh-TW" altLang="en-US" sz="2600" u="sng" dirty="0">
                <a:solidFill>
                  <a:srgbClr val="000000"/>
                </a:solidFill>
                <a:latin typeface="+mj-lt"/>
              </a:rPr>
              <a:t>黃美秀</a:t>
            </a:r>
            <a:r>
              <a:rPr lang="zh-TW" altLang="en-US" sz="2600" dirty="0">
                <a:solidFill>
                  <a:srgbClr val="000000"/>
                </a:solidFill>
                <a:latin typeface="+mj-lt"/>
              </a:rPr>
              <a:t>曾言，生態保育工作不只是針對臺灣黑熊，更重要的是如何去喚起社會對環境的重視。我們一起共同維護山林生態系及生物多樣性，讓下一代也能享受到</a:t>
            </a:r>
            <a:r>
              <a:rPr lang="zh-TW" altLang="en-US" sz="2600" u="sng" dirty="0">
                <a:solidFill>
                  <a:srgbClr val="000000"/>
                </a:solidFill>
                <a:latin typeface="+mj-lt"/>
              </a:rPr>
              <a:t>臺灣</a:t>
            </a:r>
            <a:r>
              <a:rPr lang="zh-TW" altLang="en-US" sz="2600" dirty="0">
                <a:solidFill>
                  <a:srgbClr val="000000"/>
                </a:solidFill>
                <a:latin typeface="+mj-lt"/>
              </a:rPr>
              <a:t>豐富的自然資產，期待未來可以留給下一代「有熊的國度」。</a:t>
            </a:r>
            <a:endParaRPr lang="zh-TW" altLang="en-US" sz="2600" u="sng" dirty="0">
              <a:solidFill>
                <a:srgbClr val="000000"/>
              </a:solidFill>
              <a:latin typeface="+mj-lt"/>
            </a:endParaRPr>
          </a:p>
        </p:txBody>
      </p:sp>
    </p:spTree>
    <p:extLst>
      <p:ext uri="{BB962C8B-B14F-4D97-AF65-F5344CB8AC3E}">
        <p14:creationId xmlns:p14="http://schemas.microsoft.com/office/powerpoint/2010/main" val="41111209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0" y="-27384"/>
            <a:ext cx="9144000" cy="1633509"/>
          </a:xfrm>
          <a:prstGeom prst="rect">
            <a:avLst/>
          </a:prstGeom>
          <a:noFill/>
          <a:ln w="9525">
            <a:noFill/>
            <a:miter lim="800000"/>
            <a:headEnd/>
            <a:tailEnd/>
          </a:ln>
        </p:spPr>
      </p:pic>
      <p:pic>
        <p:nvPicPr>
          <p:cNvPr id="10" name="圖片 9">
            <a:extLst>
              <a:ext uri="{FF2B5EF4-FFF2-40B4-BE49-F238E27FC236}">
                <a16:creationId xmlns:a16="http://schemas.microsoft.com/office/drawing/2014/main" id="{6140B8C9-836F-47CE-88BA-DCF27395132F}"/>
              </a:ext>
            </a:extLst>
          </p:cNvPr>
          <p:cNvPicPr>
            <a:picLocks noChangeAspect="1"/>
          </p:cNvPicPr>
          <p:nvPr/>
        </p:nvPicPr>
        <p:blipFill>
          <a:blip r:embed="rId3" cstate="print"/>
          <a:stretch>
            <a:fillRect/>
          </a:stretch>
        </p:blipFill>
        <p:spPr>
          <a:xfrm>
            <a:off x="179512" y="1716389"/>
            <a:ext cx="1299716" cy="493411"/>
          </a:xfrm>
          <a:prstGeom prst="rect">
            <a:avLst/>
          </a:prstGeom>
        </p:spPr>
      </p:pic>
      <p:pic>
        <p:nvPicPr>
          <p:cNvPr id="5" name="Picture 7">
            <a:extLst>
              <a:ext uri="{FF2B5EF4-FFF2-40B4-BE49-F238E27FC236}">
                <a16:creationId xmlns:a16="http://schemas.microsoft.com/office/drawing/2014/main" id="{A64C4C6F-A85C-4C62-9A20-0E96D4B130C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P106</a:t>
            </a:r>
          </a:p>
        </p:txBody>
      </p:sp>
      <p:sp>
        <p:nvSpPr>
          <p:cNvPr id="7" name="Rectangle 3">
            <a:extLst>
              <a:ext uri="{FF2B5EF4-FFF2-40B4-BE49-F238E27FC236}">
                <a16:creationId xmlns:a16="http://schemas.microsoft.com/office/drawing/2014/main" id="{A9D0D75E-A98B-49F1-A494-3ECA1678570B}"/>
              </a:ext>
            </a:extLst>
          </p:cNvPr>
          <p:cNvSpPr txBox="1">
            <a:spLocks noChangeArrowheads="1"/>
          </p:cNvSpPr>
          <p:nvPr/>
        </p:nvSpPr>
        <p:spPr bwMode="auto">
          <a:xfrm>
            <a:off x="1475656" y="1700808"/>
            <a:ext cx="3240360"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2800" dirty="0">
                <a:solidFill>
                  <a:srgbClr val="000000"/>
                </a:solidFill>
              </a:rPr>
              <a:t>臺灣的生態</a:t>
            </a:r>
          </a:p>
        </p:txBody>
      </p:sp>
      <p:sp>
        <p:nvSpPr>
          <p:cNvPr id="8" name="Rectangle 3">
            <a:extLst>
              <a:ext uri="{FF2B5EF4-FFF2-40B4-BE49-F238E27FC236}">
                <a16:creationId xmlns:a16="http://schemas.microsoft.com/office/drawing/2014/main" id="{5A9EEA60-199A-42B8-927A-5A752C191AF6}"/>
              </a:ext>
            </a:extLst>
          </p:cNvPr>
          <p:cNvSpPr txBox="1">
            <a:spLocks noChangeArrowheads="1"/>
          </p:cNvSpPr>
          <p:nvPr/>
        </p:nvSpPr>
        <p:spPr bwMode="auto">
          <a:xfrm>
            <a:off x="250899" y="2996952"/>
            <a:ext cx="8641581" cy="830997"/>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400" u="sng" dirty="0">
                <a:solidFill>
                  <a:srgbClr val="000000"/>
                </a:solidFill>
              </a:rPr>
              <a:t>臺灣</a:t>
            </a:r>
            <a:r>
              <a:rPr lang="zh-TW" altLang="en-US" sz="2400" dirty="0">
                <a:solidFill>
                  <a:srgbClr val="000000"/>
                </a:solidFill>
              </a:rPr>
              <a:t>本島有高山林地、丘陵、台地、平原及盆地等多元的地理環境，也孕育了非常多的生物族群。</a:t>
            </a:r>
          </a:p>
        </p:txBody>
      </p:sp>
      <p:sp>
        <p:nvSpPr>
          <p:cNvPr id="9" name="Rectangle 3">
            <a:extLst>
              <a:ext uri="{FF2B5EF4-FFF2-40B4-BE49-F238E27FC236}">
                <a16:creationId xmlns:a16="http://schemas.microsoft.com/office/drawing/2014/main" id="{D857D2E8-57A5-43D1-B8CF-520694D889A9}"/>
              </a:ext>
            </a:extLst>
          </p:cNvPr>
          <p:cNvSpPr txBox="1">
            <a:spLocks noChangeArrowheads="1"/>
          </p:cNvSpPr>
          <p:nvPr/>
        </p:nvSpPr>
        <p:spPr bwMode="auto">
          <a:xfrm>
            <a:off x="204010" y="2440605"/>
            <a:ext cx="3863934"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800" b="1" dirty="0">
                <a:solidFill>
                  <a:srgbClr val="00BAF2"/>
                </a:solidFill>
              </a:rPr>
              <a:t>臺灣的自然環境</a:t>
            </a:r>
          </a:p>
        </p:txBody>
      </p:sp>
      <p:sp>
        <p:nvSpPr>
          <p:cNvPr id="16" name="Rectangle 3">
            <a:extLst>
              <a:ext uri="{FF2B5EF4-FFF2-40B4-BE49-F238E27FC236}">
                <a16:creationId xmlns:a16="http://schemas.microsoft.com/office/drawing/2014/main" id="{5A9EEA60-199A-42B8-927A-5A752C191AF6}"/>
              </a:ext>
            </a:extLst>
          </p:cNvPr>
          <p:cNvSpPr txBox="1">
            <a:spLocks noChangeArrowheads="1"/>
          </p:cNvSpPr>
          <p:nvPr/>
        </p:nvSpPr>
        <p:spPr bwMode="auto">
          <a:xfrm>
            <a:off x="226401" y="4489403"/>
            <a:ext cx="8641581" cy="1200329"/>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400" dirty="0">
                <a:solidFill>
                  <a:srgbClr val="000000"/>
                </a:solidFill>
              </a:rPr>
              <a:t>因人類活動從其他地區引進外來物種，稱為「外來種生物」。有些外來物種在新環境中繁衍成群，對當地生態環境產生影響，稱為「外來入侵種生物」。</a:t>
            </a:r>
          </a:p>
        </p:txBody>
      </p:sp>
      <p:sp>
        <p:nvSpPr>
          <p:cNvPr id="17" name="Rectangle 3">
            <a:extLst>
              <a:ext uri="{FF2B5EF4-FFF2-40B4-BE49-F238E27FC236}">
                <a16:creationId xmlns:a16="http://schemas.microsoft.com/office/drawing/2014/main" id="{D857D2E8-57A5-43D1-B8CF-520694D889A9}"/>
              </a:ext>
            </a:extLst>
          </p:cNvPr>
          <p:cNvSpPr txBox="1">
            <a:spLocks noChangeArrowheads="1"/>
          </p:cNvSpPr>
          <p:nvPr/>
        </p:nvSpPr>
        <p:spPr bwMode="auto">
          <a:xfrm>
            <a:off x="179512" y="3933056"/>
            <a:ext cx="3863934"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800" b="1" dirty="0">
                <a:solidFill>
                  <a:srgbClr val="00BAF2"/>
                </a:solidFill>
              </a:rPr>
              <a:t>外來入侵種</a:t>
            </a:r>
          </a:p>
        </p:txBody>
      </p:sp>
      <p:sp>
        <p:nvSpPr>
          <p:cNvPr id="18" name="Rectangle 3">
            <a:extLst>
              <a:ext uri="{FF2B5EF4-FFF2-40B4-BE49-F238E27FC236}">
                <a16:creationId xmlns:a16="http://schemas.microsoft.com/office/drawing/2014/main" id="{DC6C9BE7-6E3B-4ABF-A2C8-FE22D2207ACE}"/>
              </a:ext>
            </a:extLst>
          </p:cNvPr>
          <p:cNvSpPr txBox="1">
            <a:spLocks noChangeArrowheads="1"/>
          </p:cNvSpPr>
          <p:nvPr/>
        </p:nvSpPr>
        <p:spPr bwMode="auto">
          <a:xfrm>
            <a:off x="3131840" y="836712"/>
            <a:ext cx="3960440" cy="584775"/>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3200" b="1" dirty="0">
                <a:solidFill>
                  <a:srgbClr val="000000"/>
                </a:solidFill>
              </a:rPr>
              <a:t>我們只有一個地球</a:t>
            </a:r>
          </a:p>
        </p:txBody>
      </p:sp>
      <p:sp>
        <p:nvSpPr>
          <p:cNvPr id="3" name="矩形: 圓角 3">
            <a:hlinkClick r:id="rId6" action="ppaction://hlinkfile"/>
            <a:extLst>
              <a:ext uri="{FF2B5EF4-FFF2-40B4-BE49-F238E27FC236}">
                <a16:creationId xmlns:a16="http://schemas.microsoft.com/office/drawing/2014/main" id="{01A8EA04-3286-F529-7CCF-31A19D755EF4}"/>
              </a:ext>
            </a:extLst>
          </p:cNvPr>
          <p:cNvSpPr/>
          <p:nvPr/>
        </p:nvSpPr>
        <p:spPr>
          <a:xfrm>
            <a:off x="6660232" y="1006268"/>
            <a:ext cx="1170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圖解筆記</a:t>
            </a:r>
          </a:p>
        </p:txBody>
      </p:sp>
    </p:spTree>
    <p:extLst>
      <p:ext uri="{BB962C8B-B14F-4D97-AF65-F5344CB8AC3E}">
        <p14:creationId xmlns:p14="http://schemas.microsoft.com/office/powerpoint/2010/main" val="35324173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P106</a:t>
            </a:r>
          </a:p>
        </p:txBody>
      </p:sp>
      <p:sp>
        <p:nvSpPr>
          <p:cNvPr id="4" name="Rectangle 3">
            <a:extLst>
              <a:ext uri="{FF2B5EF4-FFF2-40B4-BE49-F238E27FC236}">
                <a16:creationId xmlns:a16="http://schemas.microsoft.com/office/drawing/2014/main" id="{A9D0D75E-A98B-49F1-A494-3ECA1678570B}"/>
              </a:ext>
            </a:extLst>
          </p:cNvPr>
          <p:cNvSpPr txBox="1">
            <a:spLocks noChangeArrowheads="1"/>
          </p:cNvSpPr>
          <p:nvPr/>
        </p:nvSpPr>
        <p:spPr bwMode="auto">
          <a:xfrm>
            <a:off x="1475656" y="476672"/>
            <a:ext cx="3744416"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2800" dirty="0">
                <a:solidFill>
                  <a:srgbClr val="000000"/>
                </a:solidFill>
              </a:rPr>
              <a:t>人類活動對環境的影響</a:t>
            </a:r>
          </a:p>
        </p:txBody>
      </p:sp>
      <p:pic>
        <p:nvPicPr>
          <p:cNvPr id="6" name="圖片 5">
            <a:extLst>
              <a:ext uri="{FF2B5EF4-FFF2-40B4-BE49-F238E27FC236}">
                <a16:creationId xmlns:a16="http://schemas.microsoft.com/office/drawing/2014/main" id="{FDE9ABE8-2A0F-4DF3-9162-F1FBED567603}"/>
              </a:ext>
            </a:extLst>
          </p:cNvPr>
          <p:cNvPicPr>
            <a:picLocks noChangeAspect="1"/>
          </p:cNvPicPr>
          <p:nvPr/>
        </p:nvPicPr>
        <p:blipFill>
          <a:blip r:embed="rId2" cstate="print"/>
          <a:stretch>
            <a:fillRect/>
          </a:stretch>
        </p:blipFill>
        <p:spPr>
          <a:xfrm>
            <a:off x="179512" y="476672"/>
            <a:ext cx="1325438" cy="556805"/>
          </a:xfrm>
          <a:prstGeom prst="rect">
            <a:avLst/>
          </a:prstGeom>
        </p:spPr>
      </p:pic>
      <p:sp>
        <p:nvSpPr>
          <p:cNvPr id="7" name="Rectangle 3">
            <a:extLst>
              <a:ext uri="{FF2B5EF4-FFF2-40B4-BE49-F238E27FC236}">
                <a16:creationId xmlns:a16="http://schemas.microsoft.com/office/drawing/2014/main" id="{5A9EEA60-199A-42B8-927A-5A752C191AF6}"/>
              </a:ext>
            </a:extLst>
          </p:cNvPr>
          <p:cNvSpPr txBox="1">
            <a:spLocks noChangeArrowheads="1"/>
          </p:cNvSpPr>
          <p:nvPr/>
        </p:nvSpPr>
        <p:spPr bwMode="auto">
          <a:xfrm>
            <a:off x="226401" y="1825107"/>
            <a:ext cx="8641581" cy="1643527"/>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400" dirty="0">
                <a:solidFill>
                  <a:srgbClr val="000000"/>
                </a:solidFill>
              </a:rPr>
              <a:t>人類各種活動造成水汙染及空氣汙染，除了影響生物生存，也影響身體健康。</a:t>
            </a:r>
            <a:endParaRPr lang="en-US" altLang="zh-TW" sz="2400" dirty="0">
              <a:solidFill>
                <a:srgbClr val="000000"/>
              </a:solidFill>
            </a:endParaRPr>
          </a:p>
          <a:p>
            <a:pPr marL="0" indent="0" eaLnBrk="1" hangingPunct="1">
              <a:buNone/>
            </a:pPr>
            <a:r>
              <a:rPr lang="zh-TW" altLang="en-US" sz="2400" dirty="0">
                <a:solidFill>
                  <a:srgbClr val="000000"/>
                </a:solidFill>
              </a:rPr>
              <a:t>人類過度開發自然環境，使生物的棲地遭到破壞，影響生物生存。</a:t>
            </a:r>
          </a:p>
        </p:txBody>
      </p:sp>
      <p:sp>
        <p:nvSpPr>
          <p:cNvPr id="8" name="Rectangle 3">
            <a:extLst>
              <a:ext uri="{FF2B5EF4-FFF2-40B4-BE49-F238E27FC236}">
                <a16:creationId xmlns:a16="http://schemas.microsoft.com/office/drawing/2014/main" id="{D857D2E8-57A5-43D1-B8CF-520694D889A9}"/>
              </a:ext>
            </a:extLst>
          </p:cNvPr>
          <p:cNvSpPr txBox="1">
            <a:spLocks noChangeArrowheads="1"/>
          </p:cNvSpPr>
          <p:nvPr/>
        </p:nvSpPr>
        <p:spPr bwMode="auto">
          <a:xfrm>
            <a:off x="179512" y="1268760"/>
            <a:ext cx="3863934"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800" b="1" dirty="0">
                <a:solidFill>
                  <a:srgbClr val="00BAF2"/>
                </a:solidFill>
              </a:rPr>
              <a:t>環境汙染與破壞</a:t>
            </a:r>
          </a:p>
        </p:txBody>
      </p:sp>
      <p:sp>
        <p:nvSpPr>
          <p:cNvPr id="9" name="Rectangle 3">
            <a:extLst>
              <a:ext uri="{FF2B5EF4-FFF2-40B4-BE49-F238E27FC236}">
                <a16:creationId xmlns:a16="http://schemas.microsoft.com/office/drawing/2014/main" id="{5A9EEA60-199A-42B8-927A-5A752C191AF6}"/>
              </a:ext>
            </a:extLst>
          </p:cNvPr>
          <p:cNvSpPr txBox="1">
            <a:spLocks noChangeArrowheads="1"/>
          </p:cNvSpPr>
          <p:nvPr/>
        </p:nvSpPr>
        <p:spPr bwMode="auto">
          <a:xfrm>
            <a:off x="226401" y="4129363"/>
            <a:ext cx="4777647" cy="1643527"/>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400" dirty="0">
                <a:solidFill>
                  <a:srgbClr val="000000"/>
                </a:solidFill>
              </a:rPr>
              <a:t>人類活動燃燒化石燃料排放大量溫室氣體，使溫室效應異常加劇。</a:t>
            </a:r>
          </a:p>
          <a:p>
            <a:pPr marL="0" indent="0" eaLnBrk="1" hangingPunct="1">
              <a:buNone/>
            </a:pPr>
            <a:r>
              <a:rPr lang="zh-TW" altLang="en-US" sz="2400" dirty="0">
                <a:solidFill>
                  <a:srgbClr val="000000"/>
                </a:solidFill>
              </a:rPr>
              <a:t>異常溫室效應造成全球暖化，導致極端氣候出現，影響生物生存。</a:t>
            </a:r>
          </a:p>
        </p:txBody>
      </p:sp>
      <p:sp>
        <p:nvSpPr>
          <p:cNvPr id="10" name="Rectangle 3">
            <a:extLst>
              <a:ext uri="{FF2B5EF4-FFF2-40B4-BE49-F238E27FC236}">
                <a16:creationId xmlns:a16="http://schemas.microsoft.com/office/drawing/2014/main" id="{D857D2E8-57A5-43D1-B8CF-520694D889A9}"/>
              </a:ext>
            </a:extLst>
          </p:cNvPr>
          <p:cNvSpPr txBox="1">
            <a:spLocks noChangeArrowheads="1"/>
          </p:cNvSpPr>
          <p:nvPr/>
        </p:nvSpPr>
        <p:spPr bwMode="auto">
          <a:xfrm>
            <a:off x="179512" y="3573016"/>
            <a:ext cx="3863934"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800" b="1" dirty="0">
                <a:solidFill>
                  <a:srgbClr val="00BAF2"/>
                </a:solidFill>
              </a:rPr>
              <a:t>全球環境變遷</a:t>
            </a:r>
          </a:p>
        </p:txBody>
      </p:sp>
      <p:pic>
        <p:nvPicPr>
          <p:cNvPr id="67586" name="Picture 2"/>
          <p:cNvPicPr>
            <a:picLocks noChangeAspect="1" noChangeArrowheads="1"/>
          </p:cNvPicPr>
          <p:nvPr/>
        </p:nvPicPr>
        <p:blipFill>
          <a:blip r:embed="rId3" cstate="print"/>
          <a:srcRect/>
          <a:stretch>
            <a:fillRect/>
          </a:stretch>
        </p:blipFill>
        <p:spPr bwMode="auto">
          <a:xfrm>
            <a:off x="5220072" y="3284984"/>
            <a:ext cx="3600400" cy="2773698"/>
          </a:xfrm>
          <a:prstGeom prst="rect">
            <a:avLst/>
          </a:prstGeom>
          <a:noFill/>
          <a:ln w="9525">
            <a:noFill/>
            <a:miter lim="800000"/>
            <a:headEnd/>
            <a:tailEnd/>
          </a:ln>
        </p:spPr>
      </p:pic>
    </p:spTree>
    <p:extLst>
      <p:ext uri="{BB962C8B-B14F-4D97-AF65-F5344CB8AC3E}">
        <p14:creationId xmlns:p14="http://schemas.microsoft.com/office/powerpoint/2010/main" val="466189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P107</a:t>
            </a:r>
          </a:p>
        </p:txBody>
      </p:sp>
      <p:sp>
        <p:nvSpPr>
          <p:cNvPr id="4" name="Rectangle 3">
            <a:extLst>
              <a:ext uri="{FF2B5EF4-FFF2-40B4-BE49-F238E27FC236}">
                <a16:creationId xmlns:a16="http://schemas.microsoft.com/office/drawing/2014/main" id="{A9D0D75E-A98B-49F1-A494-3ECA1678570B}"/>
              </a:ext>
            </a:extLst>
          </p:cNvPr>
          <p:cNvSpPr txBox="1">
            <a:spLocks noChangeArrowheads="1"/>
          </p:cNvSpPr>
          <p:nvPr/>
        </p:nvSpPr>
        <p:spPr bwMode="auto">
          <a:xfrm>
            <a:off x="1475656" y="476672"/>
            <a:ext cx="3744416"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2800" dirty="0">
                <a:solidFill>
                  <a:srgbClr val="000000"/>
                </a:solidFill>
              </a:rPr>
              <a:t>打造永續家園</a:t>
            </a:r>
          </a:p>
        </p:txBody>
      </p:sp>
      <p:sp>
        <p:nvSpPr>
          <p:cNvPr id="7" name="Rectangle 3">
            <a:extLst>
              <a:ext uri="{FF2B5EF4-FFF2-40B4-BE49-F238E27FC236}">
                <a16:creationId xmlns:a16="http://schemas.microsoft.com/office/drawing/2014/main" id="{5A9EEA60-199A-42B8-927A-5A752C191AF6}"/>
              </a:ext>
            </a:extLst>
          </p:cNvPr>
          <p:cNvSpPr txBox="1">
            <a:spLocks noChangeArrowheads="1"/>
          </p:cNvSpPr>
          <p:nvPr/>
        </p:nvSpPr>
        <p:spPr bwMode="auto">
          <a:xfrm>
            <a:off x="226401" y="1825107"/>
            <a:ext cx="8641581" cy="2234458"/>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400" dirty="0">
                <a:solidFill>
                  <a:srgbClr val="000000"/>
                </a:solidFill>
              </a:rPr>
              <a:t>復育瀕臨絕種的生物</a:t>
            </a:r>
          </a:p>
          <a:p>
            <a:pPr marL="0" indent="0" eaLnBrk="1" hangingPunct="1">
              <a:buNone/>
            </a:pPr>
            <a:r>
              <a:rPr lang="zh-TW" altLang="en-US" sz="2400" dirty="0">
                <a:solidFill>
                  <a:srgbClr val="000000"/>
                </a:solidFill>
              </a:rPr>
              <a:t>設置國家公園及自然保留區</a:t>
            </a:r>
          </a:p>
          <a:p>
            <a:pPr marL="0" indent="0" eaLnBrk="1" hangingPunct="1">
              <a:buNone/>
            </a:pPr>
            <a:r>
              <a:rPr lang="zh-TW" altLang="en-US" sz="2400" dirty="0">
                <a:solidFill>
                  <a:srgbClr val="000000"/>
                </a:solidFill>
              </a:rPr>
              <a:t>參與淨灘等環保活動</a:t>
            </a:r>
          </a:p>
          <a:p>
            <a:pPr marL="0" indent="0" eaLnBrk="1" hangingPunct="1">
              <a:buNone/>
            </a:pPr>
            <a:r>
              <a:rPr lang="zh-TW" altLang="en-US" sz="2400" dirty="0">
                <a:solidFill>
                  <a:srgbClr val="000000"/>
                </a:solidFill>
              </a:rPr>
              <a:t>使用對環境相對較低汙染的能源</a:t>
            </a:r>
            <a:endParaRPr lang="en-US" altLang="zh-TW" sz="2400" dirty="0">
              <a:solidFill>
                <a:srgbClr val="000000"/>
              </a:solidFill>
            </a:endParaRPr>
          </a:p>
          <a:p>
            <a:pPr marL="0" indent="0" eaLnBrk="1" hangingPunct="1">
              <a:buNone/>
            </a:pPr>
            <a:r>
              <a:rPr lang="zh-TW" altLang="en-US" sz="2400" dirty="0">
                <a:solidFill>
                  <a:srgbClr val="000000"/>
                </a:solidFill>
              </a:rPr>
              <a:t>     太陽能發電             風力發電              水力發電</a:t>
            </a:r>
          </a:p>
        </p:txBody>
      </p:sp>
      <p:sp>
        <p:nvSpPr>
          <p:cNvPr id="8" name="Rectangle 3">
            <a:extLst>
              <a:ext uri="{FF2B5EF4-FFF2-40B4-BE49-F238E27FC236}">
                <a16:creationId xmlns:a16="http://schemas.microsoft.com/office/drawing/2014/main" id="{D857D2E8-57A5-43D1-B8CF-520694D889A9}"/>
              </a:ext>
            </a:extLst>
          </p:cNvPr>
          <p:cNvSpPr txBox="1">
            <a:spLocks noChangeArrowheads="1"/>
          </p:cNvSpPr>
          <p:nvPr/>
        </p:nvSpPr>
        <p:spPr bwMode="auto">
          <a:xfrm>
            <a:off x="179512" y="1268760"/>
            <a:ext cx="3863934"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800" b="1" dirty="0">
                <a:solidFill>
                  <a:srgbClr val="00BAF2"/>
                </a:solidFill>
              </a:rPr>
              <a:t>改善正在被破壞的環境</a:t>
            </a:r>
          </a:p>
        </p:txBody>
      </p:sp>
      <p:pic>
        <p:nvPicPr>
          <p:cNvPr id="12" name="圖片 11">
            <a:extLst>
              <a:ext uri="{FF2B5EF4-FFF2-40B4-BE49-F238E27FC236}">
                <a16:creationId xmlns:a16="http://schemas.microsoft.com/office/drawing/2014/main" id="{67FD30CE-64CD-4218-93E5-48A3520C3782}"/>
              </a:ext>
            </a:extLst>
          </p:cNvPr>
          <p:cNvPicPr>
            <a:picLocks noChangeAspect="1"/>
          </p:cNvPicPr>
          <p:nvPr/>
        </p:nvPicPr>
        <p:blipFill>
          <a:blip r:embed="rId2" cstate="print"/>
          <a:stretch>
            <a:fillRect/>
          </a:stretch>
        </p:blipFill>
        <p:spPr>
          <a:xfrm>
            <a:off x="160462" y="457622"/>
            <a:ext cx="1368048" cy="598521"/>
          </a:xfrm>
          <a:prstGeom prst="rect">
            <a:avLst/>
          </a:prstGeom>
        </p:spPr>
      </p:pic>
      <p:pic>
        <p:nvPicPr>
          <p:cNvPr id="68610" name="Picture 2"/>
          <p:cNvPicPr>
            <a:picLocks noChangeAspect="1" noChangeArrowheads="1"/>
          </p:cNvPicPr>
          <p:nvPr/>
        </p:nvPicPr>
        <p:blipFill>
          <a:blip r:embed="rId3" cstate="print"/>
          <a:srcRect/>
          <a:stretch>
            <a:fillRect/>
          </a:stretch>
        </p:blipFill>
        <p:spPr bwMode="auto">
          <a:xfrm>
            <a:off x="323528" y="4161246"/>
            <a:ext cx="6768752" cy="2148074"/>
          </a:xfrm>
          <a:prstGeom prst="rect">
            <a:avLst/>
          </a:prstGeom>
          <a:noFill/>
          <a:ln w="9525">
            <a:noFill/>
            <a:miter lim="800000"/>
            <a:headEnd/>
            <a:tailEnd/>
          </a:ln>
        </p:spPr>
      </p:pic>
    </p:spTree>
    <p:extLst>
      <p:ext uri="{BB962C8B-B14F-4D97-AF65-F5344CB8AC3E}">
        <p14:creationId xmlns:p14="http://schemas.microsoft.com/office/powerpoint/2010/main" val="466189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P107</a:t>
            </a:r>
          </a:p>
        </p:txBody>
      </p:sp>
      <p:sp>
        <p:nvSpPr>
          <p:cNvPr id="3" name="Rectangle 3">
            <a:extLst>
              <a:ext uri="{FF2B5EF4-FFF2-40B4-BE49-F238E27FC236}">
                <a16:creationId xmlns:a16="http://schemas.microsoft.com/office/drawing/2014/main" id="{5A9EEA60-199A-42B8-927A-5A752C191AF6}"/>
              </a:ext>
            </a:extLst>
          </p:cNvPr>
          <p:cNvSpPr txBox="1">
            <a:spLocks noChangeArrowheads="1"/>
          </p:cNvSpPr>
          <p:nvPr/>
        </p:nvSpPr>
        <p:spPr bwMode="auto">
          <a:xfrm>
            <a:off x="226401" y="1122534"/>
            <a:ext cx="3913551" cy="461665"/>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400" dirty="0">
                <a:solidFill>
                  <a:srgbClr val="000000"/>
                </a:solidFill>
              </a:rPr>
              <a:t>選購碳足跡較低的產品。</a:t>
            </a:r>
          </a:p>
        </p:txBody>
      </p:sp>
      <p:sp>
        <p:nvSpPr>
          <p:cNvPr id="4" name="Rectangle 3">
            <a:extLst>
              <a:ext uri="{FF2B5EF4-FFF2-40B4-BE49-F238E27FC236}">
                <a16:creationId xmlns:a16="http://schemas.microsoft.com/office/drawing/2014/main" id="{D857D2E8-57A5-43D1-B8CF-520694D889A9}"/>
              </a:ext>
            </a:extLst>
          </p:cNvPr>
          <p:cNvSpPr txBox="1">
            <a:spLocks noChangeArrowheads="1"/>
          </p:cNvSpPr>
          <p:nvPr/>
        </p:nvSpPr>
        <p:spPr bwMode="auto">
          <a:xfrm>
            <a:off x="179512" y="566187"/>
            <a:ext cx="1872208"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800" b="1" dirty="0">
                <a:solidFill>
                  <a:srgbClr val="00BAF2"/>
                </a:solidFill>
              </a:rPr>
              <a:t>碳足跡</a:t>
            </a:r>
          </a:p>
        </p:txBody>
      </p:sp>
      <p:sp>
        <p:nvSpPr>
          <p:cNvPr id="5" name="Rectangle 3">
            <a:extLst>
              <a:ext uri="{FF2B5EF4-FFF2-40B4-BE49-F238E27FC236}">
                <a16:creationId xmlns:a16="http://schemas.microsoft.com/office/drawing/2014/main" id="{5A9EEA60-199A-42B8-927A-5A752C191AF6}"/>
              </a:ext>
            </a:extLst>
          </p:cNvPr>
          <p:cNvSpPr txBox="1">
            <a:spLocks noChangeArrowheads="1"/>
          </p:cNvSpPr>
          <p:nvPr/>
        </p:nvSpPr>
        <p:spPr bwMode="auto">
          <a:xfrm>
            <a:off x="4546881" y="1105027"/>
            <a:ext cx="3913551" cy="830997"/>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400" dirty="0">
                <a:solidFill>
                  <a:srgbClr val="000000"/>
                </a:solidFill>
              </a:rPr>
              <a:t>了解日常消費習慣與水資源之間的關係。</a:t>
            </a:r>
          </a:p>
        </p:txBody>
      </p:sp>
      <p:sp>
        <p:nvSpPr>
          <p:cNvPr id="6" name="Rectangle 3">
            <a:extLst>
              <a:ext uri="{FF2B5EF4-FFF2-40B4-BE49-F238E27FC236}">
                <a16:creationId xmlns:a16="http://schemas.microsoft.com/office/drawing/2014/main" id="{D857D2E8-57A5-43D1-B8CF-520694D889A9}"/>
              </a:ext>
            </a:extLst>
          </p:cNvPr>
          <p:cNvSpPr txBox="1">
            <a:spLocks noChangeArrowheads="1"/>
          </p:cNvSpPr>
          <p:nvPr/>
        </p:nvSpPr>
        <p:spPr bwMode="auto">
          <a:xfrm>
            <a:off x="4499992" y="548680"/>
            <a:ext cx="1872208"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800" b="1" dirty="0">
                <a:solidFill>
                  <a:srgbClr val="00BAF2"/>
                </a:solidFill>
              </a:rPr>
              <a:t>水足跡</a:t>
            </a:r>
          </a:p>
        </p:txBody>
      </p:sp>
      <p:pic>
        <p:nvPicPr>
          <p:cNvPr id="69634" name="Picture 2"/>
          <p:cNvPicPr>
            <a:picLocks noChangeAspect="1" noChangeArrowheads="1"/>
          </p:cNvPicPr>
          <p:nvPr/>
        </p:nvPicPr>
        <p:blipFill>
          <a:blip r:embed="rId2" cstate="print"/>
          <a:srcRect/>
          <a:stretch>
            <a:fillRect/>
          </a:stretch>
        </p:blipFill>
        <p:spPr bwMode="auto">
          <a:xfrm>
            <a:off x="193179" y="1628800"/>
            <a:ext cx="3514725" cy="2628900"/>
          </a:xfrm>
          <a:prstGeom prst="rect">
            <a:avLst/>
          </a:prstGeom>
          <a:noFill/>
          <a:ln w="9525">
            <a:noFill/>
            <a:miter lim="800000"/>
            <a:headEnd/>
            <a:tailEnd/>
          </a:ln>
        </p:spPr>
      </p:pic>
      <p:sp>
        <p:nvSpPr>
          <p:cNvPr id="8" name="Rectangle 3">
            <a:extLst>
              <a:ext uri="{FF2B5EF4-FFF2-40B4-BE49-F238E27FC236}">
                <a16:creationId xmlns:a16="http://schemas.microsoft.com/office/drawing/2014/main" id="{5A9EEA60-199A-42B8-927A-5A752C191AF6}"/>
              </a:ext>
            </a:extLst>
          </p:cNvPr>
          <p:cNvSpPr txBox="1">
            <a:spLocks noChangeArrowheads="1"/>
          </p:cNvSpPr>
          <p:nvPr/>
        </p:nvSpPr>
        <p:spPr bwMode="auto">
          <a:xfrm>
            <a:off x="226401" y="5013176"/>
            <a:ext cx="8666079" cy="830997"/>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400" dirty="0">
                <a:solidFill>
                  <a:srgbClr val="000000"/>
                </a:solidFill>
              </a:rPr>
              <a:t>透過減量、拒絕一次性用品、重複使用、回收、節約能源等行動愛護地球。</a:t>
            </a:r>
          </a:p>
        </p:txBody>
      </p:sp>
      <p:sp>
        <p:nvSpPr>
          <p:cNvPr id="9" name="Rectangle 3">
            <a:extLst>
              <a:ext uri="{FF2B5EF4-FFF2-40B4-BE49-F238E27FC236}">
                <a16:creationId xmlns:a16="http://schemas.microsoft.com/office/drawing/2014/main" id="{D857D2E8-57A5-43D1-B8CF-520694D889A9}"/>
              </a:ext>
            </a:extLst>
          </p:cNvPr>
          <p:cNvSpPr txBox="1">
            <a:spLocks noChangeArrowheads="1"/>
          </p:cNvSpPr>
          <p:nvPr/>
        </p:nvSpPr>
        <p:spPr bwMode="auto">
          <a:xfrm>
            <a:off x="179512" y="4456829"/>
            <a:ext cx="3456384" cy="523220"/>
          </a:xfrm>
          <a:prstGeom prst="rect">
            <a:avLst/>
          </a:prstGeom>
          <a:noFill/>
          <a:ln>
            <a:noFill/>
          </a:ln>
          <a:effec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800" b="1" dirty="0">
                <a:solidFill>
                  <a:srgbClr val="00BAF2"/>
                </a:solidFill>
              </a:rPr>
              <a:t>實際行動愛地球</a:t>
            </a:r>
          </a:p>
        </p:txBody>
      </p:sp>
    </p:spTree>
    <p:extLst>
      <p:ext uri="{BB962C8B-B14F-4D97-AF65-F5344CB8AC3E}">
        <p14:creationId xmlns:p14="http://schemas.microsoft.com/office/powerpoint/2010/main" val="46618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P78</a:t>
            </a:r>
            <a:endParaRPr kumimoji="0" lang="en-US" altLang="zh-TW" sz="2000" dirty="0">
              <a:solidFill>
                <a:schemeClr val="bg1"/>
              </a:solidFill>
            </a:endParaRPr>
          </a:p>
        </p:txBody>
      </p:sp>
      <p:pic>
        <p:nvPicPr>
          <p:cNvPr id="5122" name="Picture 2"/>
          <p:cNvPicPr>
            <a:picLocks noChangeAspect="1" noChangeArrowheads="1"/>
          </p:cNvPicPr>
          <p:nvPr/>
        </p:nvPicPr>
        <p:blipFill>
          <a:blip r:embed="rId2" cstate="print"/>
          <a:srcRect/>
          <a:stretch>
            <a:fillRect/>
          </a:stretch>
        </p:blipFill>
        <p:spPr bwMode="auto">
          <a:xfrm>
            <a:off x="733425" y="1333500"/>
            <a:ext cx="8410575" cy="5524500"/>
          </a:xfrm>
          <a:prstGeom prst="rect">
            <a:avLst/>
          </a:prstGeom>
          <a:noFill/>
          <a:ln w="9525">
            <a:noFill/>
            <a:miter lim="800000"/>
            <a:headEnd/>
            <a:tailEnd/>
          </a:ln>
        </p:spPr>
      </p:pic>
      <p:pic>
        <p:nvPicPr>
          <p:cNvPr id="5" name="Picture 8" descr="上一頁">
            <a:hlinkClick r:id="" action="ppaction://hlinkshowjump?jump=previousslide" tooltip="上一頁"/>
            <a:extLst>
              <a:ext uri="{FF2B5EF4-FFF2-40B4-BE49-F238E27FC236}">
                <a16:creationId xmlns:a16="http://schemas.microsoft.com/office/drawing/2014/main" id="{03DFE81E-26BB-418A-88B1-41E6862747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進入">
            <a:hlinkClick r:id="" action="ppaction://hlinkshowjump?jump=nextslide" tooltip="下一頁"/>
            <a:extLst>
              <a:ext uri="{FF2B5EF4-FFF2-40B4-BE49-F238E27FC236}">
                <a16:creationId xmlns:a16="http://schemas.microsoft.com/office/drawing/2014/main" id="{C365DFC6-3830-4833-AB9C-B8A9AC9EA6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回首頁">
            <a:hlinkClick r:id="rId5" action="ppaction://hlinksldjump"/>
            <a:extLst>
              <a:ext uri="{FF2B5EF4-FFF2-40B4-BE49-F238E27FC236}">
                <a16:creationId xmlns:a16="http://schemas.microsoft.com/office/drawing/2014/main" id="{C4704A5C-DF1F-4282-9F48-C19C41F04A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群組 30"/>
          <p:cNvGrpSpPr/>
          <p:nvPr/>
        </p:nvGrpSpPr>
        <p:grpSpPr>
          <a:xfrm>
            <a:off x="5796136" y="2420888"/>
            <a:ext cx="3347864" cy="504056"/>
            <a:chOff x="5796136" y="2420888"/>
            <a:chExt cx="3347864" cy="504056"/>
          </a:xfrm>
        </p:grpSpPr>
        <p:cxnSp>
          <p:nvCxnSpPr>
            <p:cNvPr id="15" name="直線接點 14"/>
            <p:cNvCxnSpPr/>
            <p:nvPr/>
          </p:nvCxnSpPr>
          <p:spPr>
            <a:xfrm>
              <a:off x="6228184" y="2708920"/>
              <a:ext cx="2915816"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8" name="圓角矩形 17"/>
            <p:cNvSpPr/>
            <p:nvPr/>
          </p:nvSpPr>
          <p:spPr>
            <a:xfrm>
              <a:off x="5796136" y="2420888"/>
              <a:ext cx="1800200" cy="504056"/>
            </a:xfrm>
            <a:prstGeom prst="roundRect">
              <a:avLst>
                <a:gd name="adj" fmla="val 45390"/>
              </a:avLst>
            </a:prstGeom>
            <a:solidFill>
              <a:srgbClr val="47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5796136" y="2420888"/>
              <a:ext cx="194421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mj-lt"/>
                </a:rPr>
                <a:t>約</a:t>
              </a:r>
              <a:r>
                <a:rPr lang="en-US" altLang="zh-TW" sz="2400" dirty="0">
                  <a:latin typeface="+mj-lt"/>
                </a:rPr>
                <a:t>3500</a:t>
              </a:r>
              <a:r>
                <a:rPr lang="zh-TW" altLang="en-US" sz="2400" dirty="0">
                  <a:latin typeface="+mj-lt"/>
                </a:rPr>
                <a:t>公尺</a:t>
              </a:r>
            </a:p>
          </p:txBody>
        </p:sp>
      </p:grpSp>
      <p:pic>
        <p:nvPicPr>
          <p:cNvPr id="6147" name="Picture 3"/>
          <p:cNvPicPr>
            <a:picLocks noChangeAspect="1" noChangeArrowheads="1"/>
          </p:cNvPicPr>
          <p:nvPr/>
        </p:nvPicPr>
        <p:blipFill>
          <a:blip r:embed="rId7" cstate="print"/>
          <a:srcRect/>
          <a:stretch>
            <a:fillRect/>
          </a:stretch>
        </p:blipFill>
        <p:spPr bwMode="auto">
          <a:xfrm>
            <a:off x="395536" y="332657"/>
            <a:ext cx="4164855" cy="2720804"/>
          </a:xfrm>
          <a:prstGeom prst="rect">
            <a:avLst/>
          </a:prstGeom>
          <a:noFill/>
          <a:ln w="9525">
            <a:noFill/>
            <a:miter lim="800000"/>
            <a:headEnd/>
            <a:tailEnd/>
          </a:ln>
        </p:spPr>
      </p:pic>
      <p:grpSp>
        <p:nvGrpSpPr>
          <p:cNvPr id="32" name="群組 31"/>
          <p:cNvGrpSpPr/>
          <p:nvPr/>
        </p:nvGrpSpPr>
        <p:grpSpPr>
          <a:xfrm>
            <a:off x="415950" y="508000"/>
            <a:ext cx="8476530" cy="5400931"/>
            <a:chOff x="415950" y="508000"/>
            <a:chExt cx="8476530" cy="5400931"/>
          </a:xfrm>
        </p:grpSpPr>
        <p:grpSp>
          <p:nvGrpSpPr>
            <p:cNvPr id="2" name="群組 17"/>
            <p:cNvGrpSpPr/>
            <p:nvPr/>
          </p:nvGrpSpPr>
          <p:grpSpPr>
            <a:xfrm>
              <a:off x="7380312" y="836712"/>
              <a:ext cx="1512168" cy="864096"/>
              <a:chOff x="251520" y="332656"/>
              <a:chExt cx="1512168" cy="864096"/>
            </a:xfrm>
          </p:grpSpPr>
          <p:sp>
            <p:nvSpPr>
              <p:cNvPr id="16" name="圓角矩形 15"/>
              <p:cNvSpPr/>
              <p:nvPr/>
            </p:nvSpPr>
            <p:spPr>
              <a:xfrm>
                <a:off x="251520" y="332656"/>
                <a:ext cx="1512168" cy="864096"/>
              </a:xfrm>
              <a:prstGeom prst="roundRect">
                <a:avLst>
                  <a:gd name="adj" fmla="val 13193"/>
                </a:avLst>
              </a:prstGeom>
              <a:solidFill>
                <a:srgbClr val="DA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p:cNvSpPr txBox="1"/>
              <p:nvPr/>
            </p:nvSpPr>
            <p:spPr>
              <a:xfrm>
                <a:off x="251520" y="332656"/>
                <a:ext cx="1512168" cy="830997"/>
              </a:xfrm>
              <a:prstGeom prst="rect">
                <a:avLst/>
              </a:prstGeom>
              <a:noFill/>
            </p:spPr>
            <p:txBody>
              <a:bodyPr wrap="square" rtlCol="0">
                <a:spAutoFit/>
              </a:bodyPr>
              <a:lstStyle/>
              <a:p>
                <a:r>
                  <a:rPr lang="zh-TW" altLang="en-US" sz="2400" dirty="0">
                    <a:latin typeface="標楷體" pitchFamily="65" charset="-120"/>
                    <a:ea typeface="標楷體" pitchFamily="65" charset="-120"/>
                  </a:rPr>
                  <a:t>苔蘚</a:t>
                </a:r>
                <a:endParaRPr lang="en-US" altLang="zh-TW" sz="2400" dirty="0">
                  <a:latin typeface="標楷體" pitchFamily="65" charset="-120"/>
                  <a:ea typeface="標楷體" pitchFamily="65" charset="-120"/>
                </a:endParaRPr>
              </a:p>
              <a:p>
                <a:r>
                  <a:rPr lang="zh-TW" altLang="en-US" sz="2400" dirty="0">
                    <a:latin typeface="標楷體" pitchFamily="65" charset="-120"/>
                    <a:ea typeface="標楷體" pitchFamily="65" charset="-120"/>
                  </a:rPr>
                  <a:t>高山寒原</a:t>
                </a:r>
              </a:p>
            </p:txBody>
          </p:sp>
        </p:grpSp>
        <p:cxnSp>
          <p:nvCxnSpPr>
            <p:cNvPr id="21" name="直線接點 20"/>
            <p:cNvCxnSpPr>
              <a:stCxn id="17" idx="1"/>
            </p:cNvCxnSpPr>
            <p:nvPr/>
          </p:nvCxnSpPr>
          <p:spPr>
            <a:xfrm flipH="1">
              <a:off x="4499992" y="1252211"/>
              <a:ext cx="2880320" cy="16549"/>
            </a:xfrm>
            <a:prstGeom prst="line">
              <a:avLst/>
            </a:prstGeom>
            <a:ln w="38100">
              <a:solidFill>
                <a:srgbClr val="DAECCB"/>
              </a:solidFill>
            </a:ln>
          </p:spPr>
          <p:style>
            <a:lnRef idx="1">
              <a:schemeClr val="accent1"/>
            </a:lnRef>
            <a:fillRef idx="0">
              <a:schemeClr val="accent1"/>
            </a:fillRef>
            <a:effectRef idx="0">
              <a:schemeClr val="accent1"/>
            </a:effectRef>
            <a:fontRef idx="minor">
              <a:schemeClr val="tx1"/>
            </a:fontRef>
          </p:style>
        </p:cxnSp>
        <p:sp>
          <p:nvSpPr>
            <p:cNvPr id="23" name="圓角矩形 22"/>
            <p:cNvSpPr/>
            <p:nvPr/>
          </p:nvSpPr>
          <p:spPr>
            <a:xfrm>
              <a:off x="454844" y="508000"/>
              <a:ext cx="4030980" cy="2514352"/>
            </a:xfrm>
            <a:prstGeom prst="roundRect">
              <a:avLst>
                <a:gd name="adj" fmla="val 13039"/>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4" name="直線接點 23"/>
            <p:cNvCxnSpPr/>
            <p:nvPr/>
          </p:nvCxnSpPr>
          <p:spPr>
            <a:xfrm flipH="1" flipV="1">
              <a:off x="4533900" y="4024114"/>
              <a:ext cx="758180" cy="372"/>
            </a:xfrm>
            <a:prstGeom prst="line">
              <a:avLst/>
            </a:prstGeom>
            <a:ln w="38100">
              <a:solidFill>
                <a:srgbClr val="DAECCB"/>
              </a:solidFill>
            </a:ln>
          </p:spPr>
          <p:style>
            <a:lnRef idx="1">
              <a:schemeClr val="accent1"/>
            </a:lnRef>
            <a:fillRef idx="0">
              <a:schemeClr val="accent1"/>
            </a:fillRef>
            <a:effectRef idx="0">
              <a:schemeClr val="accent1"/>
            </a:effectRef>
            <a:fontRef idx="minor">
              <a:schemeClr val="tx1"/>
            </a:fontRef>
          </p:style>
        </p:cxnSp>
        <p:pic>
          <p:nvPicPr>
            <p:cNvPr id="6148" name="Picture 4"/>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15950" y="3284984"/>
              <a:ext cx="4156050" cy="2623947"/>
            </a:xfrm>
            <a:prstGeom prst="rect">
              <a:avLst/>
            </a:prstGeom>
            <a:noFill/>
            <a:ln w="9525">
              <a:noFill/>
              <a:miter lim="800000"/>
              <a:headEnd/>
              <a:tailEnd/>
            </a:ln>
          </p:spPr>
        </p:pic>
        <p:sp>
          <p:nvSpPr>
            <p:cNvPr id="22" name="圓角矩形 21"/>
            <p:cNvSpPr/>
            <p:nvPr/>
          </p:nvSpPr>
          <p:spPr>
            <a:xfrm>
              <a:off x="502920" y="3356992"/>
              <a:ext cx="4030980" cy="2495168"/>
            </a:xfrm>
            <a:prstGeom prst="roundRect">
              <a:avLst>
                <a:gd name="adj" fmla="val 13039"/>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6" name="直線接點 25"/>
            <p:cNvCxnSpPr/>
            <p:nvPr/>
          </p:nvCxnSpPr>
          <p:spPr>
            <a:xfrm flipV="1">
              <a:off x="5289550" y="1268760"/>
              <a:ext cx="2530" cy="2776190"/>
            </a:xfrm>
            <a:prstGeom prst="line">
              <a:avLst/>
            </a:prstGeom>
            <a:ln w="38100">
              <a:solidFill>
                <a:srgbClr val="DAECCB"/>
              </a:solidFill>
            </a:ln>
          </p:spPr>
          <p:style>
            <a:lnRef idx="1">
              <a:schemeClr val="accent1"/>
            </a:lnRef>
            <a:fillRef idx="0">
              <a:schemeClr val="accent1"/>
            </a:fillRef>
            <a:effectRef idx="0">
              <a:schemeClr val="accent1"/>
            </a:effectRef>
            <a:fontRef idx="minor">
              <a:schemeClr val="tx1"/>
            </a:fontRef>
          </p:style>
        </p:cxnSp>
      </p:grpSp>
      <p:sp>
        <p:nvSpPr>
          <p:cNvPr id="2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539552" y="476672"/>
            <a:ext cx="1944216" cy="43088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玉山繡線菊</a:t>
            </a:r>
          </a:p>
        </p:txBody>
      </p:sp>
      <p:sp>
        <p:nvSpPr>
          <p:cNvPr id="27" name="文字方塊 4">
            <a:extLst>
              <a:ext uri="{FF2B5EF4-FFF2-40B4-BE49-F238E27FC236}">
                <a16:creationId xmlns:a16="http://schemas.microsoft.com/office/drawing/2014/main" id="{9A53407C-B083-411B-9697-73F94236C9B0}"/>
              </a:ext>
            </a:extLst>
          </p:cNvPr>
          <p:cNvSpPr txBox="1">
            <a:spLocks noChangeArrowheads="1"/>
          </p:cNvSpPr>
          <p:nvPr/>
        </p:nvSpPr>
        <p:spPr bwMode="auto">
          <a:xfrm>
            <a:off x="611560" y="3346173"/>
            <a:ext cx="1944216" cy="43088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玉山圓柏</a:t>
            </a:r>
          </a:p>
        </p:txBody>
      </p:sp>
      <p:sp>
        <p:nvSpPr>
          <p:cNvPr id="28" name="文字方塊 27">
            <a:extLst>
              <a:ext uri="{FF2B5EF4-FFF2-40B4-BE49-F238E27FC236}">
                <a16:creationId xmlns:a16="http://schemas.microsoft.com/office/drawing/2014/main" id="{E421ACA1-848F-433D-BB66-4873A436C1E5}"/>
              </a:ext>
            </a:extLst>
          </p:cNvPr>
          <p:cNvSpPr txBox="1">
            <a:spLocks noChangeArrowheads="1"/>
          </p:cNvSpPr>
          <p:nvPr/>
        </p:nvSpPr>
        <p:spPr bwMode="auto">
          <a:xfrm>
            <a:off x="4788024" y="764704"/>
            <a:ext cx="4104456" cy="1569660"/>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玉山繡線菊生長於</a:t>
            </a:r>
            <a:r>
              <a:rPr lang="zh-TW" altLang="en-US" sz="2400" u="sng" dirty="0">
                <a:solidFill>
                  <a:srgbClr val="FF0000"/>
                </a:solidFill>
                <a:latin typeface="標楷體" panose="03000509000000000000" pitchFamily="65" charset="-120"/>
              </a:rPr>
              <a:t>臺灣</a:t>
            </a:r>
            <a:r>
              <a:rPr lang="zh-TW" altLang="en-US" sz="600" dirty="0">
                <a:solidFill>
                  <a:srgbClr val="FF0000"/>
                </a:solidFill>
                <a:latin typeface="標楷體" panose="03000509000000000000" pitchFamily="65" charset="-120"/>
              </a:rPr>
              <a:t> </a:t>
            </a:r>
            <a:r>
              <a:rPr lang="zh-TW" altLang="en-US" sz="2400" u="sng" dirty="0">
                <a:solidFill>
                  <a:srgbClr val="FF0000"/>
                </a:solidFill>
                <a:latin typeface="標楷體" panose="03000509000000000000" pitchFamily="65" charset="-120"/>
              </a:rPr>
              <a:t>中央山脈</a:t>
            </a:r>
            <a:r>
              <a:rPr lang="zh-TW" altLang="en-US" sz="2400" dirty="0">
                <a:solidFill>
                  <a:srgbClr val="FF0000"/>
                </a:solidFill>
                <a:latin typeface="標楷體" panose="03000509000000000000" pitchFamily="65" charset="-120"/>
              </a:rPr>
              <a:t>高海拔山地處，多見於潮溼的岩壁上或較溼潤的原野上。</a:t>
            </a:r>
          </a:p>
        </p:txBody>
      </p:sp>
    </p:spTree>
    <p:extLst>
      <p:ext uri="{BB962C8B-B14F-4D97-AF65-F5344CB8AC3E}">
        <p14:creationId xmlns:p14="http://schemas.microsoft.com/office/powerpoint/2010/main" val="399653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P78</a:t>
            </a:r>
            <a:endParaRPr kumimoji="0" lang="en-US" altLang="zh-TW" sz="2000" dirty="0">
              <a:solidFill>
                <a:schemeClr val="bg1"/>
              </a:solidFill>
            </a:endParaRPr>
          </a:p>
        </p:txBody>
      </p:sp>
      <p:pic>
        <p:nvPicPr>
          <p:cNvPr id="5122" name="Picture 2"/>
          <p:cNvPicPr>
            <a:picLocks noChangeAspect="1" noChangeArrowheads="1"/>
          </p:cNvPicPr>
          <p:nvPr/>
        </p:nvPicPr>
        <p:blipFill>
          <a:blip r:embed="rId2" cstate="print"/>
          <a:srcRect/>
          <a:stretch>
            <a:fillRect/>
          </a:stretch>
        </p:blipFill>
        <p:spPr bwMode="auto">
          <a:xfrm>
            <a:off x="733425" y="1333500"/>
            <a:ext cx="8410575" cy="5524500"/>
          </a:xfrm>
          <a:prstGeom prst="rect">
            <a:avLst/>
          </a:prstGeom>
          <a:noFill/>
          <a:ln w="9525">
            <a:noFill/>
            <a:miter lim="800000"/>
            <a:headEnd/>
            <a:tailEnd/>
          </a:ln>
        </p:spPr>
      </p:pic>
      <p:pic>
        <p:nvPicPr>
          <p:cNvPr id="5" name="Picture 8" descr="上一頁">
            <a:hlinkClick r:id="" action="ppaction://hlinkshowjump?jump=previousslide" tooltip="上一頁"/>
            <a:extLst>
              <a:ext uri="{FF2B5EF4-FFF2-40B4-BE49-F238E27FC236}">
                <a16:creationId xmlns:a16="http://schemas.microsoft.com/office/drawing/2014/main" id="{03DFE81E-26BB-418A-88B1-41E6862747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進入">
            <a:hlinkClick r:id="" action="ppaction://hlinkshowjump?jump=nextslide" tooltip="下一頁"/>
            <a:extLst>
              <a:ext uri="{FF2B5EF4-FFF2-40B4-BE49-F238E27FC236}">
                <a16:creationId xmlns:a16="http://schemas.microsoft.com/office/drawing/2014/main" id="{C365DFC6-3830-4833-AB9C-B8A9AC9EA6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回首頁">
            <a:hlinkClick r:id="rId5" action="ppaction://hlinksldjump"/>
            <a:extLst>
              <a:ext uri="{FF2B5EF4-FFF2-40B4-BE49-F238E27FC236}">
                <a16:creationId xmlns:a16="http://schemas.microsoft.com/office/drawing/2014/main" id="{C4704A5C-DF1F-4282-9F48-C19C41F04A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 name="群組 40"/>
          <p:cNvGrpSpPr/>
          <p:nvPr/>
        </p:nvGrpSpPr>
        <p:grpSpPr>
          <a:xfrm>
            <a:off x="4572000" y="4797152"/>
            <a:ext cx="4572000" cy="504056"/>
            <a:chOff x="4572000" y="4797152"/>
            <a:chExt cx="4572000" cy="504056"/>
          </a:xfrm>
        </p:grpSpPr>
        <p:cxnSp>
          <p:nvCxnSpPr>
            <p:cNvPr id="9" name="直線接點 8"/>
            <p:cNvCxnSpPr/>
            <p:nvPr/>
          </p:nvCxnSpPr>
          <p:spPr>
            <a:xfrm>
              <a:off x="5076056" y="5085184"/>
              <a:ext cx="4067944"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3" name="圓角矩形 12"/>
            <p:cNvSpPr/>
            <p:nvPr/>
          </p:nvSpPr>
          <p:spPr>
            <a:xfrm>
              <a:off x="4572000" y="4797152"/>
              <a:ext cx="1800200" cy="504056"/>
            </a:xfrm>
            <a:prstGeom prst="roundRect">
              <a:avLst>
                <a:gd name="adj" fmla="val 45390"/>
              </a:avLst>
            </a:prstGeom>
            <a:solidFill>
              <a:srgbClr val="47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4572000" y="4797152"/>
              <a:ext cx="194421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mj-lt"/>
                </a:rPr>
                <a:t>約</a:t>
              </a:r>
              <a:r>
                <a:rPr lang="en-US" altLang="zh-TW" sz="2400" dirty="0">
                  <a:latin typeface="+mj-lt"/>
                </a:rPr>
                <a:t>1800</a:t>
              </a:r>
              <a:r>
                <a:rPr lang="zh-TW" altLang="en-US" sz="2400" dirty="0">
                  <a:latin typeface="+mj-lt"/>
                </a:rPr>
                <a:t>公尺</a:t>
              </a:r>
            </a:p>
          </p:txBody>
        </p:sp>
      </p:grpSp>
      <p:grpSp>
        <p:nvGrpSpPr>
          <p:cNvPr id="40" name="群組 39"/>
          <p:cNvGrpSpPr/>
          <p:nvPr/>
        </p:nvGrpSpPr>
        <p:grpSpPr>
          <a:xfrm>
            <a:off x="5796136" y="2420888"/>
            <a:ext cx="3347864" cy="504056"/>
            <a:chOff x="5796136" y="2420888"/>
            <a:chExt cx="3347864" cy="504056"/>
          </a:xfrm>
        </p:grpSpPr>
        <p:cxnSp>
          <p:nvCxnSpPr>
            <p:cNvPr id="21" name="直線接點 20"/>
            <p:cNvCxnSpPr/>
            <p:nvPr/>
          </p:nvCxnSpPr>
          <p:spPr>
            <a:xfrm>
              <a:off x="6228184" y="2708920"/>
              <a:ext cx="2915816"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2" name="圓角矩形 21"/>
            <p:cNvSpPr/>
            <p:nvPr/>
          </p:nvSpPr>
          <p:spPr>
            <a:xfrm>
              <a:off x="5796136" y="2420888"/>
              <a:ext cx="1800200" cy="504056"/>
            </a:xfrm>
            <a:prstGeom prst="roundRect">
              <a:avLst>
                <a:gd name="adj" fmla="val 45390"/>
              </a:avLst>
            </a:prstGeom>
            <a:solidFill>
              <a:srgbClr val="47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5796136" y="2420888"/>
              <a:ext cx="194421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mj-lt"/>
                </a:rPr>
                <a:t>約</a:t>
              </a:r>
              <a:r>
                <a:rPr lang="en-US" altLang="zh-TW" sz="2400" dirty="0">
                  <a:latin typeface="+mj-lt"/>
                </a:rPr>
                <a:t>3500</a:t>
              </a:r>
              <a:r>
                <a:rPr lang="zh-TW" altLang="en-US" sz="2400" dirty="0">
                  <a:latin typeface="+mj-lt"/>
                </a:rPr>
                <a:t>公尺</a:t>
              </a:r>
            </a:p>
          </p:txBody>
        </p:sp>
      </p:grpSp>
      <p:grpSp>
        <p:nvGrpSpPr>
          <p:cNvPr id="42" name="群組 41"/>
          <p:cNvGrpSpPr/>
          <p:nvPr/>
        </p:nvGrpSpPr>
        <p:grpSpPr>
          <a:xfrm>
            <a:off x="395536" y="468892"/>
            <a:ext cx="8496944" cy="5408380"/>
            <a:chOff x="395536" y="468892"/>
            <a:chExt cx="8496944" cy="5408380"/>
          </a:xfrm>
        </p:grpSpPr>
        <p:grpSp>
          <p:nvGrpSpPr>
            <p:cNvPr id="24" name="群組 17"/>
            <p:cNvGrpSpPr/>
            <p:nvPr/>
          </p:nvGrpSpPr>
          <p:grpSpPr>
            <a:xfrm>
              <a:off x="6444208" y="2996952"/>
              <a:ext cx="2448272" cy="864096"/>
              <a:chOff x="-684584" y="332656"/>
              <a:chExt cx="2448272" cy="864096"/>
            </a:xfrm>
          </p:grpSpPr>
          <p:sp>
            <p:nvSpPr>
              <p:cNvPr id="25" name="圓角矩形 24"/>
              <p:cNvSpPr/>
              <p:nvPr/>
            </p:nvSpPr>
            <p:spPr>
              <a:xfrm>
                <a:off x="-684584" y="332656"/>
                <a:ext cx="2448272" cy="864096"/>
              </a:xfrm>
              <a:prstGeom prst="roundRect">
                <a:avLst>
                  <a:gd name="adj" fmla="val 13193"/>
                </a:avLst>
              </a:prstGeom>
              <a:solidFill>
                <a:srgbClr val="DA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25"/>
              <p:cNvSpPr txBox="1"/>
              <p:nvPr/>
            </p:nvSpPr>
            <p:spPr>
              <a:xfrm>
                <a:off x="-612576" y="332656"/>
                <a:ext cx="2232248" cy="830997"/>
              </a:xfrm>
              <a:prstGeom prst="rect">
                <a:avLst/>
              </a:prstGeom>
              <a:noFill/>
            </p:spPr>
            <p:txBody>
              <a:bodyPr wrap="square" rtlCol="0">
                <a:spAutoFit/>
              </a:bodyPr>
              <a:lstStyle/>
              <a:p>
                <a:r>
                  <a:rPr lang="zh-TW" altLang="en-US" sz="2400" dirty="0">
                    <a:latin typeface="標楷體" pitchFamily="65" charset="-120"/>
                    <a:ea typeface="標楷體" pitchFamily="65" charset="-120"/>
                  </a:rPr>
                  <a:t>針葉林</a:t>
                </a:r>
              </a:p>
              <a:p>
                <a:r>
                  <a:rPr lang="zh-TW" altLang="en-US" sz="2400" dirty="0">
                    <a:latin typeface="標楷體" pitchFamily="65" charset="-120"/>
                    <a:ea typeface="標楷體" pitchFamily="65" charset="-120"/>
                  </a:rPr>
                  <a:t>針闊葉混合林</a:t>
                </a:r>
              </a:p>
            </p:txBody>
          </p:sp>
        </p:grpSp>
        <p:cxnSp>
          <p:nvCxnSpPr>
            <p:cNvPr id="27" name="直線接點 26"/>
            <p:cNvCxnSpPr>
              <a:stCxn id="26" idx="1"/>
            </p:cNvCxnSpPr>
            <p:nvPr/>
          </p:nvCxnSpPr>
          <p:spPr>
            <a:xfrm flipH="1">
              <a:off x="5148064" y="3412451"/>
              <a:ext cx="1368152" cy="10482"/>
            </a:xfrm>
            <a:prstGeom prst="line">
              <a:avLst/>
            </a:prstGeom>
            <a:ln w="38100">
              <a:solidFill>
                <a:srgbClr val="DAECCB"/>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flipH="1">
              <a:off x="4355976" y="1633213"/>
              <a:ext cx="792088" cy="6069"/>
            </a:xfrm>
            <a:prstGeom prst="line">
              <a:avLst/>
            </a:prstGeom>
            <a:ln w="38100">
              <a:solidFill>
                <a:srgbClr val="DAECCB"/>
              </a:solidFill>
            </a:ln>
          </p:spPr>
          <p:style>
            <a:lnRef idx="1">
              <a:schemeClr val="accent1"/>
            </a:lnRef>
            <a:fillRef idx="0">
              <a:schemeClr val="accent1"/>
            </a:fillRef>
            <a:effectRef idx="0">
              <a:schemeClr val="accent1"/>
            </a:effectRef>
            <a:fontRef idx="minor">
              <a:schemeClr val="tx1"/>
            </a:fontRef>
          </p:style>
        </p:cxnSp>
        <p:sp>
          <p:nvSpPr>
            <p:cNvPr id="32" name="圓角矩形 31"/>
            <p:cNvSpPr/>
            <p:nvPr/>
          </p:nvSpPr>
          <p:spPr>
            <a:xfrm>
              <a:off x="454844" y="533400"/>
              <a:ext cx="4018096" cy="2488952"/>
            </a:xfrm>
            <a:prstGeom prst="roundRect">
              <a:avLst>
                <a:gd name="adj" fmla="val 13039"/>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170"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10776" y="468892"/>
              <a:ext cx="4104456" cy="2600068"/>
            </a:xfrm>
            <a:prstGeom prst="rect">
              <a:avLst/>
            </a:prstGeom>
            <a:noFill/>
            <a:ln w="9525">
              <a:noFill/>
              <a:miter lim="800000"/>
              <a:headEnd/>
              <a:tailEnd/>
            </a:ln>
          </p:spPr>
        </p:pic>
        <p:cxnSp>
          <p:nvCxnSpPr>
            <p:cNvPr id="37" name="直線接點 36"/>
            <p:cNvCxnSpPr/>
            <p:nvPr/>
          </p:nvCxnSpPr>
          <p:spPr>
            <a:xfrm flipH="1">
              <a:off x="4355976" y="4293096"/>
              <a:ext cx="792088" cy="6069"/>
            </a:xfrm>
            <a:prstGeom prst="line">
              <a:avLst/>
            </a:prstGeom>
            <a:ln w="38100">
              <a:solidFill>
                <a:srgbClr val="DAECCB"/>
              </a:solidFill>
            </a:ln>
          </p:spPr>
          <p:style>
            <a:lnRef idx="1">
              <a:schemeClr val="accent1"/>
            </a:lnRef>
            <a:fillRef idx="0">
              <a:schemeClr val="accent1"/>
            </a:fillRef>
            <a:effectRef idx="0">
              <a:schemeClr val="accent1"/>
            </a:effectRef>
            <a:fontRef idx="minor">
              <a:schemeClr val="tx1"/>
            </a:fontRef>
          </p:style>
        </p:cxnSp>
        <p:pic>
          <p:nvPicPr>
            <p:cNvPr id="7171" name="Picture 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95536" y="3269185"/>
              <a:ext cx="4176464" cy="2608087"/>
            </a:xfrm>
            <a:prstGeom prst="rect">
              <a:avLst/>
            </a:prstGeom>
            <a:noFill/>
            <a:ln w="9525">
              <a:noFill/>
              <a:miter lim="800000"/>
              <a:headEnd/>
              <a:tailEnd/>
            </a:ln>
          </p:spPr>
        </p:pic>
        <p:sp>
          <p:nvSpPr>
            <p:cNvPr id="33" name="圓角矩形 32"/>
            <p:cNvSpPr/>
            <p:nvPr/>
          </p:nvSpPr>
          <p:spPr>
            <a:xfrm>
              <a:off x="467544" y="3319563"/>
              <a:ext cx="4040956" cy="2502322"/>
            </a:xfrm>
            <a:prstGeom prst="roundRect">
              <a:avLst>
                <a:gd name="adj" fmla="val 13039"/>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8" name="直線接點 37"/>
            <p:cNvCxnSpPr/>
            <p:nvPr/>
          </p:nvCxnSpPr>
          <p:spPr>
            <a:xfrm flipV="1">
              <a:off x="5150594" y="1628800"/>
              <a:ext cx="0" cy="2664296"/>
            </a:xfrm>
            <a:prstGeom prst="line">
              <a:avLst/>
            </a:prstGeom>
            <a:ln w="38100">
              <a:solidFill>
                <a:srgbClr val="DAECCB"/>
              </a:solidFill>
            </a:ln>
          </p:spPr>
          <p:style>
            <a:lnRef idx="1">
              <a:schemeClr val="accent1"/>
            </a:lnRef>
            <a:fillRef idx="0">
              <a:schemeClr val="accent1"/>
            </a:fillRef>
            <a:effectRef idx="0">
              <a:schemeClr val="accent1"/>
            </a:effectRef>
            <a:fontRef idx="minor">
              <a:schemeClr val="tx1"/>
            </a:fontRef>
          </p:style>
        </p:cxnSp>
      </p:grpSp>
      <p:sp>
        <p:nvSpPr>
          <p:cNvPr id="28"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539552" y="548680"/>
            <a:ext cx="1944216" cy="43088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玉山龍膽</a:t>
            </a:r>
          </a:p>
        </p:txBody>
      </p:sp>
      <p:sp>
        <p:nvSpPr>
          <p:cNvPr id="29" name="文字方塊 4">
            <a:extLst>
              <a:ext uri="{FF2B5EF4-FFF2-40B4-BE49-F238E27FC236}">
                <a16:creationId xmlns:a16="http://schemas.microsoft.com/office/drawing/2014/main" id="{483B1FA3-4795-4FCE-BD84-8BE8B4BF5907}"/>
              </a:ext>
            </a:extLst>
          </p:cNvPr>
          <p:cNvSpPr txBox="1">
            <a:spLocks noChangeArrowheads="1"/>
          </p:cNvSpPr>
          <p:nvPr/>
        </p:nvSpPr>
        <p:spPr bwMode="auto">
          <a:xfrm>
            <a:off x="561196" y="3297272"/>
            <a:ext cx="1944216" cy="43088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酒紅朱雀</a:t>
            </a:r>
          </a:p>
        </p:txBody>
      </p:sp>
      <p:sp>
        <p:nvSpPr>
          <p:cNvPr id="30" name="文字方塊 29">
            <a:extLst>
              <a:ext uri="{FF2B5EF4-FFF2-40B4-BE49-F238E27FC236}">
                <a16:creationId xmlns:a16="http://schemas.microsoft.com/office/drawing/2014/main" id="{E421ACA1-848F-433D-BB66-4873A436C1E5}"/>
              </a:ext>
            </a:extLst>
          </p:cNvPr>
          <p:cNvSpPr txBox="1">
            <a:spLocks noChangeArrowheads="1"/>
          </p:cNvSpPr>
          <p:nvPr/>
        </p:nvSpPr>
        <p:spPr bwMode="auto">
          <a:xfrm>
            <a:off x="4716016" y="980728"/>
            <a:ext cx="4032448" cy="1200329"/>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玉山龍膽生長於</a:t>
            </a:r>
            <a:r>
              <a:rPr lang="zh-TW" altLang="en-US" sz="2400" u="sng" dirty="0">
                <a:solidFill>
                  <a:srgbClr val="FF0000"/>
                </a:solidFill>
                <a:latin typeface="標楷體" panose="03000509000000000000" pitchFamily="65" charset="-120"/>
              </a:rPr>
              <a:t>臺灣</a:t>
            </a:r>
            <a:r>
              <a:rPr lang="zh-TW" altLang="en-US" sz="600" dirty="0">
                <a:solidFill>
                  <a:srgbClr val="FF0000"/>
                </a:solidFill>
                <a:latin typeface="標楷體" panose="03000509000000000000" pitchFamily="65" charset="-120"/>
              </a:rPr>
              <a:t> </a:t>
            </a:r>
            <a:r>
              <a:rPr lang="zh-TW" altLang="en-US" sz="2400" u="sng" dirty="0">
                <a:solidFill>
                  <a:srgbClr val="FF0000"/>
                </a:solidFill>
                <a:latin typeface="標楷體" panose="03000509000000000000" pitchFamily="65" charset="-120"/>
              </a:rPr>
              <a:t>中央山脈</a:t>
            </a:r>
            <a:r>
              <a:rPr lang="en-US" altLang="zh-TW" sz="2400" dirty="0">
                <a:solidFill>
                  <a:srgbClr val="FF0000"/>
                </a:solidFill>
                <a:latin typeface="標楷體" panose="03000509000000000000" pitchFamily="65" charset="-120"/>
              </a:rPr>
              <a:t>2500</a:t>
            </a:r>
            <a:r>
              <a:rPr lang="zh-TW" altLang="en-US" sz="2400" dirty="0">
                <a:solidFill>
                  <a:srgbClr val="FF0000"/>
                </a:solidFill>
                <a:latin typeface="標楷體" panose="03000509000000000000" pitchFamily="65" charset="-120"/>
              </a:rPr>
              <a:t>～</a:t>
            </a:r>
            <a:r>
              <a:rPr lang="en-US" altLang="zh-TW" sz="2400" dirty="0">
                <a:solidFill>
                  <a:srgbClr val="FF0000"/>
                </a:solidFill>
                <a:latin typeface="標楷體" panose="03000509000000000000" pitchFamily="65" charset="-120"/>
              </a:rPr>
              <a:t>3500</a:t>
            </a:r>
            <a:r>
              <a:rPr lang="zh-TW" altLang="en-US" sz="2400" dirty="0">
                <a:solidFill>
                  <a:srgbClr val="FF0000"/>
                </a:solidFill>
                <a:latin typeface="標楷體" panose="03000509000000000000" pitchFamily="65" charset="-120"/>
              </a:rPr>
              <a:t>公尺以上向陽的草地、巖壁、碎石地等。</a:t>
            </a:r>
          </a:p>
        </p:txBody>
      </p:sp>
      <p:sp>
        <p:nvSpPr>
          <p:cNvPr id="31" name="文字方塊 30">
            <a:extLst>
              <a:ext uri="{FF2B5EF4-FFF2-40B4-BE49-F238E27FC236}">
                <a16:creationId xmlns:a16="http://schemas.microsoft.com/office/drawing/2014/main" id="{E421ACA1-848F-433D-BB66-4873A436C1E5}"/>
              </a:ext>
            </a:extLst>
          </p:cNvPr>
          <p:cNvSpPr txBox="1">
            <a:spLocks noChangeArrowheads="1"/>
          </p:cNvSpPr>
          <p:nvPr/>
        </p:nvSpPr>
        <p:spPr bwMode="auto">
          <a:xfrm>
            <a:off x="4716016" y="4005064"/>
            <a:ext cx="4176464" cy="1938992"/>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lt"/>
              </a:rPr>
              <a:t>酒紅朱雀生長於針葉林或闊葉林邊緣，尤其在</a:t>
            </a:r>
            <a:r>
              <a:rPr lang="zh-TW" altLang="en-US" sz="2400" u="sng" dirty="0">
                <a:solidFill>
                  <a:srgbClr val="FF0000"/>
                </a:solidFill>
                <a:latin typeface="+mj-lt"/>
              </a:rPr>
              <a:t>合歡山</a:t>
            </a:r>
            <a:r>
              <a:rPr lang="zh-TW" altLang="en-US" sz="2400" dirty="0">
                <a:solidFill>
                  <a:srgbClr val="FF0000"/>
                </a:solidFill>
                <a:latin typeface="+mj-lt"/>
              </a:rPr>
              <a:t>、</a:t>
            </a:r>
            <a:r>
              <a:rPr lang="zh-TW" altLang="en-US" sz="2400" u="sng" dirty="0">
                <a:solidFill>
                  <a:srgbClr val="FF0000"/>
                </a:solidFill>
                <a:latin typeface="+mj-lt"/>
              </a:rPr>
              <a:t>玉山</a:t>
            </a:r>
            <a:r>
              <a:rPr lang="zh-TW" altLang="en-US" sz="2400" dirty="0">
                <a:solidFill>
                  <a:srgbClr val="FF0000"/>
                </a:solidFill>
                <a:latin typeface="+mj-lt"/>
              </a:rPr>
              <a:t>等地容易觀察到。以鮮明的酒紅色羽毛得名，尤其是雄鳥的羽色格外引人注目。</a:t>
            </a:r>
          </a:p>
        </p:txBody>
      </p:sp>
    </p:spTree>
    <p:extLst>
      <p:ext uri="{BB962C8B-B14F-4D97-AF65-F5344CB8AC3E}">
        <p14:creationId xmlns:p14="http://schemas.microsoft.com/office/powerpoint/2010/main" val="399653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P79</a:t>
            </a:r>
            <a:endParaRPr kumimoji="0" lang="en-US" altLang="zh-TW" sz="2000" dirty="0">
              <a:solidFill>
                <a:schemeClr val="bg1"/>
              </a:solidFill>
            </a:endParaRPr>
          </a:p>
        </p:txBody>
      </p:sp>
      <p:pic>
        <p:nvPicPr>
          <p:cNvPr id="5122" name="Picture 2"/>
          <p:cNvPicPr>
            <a:picLocks noChangeAspect="1" noChangeArrowheads="1"/>
          </p:cNvPicPr>
          <p:nvPr/>
        </p:nvPicPr>
        <p:blipFill>
          <a:blip r:embed="rId2" cstate="print"/>
          <a:srcRect/>
          <a:stretch>
            <a:fillRect/>
          </a:stretch>
        </p:blipFill>
        <p:spPr bwMode="auto">
          <a:xfrm>
            <a:off x="733425" y="1333500"/>
            <a:ext cx="8410575" cy="5524500"/>
          </a:xfrm>
          <a:prstGeom prst="rect">
            <a:avLst/>
          </a:prstGeom>
          <a:noFill/>
          <a:ln w="9525">
            <a:noFill/>
            <a:miter lim="800000"/>
            <a:headEnd/>
            <a:tailEnd/>
          </a:ln>
        </p:spPr>
      </p:pic>
      <p:pic>
        <p:nvPicPr>
          <p:cNvPr id="5" name="Picture 8" descr="上一頁">
            <a:hlinkClick r:id="" action="ppaction://hlinkshowjump?jump=previousslide" tooltip="上一頁"/>
            <a:extLst>
              <a:ext uri="{FF2B5EF4-FFF2-40B4-BE49-F238E27FC236}">
                <a16:creationId xmlns:a16="http://schemas.microsoft.com/office/drawing/2014/main" id="{03DFE81E-26BB-418A-88B1-41E6862747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進入">
            <a:hlinkClick r:id="" action="ppaction://hlinkshowjump?jump=nextslide" tooltip="下一頁"/>
            <a:extLst>
              <a:ext uri="{FF2B5EF4-FFF2-40B4-BE49-F238E27FC236}">
                <a16:creationId xmlns:a16="http://schemas.microsoft.com/office/drawing/2014/main" id="{C365DFC6-3830-4833-AB9C-B8A9AC9EA6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回首頁">
            <a:hlinkClick r:id="rId5" action="ppaction://hlinksldjump"/>
            <a:extLst>
              <a:ext uri="{FF2B5EF4-FFF2-40B4-BE49-F238E27FC236}">
                <a16:creationId xmlns:a16="http://schemas.microsoft.com/office/drawing/2014/main" id="{C4704A5C-DF1F-4282-9F48-C19C41F04A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群組 30"/>
          <p:cNvGrpSpPr/>
          <p:nvPr/>
        </p:nvGrpSpPr>
        <p:grpSpPr>
          <a:xfrm>
            <a:off x="4572000" y="4797152"/>
            <a:ext cx="4572000" cy="504056"/>
            <a:chOff x="4572000" y="4797152"/>
            <a:chExt cx="4572000" cy="504056"/>
          </a:xfrm>
        </p:grpSpPr>
        <p:cxnSp>
          <p:nvCxnSpPr>
            <p:cNvPr id="9" name="直線接點 8"/>
            <p:cNvCxnSpPr/>
            <p:nvPr/>
          </p:nvCxnSpPr>
          <p:spPr>
            <a:xfrm>
              <a:off x="5076056" y="5085184"/>
              <a:ext cx="4067944"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3" name="圓角矩形 12"/>
            <p:cNvSpPr/>
            <p:nvPr/>
          </p:nvSpPr>
          <p:spPr>
            <a:xfrm>
              <a:off x="4572000" y="4797152"/>
              <a:ext cx="1800200" cy="504056"/>
            </a:xfrm>
            <a:prstGeom prst="roundRect">
              <a:avLst>
                <a:gd name="adj" fmla="val 45390"/>
              </a:avLst>
            </a:prstGeom>
            <a:solidFill>
              <a:srgbClr val="47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4572000" y="4797152"/>
              <a:ext cx="194421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mj-lt"/>
                </a:rPr>
                <a:t>約</a:t>
              </a:r>
              <a:r>
                <a:rPr lang="en-US" altLang="zh-TW" sz="2400" dirty="0">
                  <a:latin typeface="+mj-lt"/>
                </a:rPr>
                <a:t>1800</a:t>
              </a:r>
              <a:r>
                <a:rPr lang="zh-TW" altLang="en-US" sz="2400" dirty="0">
                  <a:latin typeface="+mj-lt"/>
                </a:rPr>
                <a:t>公尺</a:t>
              </a:r>
            </a:p>
          </p:txBody>
        </p:sp>
      </p:grpSp>
      <p:grpSp>
        <p:nvGrpSpPr>
          <p:cNvPr id="30" name="群組 29"/>
          <p:cNvGrpSpPr/>
          <p:nvPr/>
        </p:nvGrpSpPr>
        <p:grpSpPr>
          <a:xfrm>
            <a:off x="5796136" y="2420888"/>
            <a:ext cx="3347864" cy="504056"/>
            <a:chOff x="5796136" y="2420888"/>
            <a:chExt cx="3347864" cy="504056"/>
          </a:xfrm>
        </p:grpSpPr>
        <p:cxnSp>
          <p:nvCxnSpPr>
            <p:cNvPr id="21" name="直線接點 20"/>
            <p:cNvCxnSpPr/>
            <p:nvPr/>
          </p:nvCxnSpPr>
          <p:spPr>
            <a:xfrm>
              <a:off x="6228184" y="2708920"/>
              <a:ext cx="2915816"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2" name="圓角矩形 21"/>
            <p:cNvSpPr/>
            <p:nvPr/>
          </p:nvSpPr>
          <p:spPr>
            <a:xfrm>
              <a:off x="5796136" y="2420888"/>
              <a:ext cx="1800200" cy="504056"/>
            </a:xfrm>
            <a:prstGeom prst="roundRect">
              <a:avLst>
                <a:gd name="adj" fmla="val 45390"/>
              </a:avLst>
            </a:prstGeom>
            <a:solidFill>
              <a:srgbClr val="47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5796136" y="2420888"/>
              <a:ext cx="194421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mj-lt"/>
                </a:rPr>
                <a:t>約</a:t>
              </a:r>
              <a:r>
                <a:rPr lang="en-US" altLang="zh-TW" sz="2400" dirty="0">
                  <a:latin typeface="+mj-lt"/>
                </a:rPr>
                <a:t>3500</a:t>
              </a:r>
              <a:r>
                <a:rPr lang="zh-TW" altLang="en-US" sz="2400" dirty="0">
                  <a:latin typeface="+mj-lt"/>
                </a:rPr>
                <a:t>公尺</a:t>
              </a:r>
            </a:p>
          </p:txBody>
        </p:sp>
      </p:grpSp>
      <p:grpSp>
        <p:nvGrpSpPr>
          <p:cNvPr id="2" name="群組 17"/>
          <p:cNvGrpSpPr/>
          <p:nvPr/>
        </p:nvGrpSpPr>
        <p:grpSpPr>
          <a:xfrm>
            <a:off x="6444208" y="2996952"/>
            <a:ext cx="2448272" cy="864096"/>
            <a:chOff x="-684584" y="332656"/>
            <a:chExt cx="2448272" cy="864096"/>
          </a:xfrm>
        </p:grpSpPr>
        <p:sp>
          <p:nvSpPr>
            <p:cNvPr id="25" name="圓角矩形 24"/>
            <p:cNvSpPr/>
            <p:nvPr/>
          </p:nvSpPr>
          <p:spPr>
            <a:xfrm>
              <a:off x="-684584" y="332656"/>
              <a:ext cx="2448272" cy="864096"/>
            </a:xfrm>
            <a:prstGeom prst="roundRect">
              <a:avLst>
                <a:gd name="adj" fmla="val 13193"/>
              </a:avLst>
            </a:prstGeom>
            <a:solidFill>
              <a:srgbClr val="DA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25"/>
            <p:cNvSpPr txBox="1"/>
            <p:nvPr/>
          </p:nvSpPr>
          <p:spPr>
            <a:xfrm>
              <a:off x="-612576" y="332656"/>
              <a:ext cx="2232248" cy="830997"/>
            </a:xfrm>
            <a:prstGeom prst="rect">
              <a:avLst/>
            </a:prstGeom>
            <a:noFill/>
          </p:spPr>
          <p:txBody>
            <a:bodyPr wrap="square" rtlCol="0">
              <a:spAutoFit/>
            </a:bodyPr>
            <a:lstStyle/>
            <a:p>
              <a:r>
                <a:rPr lang="zh-TW" altLang="en-US" sz="2400" dirty="0">
                  <a:latin typeface="標楷體" pitchFamily="65" charset="-120"/>
                  <a:ea typeface="標楷體" pitchFamily="65" charset="-120"/>
                </a:rPr>
                <a:t>針葉林</a:t>
              </a:r>
            </a:p>
            <a:p>
              <a:r>
                <a:rPr lang="zh-TW" altLang="en-US" sz="2400" dirty="0">
                  <a:latin typeface="標楷體" pitchFamily="65" charset="-120"/>
                  <a:ea typeface="標楷體" pitchFamily="65" charset="-120"/>
                </a:rPr>
                <a:t>針闊葉混合林</a:t>
              </a:r>
            </a:p>
          </p:txBody>
        </p:sp>
      </p:grpSp>
      <p:cxnSp>
        <p:nvCxnSpPr>
          <p:cNvPr id="27" name="直線接點 26"/>
          <p:cNvCxnSpPr>
            <a:stCxn id="26" idx="1"/>
          </p:cNvCxnSpPr>
          <p:nvPr/>
        </p:nvCxnSpPr>
        <p:spPr>
          <a:xfrm flipH="1">
            <a:off x="5148064" y="3412451"/>
            <a:ext cx="1368152" cy="10482"/>
          </a:xfrm>
          <a:prstGeom prst="line">
            <a:avLst/>
          </a:prstGeom>
          <a:ln w="38100">
            <a:solidFill>
              <a:srgbClr val="DAECCB"/>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flipH="1">
            <a:off x="4283968" y="1633213"/>
            <a:ext cx="864096" cy="0"/>
          </a:xfrm>
          <a:prstGeom prst="line">
            <a:avLst/>
          </a:prstGeom>
          <a:ln w="38100">
            <a:solidFill>
              <a:srgbClr val="DAECCB"/>
            </a:solidFill>
          </a:ln>
        </p:spPr>
        <p:style>
          <a:lnRef idx="1">
            <a:schemeClr val="accent1"/>
          </a:lnRef>
          <a:fillRef idx="0">
            <a:schemeClr val="accent1"/>
          </a:fillRef>
          <a:effectRef idx="0">
            <a:schemeClr val="accent1"/>
          </a:effectRef>
          <a:fontRef idx="minor">
            <a:schemeClr val="tx1"/>
          </a:fontRef>
        </p:style>
      </p:cxnSp>
      <p:sp>
        <p:nvSpPr>
          <p:cNvPr id="32" name="圓角矩形 31"/>
          <p:cNvSpPr/>
          <p:nvPr/>
        </p:nvSpPr>
        <p:spPr>
          <a:xfrm>
            <a:off x="454844" y="533400"/>
            <a:ext cx="3829124" cy="2488952"/>
          </a:xfrm>
          <a:prstGeom prst="roundRect">
            <a:avLst>
              <a:gd name="adj" fmla="val 13039"/>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7" name="直線接點 36"/>
          <p:cNvCxnSpPr/>
          <p:nvPr/>
        </p:nvCxnSpPr>
        <p:spPr>
          <a:xfrm flipH="1">
            <a:off x="4283968" y="4293096"/>
            <a:ext cx="864096" cy="0"/>
          </a:xfrm>
          <a:prstGeom prst="line">
            <a:avLst/>
          </a:prstGeom>
          <a:ln w="38100">
            <a:solidFill>
              <a:srgbClr val="DAECCB"/>
            </a:solidFill>
          </a:ln>
        </p:spPr>
        <p:style>
          <a:lnRef idx="1">
            <a:schemeClr val="accent1"/>
          </a:lnRef>
          <a:fillRef idx="0">
            <a:schemeClr val="accent1"/>
          </a:fillRef>
          <a:effectRef idx="0">
            <a:schemeClr val="accent1"/>
          </a:effectRef>
          <a:fontRef idx="minor">
            <a:schemeClr val="tx1"/>
          </a:fontRef>
        </p:style>
      </p:cxnSp>
      <p:sp>
        <p:nvSpPr>
          <p:cNvPr id="33" name="圓角矩形 32"/>
          <p:cNvSpPr/>
          <p:nvPr/>
        </p:nvSpPr>
        <p:spPr>
          <a:xfrm>
            <a:off x="467544" y="3319563"/>
            <a:ext cx="3816424" cy="2502322"/>
          </a:xfrm>
          <a:prstGeom prst="roundRect">
            <a:avLst>
              <a:gd name="adj" fmla="val 13039"/>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8" name="直線接點 37"/>
          <p:cNvCxnSpPr/>
          <p:nvPr/>
        </p:nvCxnSpPr>
        <p:spPr>
          <a:xfrm flipV="1">
            <a:off x="5150594" y="1628800"/>
            <a:ext cx="0" cy="2664296"/>
          </a:xfrm>
          <a:prstGeom prst="line">
            <a:avLst/>
          </a:prstGeom>
          <a:ln w="38100">
            <a:solidFill>
              <a:srgbClr val="DAECCB"/>
            </a:solidFill>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19919" y="461220"/>
            <a:ext cx="3913956" cy="2588689"/>
          </a:xfrm>
          <a:prstGeom prst="rect">
            <a:avLst/>
          </a:prstGeom>
          <a:noFill/>
          <a:ln w="9525">
            <a:noFill/>
            <a:miter lim="800000"/>
            <a:headEnd/>
            <a:tailEnd/>
          </a:ln>
        </p:spPr>
      </p:pic>
      <p:pic>
        <p:nvPicPr>
          <p:cNvPr id="8195" name="Picture 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58020" y="3257550"/>
            <a:ext cx="3884754" cy="2572097"/>
          </a:xfrm>
          <a:prstGeom prst="rect">
            <a:avLst/>
          </a:prstGeom>
          <a:noFill/>
          <a:ln w="9525">
            <a:noFill/>
            <a:miter lim="800000"/>
            <a:headEnd/>
            <a:tailEnd/>
          </a:ln>
        </p:spPr>
      </p:pic>
      <p:sp>
        <p:nvSpPr>
          <p:cNvPr id="28"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539552" y="548680"/>
            <a:ext cx="1944216" cy="43088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臺灣扁柏</a:t>
            </a:r>
          </a:p>
        </p:txBody>
      </p:sp>
      <p:sp>
        <p:nvSpPr>
          <p:cNvPr id="29" name="文字方塊 4">
            <a:extLst>
              <a:ext uri="{FF2B5EF4-FFF2-40B4-BE49-F238E27FC236}">
                <a16:creationId xmlns:a16="http://schemas.microsoft.com/office/drawing/2014/main" id="{B2521B4C-79B8-4EF7-B179-DF047F1B8E70}"/>
              </a:ext>
            </a:extLst>
          </p:cNvPr>
          <p:cNvSpPr txBox="1">
            <a:spLocks noChangeArrowheads="1"/>
          </p:cNvSpPr>
          <p:nvPr/>
        </p:nvSpPr>
        <p:spPr bwMode="auto">
          <a:xfrm>
            <a:off x="899592" y="3311801"/>
            <a:ext cx="1944216" cy="43088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檜木</a:t>
            </a:r>
          </a:p>
        </p:txBody>
      </p:sp>
      <p:sp>
        <p:nvSpPr>
          <p:cNvPr id="34" name="文字方塊 33">
            <a:extLst>
              <a:ext uri="{FF2B5EF4-FFF2-40B4-BE49-F238E27FC236}">
                <a16:creationId xmlns:a16="http://schemas.microsoft.com/office/drawing/2014/main" id="{E421ACA1-848F-433D-BB66-4873A436C1E5}"/>
              </a:ext>
            </a:extLst>
          </p:cNvPr>
          <p:cNvSpPr txBox="1">
            <a:spLocks noChangeArrowheads="1"/>
          </p:cNvSpPr>
          <p:nvPr/>
        </p:nvSpPr>
        <p:spPr bwMode="auto">
          <a:xfrm>
            <a:off x="4499992" y="985952"/>
            <a:ext cx="3960440" cy="1938992"/>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臺灣扁柏是</a:t>
            </a:r>
            <a:r>
              <a:rPr lang="zh-TW" altLang="en-US" sz="2400" u="sng" dirty="0">
                <a:solidFill>
                  <a:srgbClr val="FF0000"/>
                </a:solidFill>
                <a:latin typeface="標楷體" panose="03000509000000000000" pitchFamily="65" charset="-120"/>
              </a:rPr>
              <a:t>臺灣</a:t>
            </a:r>
            <a:r>
              <a:rPr lang="zh-TW" altLang="en-US" sz="2400" dirty="0">
                <a:solidFill>
                  <a:srgbClr val="FF0000"/>
                </a:solidFill>
                <a:latin typeface="標楷體" panose="03000509000000000000" pitchFamily="65" charset="-120"/>
              </a:rPr>
              <a:t>特有的珍稀針葉樹種，它是</a:t>
            </a:r>
            <a:r>
              <a:rPr lang="zh-TW" altLang="en-US" sz="2400" u="sng" dirty="0">
                <a:solidFill>
                  <a:srgbClr val="FF0000"/>
                </a:solidFill>
                <a:latin typeface="標楷體" panose="03000509000000000000" pitchFamily="65" charset="-120"/>
              </a:rPr>
              <a:t>臺灣</a:t>
            </a:r>
            <a:r>
              <a:rPr lang="zh-TW" altLang="en-US" sz="2400" dirty="0">
                <a:solidFill>
                  <a:srgbClr val="FF0000"/>
                </a:solidFill>
                <a:latin typeface="標楷體" panose="03000509000000000000" pitchFamily="65" charset="-120"/>
              </a:rPr>
              <a:t>五大針葉樹之一，常與臺灣紅檜相伴生，形成中高海拔山區的獨特森林生態系</a:t>
            </a:r>
          </a:p>
        </p:txBody>
      </p:sp>
      <p:pic>
        <p:nvPicPr>
          <p:cNvPr id="3" name="Picture 8">
            <a:hlinkClick r:id="rId9"/>
            <a:extLst>
              <a:ext uri="{FF2B5EF4-FFF2-40B4-BE49-F238E27FC236}">
                <a16:creationId xmlns:a16="http://schemas.microsoft.com/office/drawing/2014/main" id="{75E6F170-CD4B-7F0F-ED80-29A3751F8F6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53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P78</a:t>
            </a:r>
            <a:endParaRPr kumimoji="0" lang="en-US" altLang="zh-TW" sz="2000" dirty="0">
              <a:solidFill>
                <a:schemeClr val="bg1"/>
              </a:solidFill>
            </a:endParaRPr>
          </a:p>
        </p:txBody>
      </p:sp>
      <p:pic>
        <p:nvPicPr>
          <p:cNvPr id="5122" name="Picture 2"/>
          <p:cNvPicPr>
            <a:picLocks noChangeAspect="1" noChangeArrowheads="1"/>
          </p:cNvPicPr>
          <p:nvPr/>
        </p:nvPicPr>
        <p:blipFill>
          <a:blip r:embed="rId2" cstate="print"/>
          <a:srcRect/>
          <a:stretch>
            <a:fillRect/>
          </a:stretch>
        </p:blipFill>
        <p:spPr bwMode="auto">
          <a:xfrm>
            <a:off x="733425" y="1333500"/>
            <a:ext cx="8410575" cy="5524500"/>
          </a:xfrm>
          <a:prstGeom prst="rect">
            <a:avLst/>
          </a:prstGeom>
          <a:noFill/>
          <a:ln w="9525">
            <a:noFill/>
            <a:miter lim="800000"/>
            <a:headEnd/>
            <a:tailEnd/>
          </a:ln>
        </p:spPr>
      </p:pic>
      <p:pic>
        <p:nvPicPr>
          <p:cNvPr id="5" name="Picture 8" descr="上一頁">
            <a:hlinkClick r:id="" action="ppaction://hlinkshowjump?jump=previousslide" tooltip="上一頁"/>
            <a:extLst>
              <a:ext uri="{FF2B5EF4-FFF2-40B4-BE49-F238E27FC236}">
                <a16:creationId xmlns:a16="http://schemas.microsoft.com/office/drawing/2014/main" id="{03DFE81E-26BB-418A-88B1-41E6862747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進入">
            <a:hlinkClick r:id="" action="ppaction://hlinkshowjump?jump=nextslide" tooltip="下一頁"/>
            <a:extLst>
              <a:ext uri="{FF2B5EF4-FFF2-40B4-BE49-F238E27FC236}">
                <a16:creationId xmlns:a16="http://schemas.microsoft.com/office/drawing/2014/main" id="{C365DFC6-3830-4833-AB9C-B8A9AC9EA6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回首頁">
            <a:hlinkClick r:id="rId5" action="ppaction://hlinksldjump"/>
            <a:extLst>
              <a:ext uri="{FF2B5EF4-FFF2-40B4-BE49-F238E27FC236}">
                <a16:creationId xmlns:a16="http://schemas.microsoft.com/office/drawing/2014/main" id="{C4704A5C-DF1F-4282-9F48-C19C41F04A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群組 22"/>
          <p:cNvGrpSpPr/>
          <p:nvPr/>
        </p:nvGrpSpPr>
        <p:grpSpPr>
          <a:xfrm>
            <a:off x="4572000" y="4797152"/>
            <a:ext cx="4572000" cy="504056"/>
            <a:chOff x="4572000" y="4797152"/>
            <a:chExt cx="4572000" cy="504056"/>
          </a:xfrm>
        </p:grpSpPr>
        <p:cxnSp>
          <p:nvCxnSpPr>
            <p:cNvPr id="24" name="直線接點 23"/>
            <p:cNvCxnSpPr/>
            <p:nvPr/>
          </p:nvCxnSpPr>
          <p:spPr>
            <a:xfrm>
              <a:off x="5076056" y="5085184"/>
              <a:ext cx="4067944"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5" name="圓角矩形 24"/>
            <p:cNvSpPr/>
            <p:nvPr/>
          </p:nvSpPr>
          <p:spPr>
            <a:xfrm>
              <a:off x="4572000" y="4797152"/>
              <a:ext cx="1800200" cy="504056"/>
            </a:xfrm>
            <a:prstGeom prst="roundRect">
              <a:avLst>
                <a:gd name="adj" fmla="val 45390"/>
              </a:avLst>
            </a:prstGeom>
            <a:solidFill>
              <a:srgbClr val="47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4572000" y="4797152"/>
              <a:ext cx="194421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mj-lt"/>
                </a:rPr>
                <a:t>約</a:t>
              </a:r>
              <a:r>
                <a:rPr lang="en-US" altLang="zh-TW" sz="2400" dirty="0">
                  <a:latin typeface="+mj-lt"/>
                </a:rPr>
                <a:t>1800</a:t>
              </a:r>
              <a:r>
                <a:rPr lang="zh-TW" altLang="en-US" sz="2400" dirty="0">
                  <a:latin typeface="+mj-lt"/>
                </a:rPr>
                <a:t>公尺</a:t>
              </a:r>
            </a:p>
          </p:txBody>
        </p:sp>
      </p:grpSp>
      <p:grpSp>
        <p:nvGrpSpPr>
          <p:cNvPr id="27" name="群組 26"/>
          <p:cNvGrpSpPr/>
          <p:nvPr/>
        </p:nvGrpSpPr>
        <p:grpSpPr>
          <a:xfrm>
            <a:off x="5796136" y="2420888"/>
            <a:ext cx="3347864" cy="504056"/>
            <a:chOff x="5796136" y="2420888"/>
            <a:chExt cx="3347864" cy="504056"/>
          </a:xfrm>
        </p:grpSpPr>
        <p:cxnSp>
          <p:nvCxnSpPr>
            <p:cNvPr id="28" name="直線接點 27"/>
            <p:cNvCxnSpPr/>
            <p:nvPr/>
          </p:nvCxnSpPr>
          <p:spPr>
            <a:xfrm>
              <a:off x="6228184" y="2708920"/>
              <a:ext cx="2915816"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9" name="圓角矩形 28"/>
            <p:cNvSpPr/>
            <p:nvPr/>
          </p:nvSpPr>
          <p:spPr>
            <a:xfrm>
              <a:off x="5796136" y="2420888"/>
              <a:ext cx="1800200" cy="504056"/>
            </a:xfrm>
            <a:prstGeom prst="roundRect">
              <a:avLst>
                <a:gd name="adj" fmla="val 45390"/>
              </a:avLst>
            </a:prstGeom>
            <a:solidFill>
              <a:srgbClr val="47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5796136" y="2420888"/>
              <a:ext cx="194421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mj-lt"/>
                </a:rPr>
                <a:t>約</a:t>
              </a:r>
              <a:r>
                <a:rPr lang="en-US" altLang="zh-TW" sz="2400" dirty="0">
                  <a:latin typeface="+mj-lt"/>
                </a:rPr>
                <a:t>3500</a:t>
              </a:r>
              <a:r>
                <a:rPr lang="zh-TW" altLang="en-US" sz="2400" dirty="0">
                  <a:latin typeface="+mj-lt"/>
                </a:rPr>
                <a:t>公尺</a:t>
              </a:r>
            </a:p>
          </p:txBody>
        </p:sp>
      </p:grpSp>
      <p:grpSp>
        <p:nvGrpSpPr>
          <p:cNvPr id="38" name="群組 37"/>
          <p:cNvGrpSpPr/>
          <p:nvPr/>
        </p:nvGrpSpPr>
        <p:grpSpPr>
          <a:xfrm>
            <a:off x="4283968" y="1844824"/>
            <a:ext cx="4536504" cy="2952328"/>
            <a:chOff x="4283968" y="1844824"/>
            <a:chExt cx="4536504" cy="2952328"/>
          </a:xfrm>
        </p:grpSpPr>
        <p:grpSp>
          <p:nvGrpSpPr>
            <p:cNvPr id="31" name="群組 17"/>
            <p:cNvGrpSpPr/>
            <p:nvPr/>
          </p:nvGrpSpPr>
          <p:grpSpPr>
            <a:xfrm>
              <a:off x="6804248" y="4221088"/>
              <a:ext cx="2016224" cy="576064"/>
              <a:chOff x="251520" y="332656"/>
              <a:chExt cx="2016224" cy="576064"/>
            </a:xfrm>
          </p:grpSpPr>
          <p:sp>
            <p:nvSpPr>
              <p:cNvPr id="32" name="圓角矩形 31"/>
              <p:cNvSpPr/>
              <p:nvPr/>
            </p:nvSpPr>
            <p:spPr>
              <a:xfrm>
                <a:off x="251520" y="332656"/>
                <a:ext cx="2016224" cy="576064"/>
              </a:xfrm>
              <a:prstGeom prst="roundRect">
                <a:avLst>
                  <a:gd name="adj" fmla="val 13193"/>
                </a:avLst>
              </a:prstGeom>
              <a:solidFill>
                <a:srgbClr val="C3D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p:cNvSpPr txBox="1"/>
              <p:nvPr/>
            </p:nvSpPr>
            <p:spPr>
              <a:xfrm>
                <a:off x="251520" y="356463"/>
                <a:ext cx="2016224" cy="461665"/>
              </a:xfrm>
              <a:prstGeom prst="rect">
                <a:avLst/>
              </a:prstGeom>
              <a:noFill/>
            </p:spPr>
            <p:txBody>
              <a:bodyPr wrap="square" rtlCol="0">
                <a:spAutoFit/>
              </a:bodyPr>
              <a:lstStyle/>
              <a:p>
                <a:r>
                  <a:rPr lang="zh-TW" altLang="en-US" sz="2400" dirty="0">
                    <a:latin typeface="標楷體" pitchFamily="65" charset="-120"/>
                    <a:ea typeface="標楷體" pitchFamily="65" charset="-120"/>
                  </a:rPr>
                  <a:t>暖溫帶闊葉林</a:t>
                </a:r>
              </a:p>
            </p:txBody>
          </p:sp>
        </p:grpSp>
        <p:cxnSp>
          <p:nvCxnSpPr>
            <p:cNvPr id="35" name="直線接點 34"/>
            <p:cNvCxnSpPr/>
            <p:nvPr/>
          </p:nvCxnSpPr>
          <p:spPr>
            <a:xfrm flipH="1">
              <a:off x="4283968" y="1849237"/>
              <a:ext cx="864096" cy="0"/>
            </a:xfrm>
            <a:prstGeom prst="line">
              <a:avLst/>
            </a:prstGeom>
            <a:ln w="38100">
              <a:solidFill>
                <a:srgbClr val="C3DFA4"/>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flipH="1">
              <a:off x="4283968" y="4495800"/>
              <a:ext cx="2528312" cy="13320"/>
            </a:xfrm>
            <a:prstGeom prst="line">
              <a:avLst/>
            </a:prstGeom>
            <a:ln w="38100">
              <a:solidFill>
                <a:srgbClr val="C3DFA4"/>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flipV="1">
              <a:off x="5150594" y="1844824"/>
              <a:ext cx="0" cy="2664296"/>
            </a:xfrm>
            <a:prstGeom prst="line">
              <a:avLst/>
            </a:prstGeom>
            <a:ln w="38100">
              <a:solidFill>
                <a:srgbClr val="C3DFA4"/>
              </a:solidFill>
            </a:ln>
          </p:spPr>
          <p:style>
            <a:lnRef idx="1">
              <a:schemeClr val="accent1"/>
            </a:lnRef>
            <a:fillRef idx="0">
              <a:schemeClr val="accent1"/>
            </a:fillRef>
            <a:effectRef idx="0">
              <a:schemeClr val="accent1"/>
            </a:effectRef>
            <a:fontRef idx="minor">
              <a:schemeClr val="tx1"/>
            </a:fontRef>
          </p:style>
        </p:cxnSp>
      </p:grpSp>
      <p:grpSp>
        <p:nvGrpSpPr>
          <p:cNvPr id="34" name="群組 33"/>
          <p:cNvGrpSpPr/>
          <p:nvPr/>
        </p:nvGrpSpPr>
        <p:grpSpPr>
          <a:xfrm>
            <a:off x="402109" y="376856"/>
            <a:ext cx="4169891" cy="5534324"/>
            <a:chOff x="402109" y="376856"/>
            <a:chExt cx="4169891" cy="5534324"/>
          </a:xfrm>
        </p:grpSpPr>
        <p:sp>
          <p:nvSpPr>
            <p:cNvPr id="19" name="圓角矩形 18"/>
            <p:cNvSpPr/>
            <p:nvPr/>
          </p:nvSpPr>
          <p:spPr>
            <a:xfrm>
              <a:off x="454844" y="533400"/>
              <a:ext cx="4045148" cy="2488952"/>
            </a:xfrm>
            <a:prstGeom prst="roundRect">
              <a:avLst>
                <a:gd name="adj" fmla="val 13039"/>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467544" y="3327399"/>
              <a:ext cx="4020636" cy="2494485"/>
            </a:xfrm>
            <a:prstGeom prst="roundRect">
              <a:avLst>
                <a:gd name="adj" fmla="val 13039"/>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6"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02109" y="376856"/>
              <a:ext cx="4169891" cy="2738960"/>
            </a:xfrm>
            <a:prstGeom prst="rect">
              <a:avLst/>
            </a:prstGeom>
            <a:noFill/>
            <a:ln w="9525">
              <a:noFill/>
              <a:miter lim="800000"/>
              <a:headEnd/>
              <a:tailEnd/>
            </a:ln>
          </p:spPr>
        </p:pic>
        <p:pic>
          <p:nvPicPr>
            <p:cNvPr id="1027" name="Picture 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20936" y="3213100"/>
              <a:ext cx="4112186" cy="2698080"/>
            </a:xfrm>
            <a:prstGeom prst="rect">
              <a:avLst/>
            </a:prstGeom>
            <a:noFill/>
            <a:ln w="9525">
              <a:noFill/>
              <a:miter lim="800000"/>
              <a:headEnd/>
              <a:tailEnd/>
            </a:ln>
          </p:spPr>
        </p:pic>
      </p:grpSp>
      <p:sp>
        <p:nvSpPr>
          <p:cNvPr id="39"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827584" y="548680"/>
            <a:ext cx="1944216" cy="43088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山羌</a:t>
            </a:r>
          </a:p>
        </p:txBody>
      </p:sp>
      <p:sp>
        <p:nvSpPr>
          <p:cNvPr id="40" name="文字方塊 4">
            <a:extLst>
              <a:ext uri="{FF2B5EF4-FFF2-40B4-BE49-F238E27FC236}">
                <a16:creationId xmlns:a16="http://schemas.microsoft.com/office/drawing/2014/main" id="{9F879AE1-DA2E-4A48-B8AE-8B5FE8D0E487}"/>
              </a:ext>
            </a:extLst>
          </p:cNvPr>
          <p:cNvSpPr txBox="1">
            <a:spLocks noChangeArrowheads="1"/>
          </p:cNvSpPr>
          <p:nvPr/>
        </p:nvSpPr>
        <p:spPr bwMode="auto">
          <a:xfrm>
            <a:off x="611560" y="3327399"/>
            <a:ext cx="1944216" cy="43088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臺灣水鹿</a:t>
            </a:r>
          </a:p>
        </p:txBody>
      </p:sp>
    </p:spTree>
    <p:extLst>
      <p:ext uri="{BB962C8B-B14F-4D97-AF65-F5344CB8AC3E}">
        <p14:creationId xmlns:p14="http://schemas.microsoft.com/office/powerpoint/2010/main" val="3996537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P79</a:t>
            </a:r>
            <a:endParaRPr kumimoji="0" lang="en-US" altLang="zh-TW" sz="2000" dirty="0">
              <a:solidFill>
                <a:schemeClr val="bg1"/>
              </a:solidFill>
            </a:endParaRPr>
          </a:p>
        </p:txBody>
      </p:sp>
      <p:pic>
        <p:nvPicPr>
          <p:cNvPr id="5122" name="Picture 2"/>
          <p:cNvPicPr>
            <a:picLocks noChangeAspect="1" noChangeArrowheads="1"/>
          </p:cNvPicPr>
          <p:nvPr/>
        </p:nvPicPr>
        <p:blipFill>
          <a:blip r:embed="rId2" cstate="print"/>
          <a:srcRect/>
          <a:stretch>
            <a:fillRect/>
          </a:stretch>
        </p:blipFill>
        <p:spPr bwMode="auto">
          <a:xfrm>
            <a:off x="733425" y="1333500"/>
            <a:ext cx="8410575" cy="5524500"/>
          </a:xfrm>
          <a:prstGeom prst="rect">
            <a:avLst/>
          </a:prstGeom>
          <a:noFill/>
          <a:ln w="9525">
            <a:noFill/>
            <a:miter lim="800000"/>
            <a:headEnd/>
            <a:tailEnd/>
          </a:ln>
        </p:spPr>
      </p:pic>
      <p:pic>
        <p:nvPicPr>
          <p:cNvPr id="5" name="Picture 8" descr="上一頁">
            <a:hlinkClick r:id="" action="ppaction://hlinkshowjump?jump=previousslide" tooltip="上一頁"/>
            <a:extLst>
              <a:ext uri="{FF2B5EF4-FFF2-40B4-BE49-F238E27FC236}">
                <a16:creationId xmlns:a16="http://schemas.microsoft.com/office/drawing/2014/main" id="{03DFE81E-26BB-418A-88B1-41E6862747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進入">
            <a:hlinkClick r:id="" action="ppaction://hlinkshowjump?jump=nextslide" tooltip="下一頁"/>
            <a:extLst>
              <a:ext uri="{FF2B5EF4-FFF2-40B4-BE49-F238E27FC236}">
                <a16:creationId xmlns:a16="http://schemas.microsoft.com/office/drawing/2014/main" id="{C365DFC6-3830-4833-AB9C-B8A9AC9EA6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回首頁">
            <a:hlinkClick r:id="rId5" action="ppaction://hlinksldjump"/>
            <a:extLst>
              <a:ext uri="{FF2B5EF4-FFF2-40B4-BE49-F238E27FC236}">
                <a16:creationId xmlns:a16="http://schemas.microsoft.com/office/drawing/2014/main" id="{C4704A5C-DF1F-4282-9F48-C19C41F04A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群組 22"/>
          <p:cNvGrpSpPr/>
          <p:nvPr/>
        </p:nvGrpSpPr>
        <p:grpSpPr>
          <a:xfrm>
            <a:off x="4572000" y="4797152"/>
            <a:ext cx="4572000" cy="504056"/>
            <a:chOff x="4572000" y="4797152"/>
            <a:chExt cx="4572000" cy="504056"/>
          </a:xfrm>
        </p:grpSpPr>
        <p:cxnSp>
          <p:nvCxnSpPr>
            <p:cNvPr id="24" name="直線接點 23"/>
            <p:cNvCxnSpPr/>
            <p:nvPr/>
          </p:nvCxnSpPr>
          <p:spPr>
            <a:xfrm>
              <a:off x="5076056" y="5085184"/>
              <a:ext cx="4067944"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5" name="圓角矩形 24"/>
            <p:cNvSpPr/>
            <p:nvPr/>
          </p:nvSpPr>
          <p:spPr>
            <a:xfrm>
              <a:off x="4572000" y="4797152"/>
              <a:ext cx="1800200" cy="504056"/>
            </a:xfrm>
            <a:prstGeom prst="roundRect">
              <a:avLst>
                <a:gd name="adj" fmla="val 45390"/>
              </a:avLst>
            </a:prstGeom>
            <a:solidFill>
              <a:srgbClr val="47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4572000" y="4797152"/>
              <a:ext cx="194421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mj-lt"/>
                </a:rPr>
                <a:t>約</a:t>
              </a:r>
              <a:r>
                <a:rPr lang="en-US" altLang="zh-TW" sz="2400" dirty="0">
                  <a:latin typeface="+mj-lt"/>
                </a:rPr>
                <a:t>1800</a:t>
              </a:r>
              <a:r>
                <a:rPr lang="zh-TW" altLang="en-US" sz="2400" dirty="0">
                  <a:latin typeface="+mj-lt"/>
                </a:rPr>
                <a:t>公尺</a:t>
              </a:r>
            </a:p>
          </p:txBody>
        </p:sp>
      </p:grpSp>
      <p:grpSp>
        <p:nvGrpSpPr>
          <p:cNvPr id="3" name="群組 26"/>
          <p:cNvGrpSpPr/>
          <p:nvPr/>
        </p:nvGrpSpPr>
        <p:grpSpPr>
          <a:xfrm>
            <a:off x="5796136" y="2420888"/>
            <a:ext cx="3347864" cy="504056"/>
            <a:chOff x="5796136" y="2420888"/>
            <a:chExt cx="3347864" cy="504056"/>
          </a:xfrm>
        </p:grpSpPr>
        <p:cxnSp>
          <p:nvCxnSpPr>
            <p:cNvPr id="28" name="直線接點 27"/>
            <p:cNvCxnSpPr/>
            <p:nvPr/>
          </p:nvCxnSpPr>
          <p:spPr>
            <a:xfrm>
              <a:off x="6228184" y="2708920"/>
              <a:ext cx="2915816"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9" name="圓角矩形 28"/>
            <p:cNvSpPr/>
            <p:nvPr/>
          </p:nvSpPr>
          <p:spPr>
            <a:xfrm>
              <a:off x="5796136" y="2420888"/>
              <a:ext cx="1800200" cy="504056"/>
            </a:xfrm>
            <a:prstGeom prst="roundRect">
              <a:avLst>
                <a:gd name="adj" fmla="val 45390"/>
              </a:avLst>
            </a:prstGeom>
            <a:solidFill>
              <a:srgbClr val="47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5796136" y="2420888"/>
              <a:ext cx="194421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mj-lt"/>
                </a:rPr>
                <a:t>約</a:t>
              </a:r>
              <a:r>
                <a:rPr lang="en-US" altLang="zh-TW" sz="2400" dirty="0">
                  <a:latin typeface="+mj-lt"/>
                </a:rPr>
                <a:t>3500</a:t>
              </a:r>
              <a:r>
                <a:rPr lang="zh-TW" altLang="en-US" sz="2400" dirty="0">
                  <a:latin typeface="+mj-lt"/>
                </a:rPr>
                <a:t>公尺</a:t>
              </a:r>
            </a:p>
          </p:txBody>
        </p:sp>
      </p:grpSp>
      <p:grpSp>
        <p:nvGrpSpPr>
          <p:cNvPr id="27" name="群組 26"/>
          <p:cNvGrpSpPr/>
          <p:nvPr/>
        </p:nvGrpSpPr>
        <p:grpSpPr>
          <a:xfrm>
            <a:off x="454844" y="449580"/>
            <a:ext cx="8365628" cy="4347572"/>
            <a:chOff x="454844" y="449580"/>
            <a:chExt cx="8365628" cy="4347572"/>
          </a:xfrm>
        </p:grpSpPr>
        <p:sp>
          <p:nvSpPr>
            <p:cNvPr id="19" name="圓角矩形 18"/>
            <p:cNvSpPr/>
            <p:nvPr/>
          </p:nvSpPr>
          <p:spPr>
            <a:xfrm>
              <a:off x="454844" y="533400"/>
              <a:ext cx="3829124" cy="2488952"/>
            </a:xfrm>
            <a:prstGeom prst="roundRect">
              <a:avLst>
                <a:gd name="adj" fmla="val 13039"/>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17"/>
            <p:cNvGrpSpPr/>
            <p:nvPr/>
          </p:nvGrpSpPr>
          <p:grpSpPr>
            <a:xfrm>
              <a:off x="6804248" y="4221088"/>
              <a:ext cx="2016224" cy="576064"/>
              <a:chOff x="251520" y="332656"/>
              <a:chExt cx="2016224" cy="576064"/>
            </a:xfrm>
          </p:grpSpPr>
          <p:sp>
            <p:nvSpPr>
              <p:cNvPr id="32" name="圓角矩形 31"/>
              <p:cNvSpPr/>
              <p:nvPr/>
            </p:nvSpPr>
            <p:spPr>
              <a:xfrm>
                <a:off x="251520" y="332656"/>
                <a:ext cx="2016224" cy="576064"/>
              </a:xfrm>
              <a:prstGeom prst="roundRect">
                <a:avLst>
                  <a:gd name="adj" fmla="val 13193"/>
                </a:avLst>
              </a:prstGeom>
              <a:solidFill>
                <a:srgbClr val="C3D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p:cNvSpPr txBox="1"/>
              <p:nvPr/>
            </p:nvSpPr>
            <p:spPr>
              <a:xfrm>
                <a:off x="251520" y="356463"/>
                <a:ext cx="2016224" cy="461665"/>
              </a:xfrm>
              <a:prstGeom prst="rect">
                <a:avLst/>
              </a:prstGeom>
              <a:noFill/>
            </p:spPr>
            <p:txBody>
              <a:bodyPr wrap="square" rtlCol="0">
                <a:spAutoFit/>
              </a:bodyPr>
              <a:lstStyle/>
              <a:p>
                <a:r>
                  <a:rPr lang="zh-TW" altLang="en-US" sz="2400" dirty="0">
                    <a:latin typeface="標楷體" pitchFamily="65" charset="-120"/>
                    <a:ea typeface="標楷體" pitchFamily="65" charset="-120"/>
                  </a:rPr>
                  <a:t>暖溫帶闊葉林</a:t>
                </a:r>
              </a:p>
            </p:txBody>
          </p:sp>
        </p:grpSp>
        <p:cxnSp>
          <p:nvCxnSpPr>
            <p:cNvPr id="35" name="直線接點 34"/>
            <p:cNvCxnSpPr/>
            <p:nvPr/>
          </p:nvCxnSpPr>
          <p:spPr>
            <a:xfrm flipH="1">
              <a:off x="4283968" y="1849237"/>
              <a:ext cx="864096" cy="0"/>
            </a:xfrm>
            <a:prstGeom prst="line">
              <a:avLst/>
            </a:prstGeom>
            <a:ln w="38100">
              <a:solidFill>
                <a:srgbClr val="C3DFA4"/>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flipH="1">
              <a:off x="5148064" y="4495800"/>
              <a:ext cx="1664216" cy="13320"/>
            </a:xfrm>
            <a:prstGeom prst="line">
              <a:avLst/>
            </a:prstGeom>
            <a:ln w="38100">
              <a:solidFill>
                <a:srgbClr val="C3DFA4"/>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flipV="1">
              <a:off x="5150594" y="1844824"/>
              <a:ext cx="0" cy="2664296"/>
            </a:xfrm>
            <a:prstGeom prst="line">
              <a:avLst/>
            </a:prstGeom>
            <a:ln w="38100">
              <a:solidFill>
                <a:srgbClr val="C3DFA4"/>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55647" y="449580"/>
              <a:ext cx="3863722" cy="2619921"/>
            </a:xfrm>
            <a:prstGeom prst="rect">
              <a:avLst/>
            </a:prstGeom>
            <a:noFill/>
            <a:ln w="9525">
              <a:noFill/>
              <a:miter lim="800000"/>
              <a:headEnd/>
              <a:tailEnd/>
            </a:ln>
          </p:spPr>
        </p:pic>
      </p:grpSp>
      <p:sp>
        <p:nvSpPr>
          <p:cNvPr id="31"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683568" y="548680"/>
            <a:ext cx="1944216" cy="43088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山毛櫸</a:t>
            </a:r>
          </a:p>
        </p:txBody>
      </p:sp>
      <p:sp>
        <p:nvSpPr>
          <p:cNvPr id="34" name="文字方塊 33">
            <a:extLst>
              <a:ext uri="{FF2B5EF4-FFF2-40B4-BE49-F238E27FC236}">
                <a16:creationId xmlns:a16="http://schemas.microsoft.com/office/drawing/2014/main" id="{E421ACA1-848F-433D-BB66-4873A436C1E5}"/>
              </a:ext>
            </a:extLst>
          </p:cNvPr>
          <p:cNvSpPr txBox="1">
            <a:spLocks noChangeArrowheads="1"/>
          </p:cNvSpPr>
          <p:nvPr/>
        </p:nvSpPr>
        <p:spPr bwMode="auto">
          <a:xfrm>
            <a:off x="395536" y="3212976"/>
            <a:ext cx="3960440" cy="2308324"/>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山毛櫸為</a:t>
            </a:r>
            <a:r>
              <a:rPr lang="zh-TW" altLang="en-US" sz="2400" u="sng" dirty="0">
                <a:solidFill>
                  <a:srgbClr val="FF0000"/>
                </a:solidFill>
                <a:latin typeface="標楷體" panose="03000509000000000000" pitchFamily="65" charset="-120"/>
              </a:rPr>
              <a:t>臺灣</a:t>
            </a:r>
            <a:r>
              <a:rPr lang="zh-TW" altLang="en-US" sz="2400" dirty="0">
                <a:solidFill>
                  <a:srgbClr val="FF0000"/>
                </a:solidFill>
                <a:latin typeface="標楷體" panose="03000509000000000000" pitchFamily="65" charset="-120"/>
              </a:rPr>
              <a:t>特有種，被認為是冰河時期的孑遺植物之一。山毛櫸廣泛分布於</a:t>
            </a:r>
            <a:r>
              <a:rPr lang="zh-TW" altLang="en-US" sz="2400" u="sng" dirty="0">
                <a:solidFill>
                  <a:srgbClr val="FF0000"/>
                </a:solidFill>
                <a:latin typeface="標楷體" panose="03000509000000000000" pitchFamily="65" charset="-120"/>
              </a:rPr>
              <a:t>臺灣</a:t>
            </a:r>
            <a:r>
              <a:rPr lang="zh-TW" altLang="en-US" sz="2400" dirty="0">
                <a:solidFill>
                  <a:srgbClr val="FF0000"/>
                </a:solidFill>
                <a:latin typeface="標楷體" panose="03000509000000000000" pitchFamily="65" charset="-120"/>
              </a:rPr>
              <a:t>海拔約</a:t>
            </a:r>
            <a:r>
              <a:rPr lang="en-US" altLang="zh-TW" sz="2400" dirty="0">
                <a:solidFill>
                  <a:srgbClr val="FF0000"/>
                </a:solidFill>
                <a:latin typeface="標楷體" panose="03000509000000000000" pitchFamily="65" charset="-120"/>
              </a:rPr>
              <a:t>1000</a:t>
            </a:r>
            <a:r>
              <a:rPr lang="zh-TW" altLang="en-US" sz="2400" dirty="0">
                <a:solidFill>
                  <a:srgbClr val="FF0000"/>
                </a:solidFill>
                <a:latin typeface="標楷體" panose="03000509000000000000" pitchFamily="65" charset="-120"/>
              </a:rPr>
              <a:t>至</a:t>
            </a:r>
            <a:r>
              <a:rPr lang="en-US" altLang="zh-TW" sz="2400" dirty="0">
                <a:solidFill>
                  <a:srgbClr val="FF0000"/>
                </a:solidFill>
                <a:latin typeface="標楷體" panose="03000509000000000000" pitchFamily="65" charset="-120"/>
              </a:rPr>
              <a:t>2800</a:t>
            </a:r>
            <a:r>
              <a:rPr lang="zh-TW" altLang="en-US" sz="2400" dirty="0">
                <a:solidFill>
                  <a:srgbClr val="FF0000"/>
                </a:solidFill>
                <a:latin typeface="標楷體" panose="03000509000000000000" pitchFamily="65" charset="-120"/>
              </a:rPr>
              <a:t>公尺的中高海拔山區，常見於</a:t>
            </a:r>
            <a:r>
              <a:rPr lang="zh-TW" altLang="en-US" sz="2400" u="sng" dirty="0">
                <a:solidFill>
                  <a:srgbClr val="FF0000"/>
                </a:solidFill>
                <a:latin typeface="標楷體" panose="03000509000000000000" pitchFamily="65" charset="-120"/>
              </a:rPr>
              <a:t>雪山山脈</a:t>
            </a:r>
            <a:r>
              <a:rPr lang="zh-TW" altLang="en-US" sz="2400" dirty="0">
                <a:solidFill>
                  <a:srgbClr val="FF0000"/>
                </a:solidFill>
                <a:latin typeface="標楷體" panose="03000509000000000000" pitchFamily="65" charset="-120"/>
              </a:rPr>
              <a:t>、</a:t>
            </a:r>
            <a:r>
              <a:rPr lang="zh-TW" altLang="en-US" sz="2400" u="sng" dirty="0">
                <a:solidFill>
                  <a:srgbClr val="FF0000"/>
                </a:solidFill>
                <a:latin typeface="標楷體" panose="03000509000000000000" pitchFamily="65" charset="-120"/>
              </a:rPr>
              <a:t>中央山脈</a:t>
            </a:r>
            <a:r>
              <a:rPr lang="zh-TW" altLang="en-US" sz="2400" dirty="0">
                <a:solidFill>
                  <a:srgbClr val="FF0000"/>
                </a:solidFill>
                <a:latin typeface="標楷體" panose="03000509000000000000" pitchFamily="65" charset="-120"/>
              </a:rPr>
              <a:t>和</a:t>
            </a:r>
            <a:r>
              <a:rPr lang="zh-TW" altLang="en-US" sz="2400" u="sng" dirty="0">
                <a:solidFill>
                  <a:srgbClr val="FF0000"/>
                </a:solidFill>
                <a:latin typeface="標楷體" panose="03000509000000000000" pitchFamily="65" charset="-120"/>
              </a:rPr>
              <a:t>玉山山脈</a:t>
            </a:r>
            <a:r>
              <a:rPr lang="zh-TW" altLang="en-US" sz="2400" dirty="0">
                <a:solidFill>
                  <a:srgbClr val="FF0000"/>
                </a:solidFill>
                <a:latin typeface="標楷體" panose="03000509000000000000" pitchFamily="65" charset="-120"/>
              </a:rPr>
              <a:t>。</a:t>
            </a:r>
          </a:p>
        </p:txBody>
      </p:sp>
    </p:spTree>
    <p:extLst>
      <p:ext uri="{BB962C8B-B14F-4D97-AF65-F5344CB8AC3E}">
        <p14:creationId xmlns:p14="http://schemas.microsoft.com/office/powerpoint/2010/main" val="399653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P78</a:t>
            </a:r>
            <a:endParaRPr kumimoji="0" lang="en-US" altLang="zh-TW" sz="2000" dirty="0">
              <a:solidFill>
                <a:schemeClr val="bg1"/>
              </a:solidFill>
            </a:endParaRPr>
          </a:p>
        </p:txBody>
      </p:sp>
      <p:pic>
        <p:nvPicPr>
          <p:cNvPr id="5122" name="Picture 2"/>
          <p:cNvPicPr>
            <a:picLocks noChangeAspect="1" noChangeArrowheads="1"/>
          </p:cNvPicPr>
          <p:nvPr/>
        </p:nvPicPr>
        <p:blipFill>
          <a:blip r:embed="rId2" cstate="print"/>
          <a:srcRect/>
          <a:stretch>
            <a:fillRect/>
          </a:stretch>
        </p:blipFill>
        <p:spPr bwMode="auto">
          <a:xfrm>
            <a:off x="733425" y="1333500"/>
            <a:ext cx="8410575" cy="5524500"/>
          </a:xfrm>
          <a:prstGeom prst="rect">
            <a:avLst/>
          </a:prstGeom>
          <a:noFill/>
          <a:ln w="9525">
            <a:noFill/>
            <a:miter lim="800000"/>
            <a:headEnd/>
            <a:tailEnd/>
          </a:ln>
        </p:spPr>
      </p:pic>
      <p:pic>
        <p:nvPicPr>
          <p:cNvPr id="5" name="Picture 8" descr="上一頁">
            <a:hlinkClick r:id="" action="ppaction://hlinkshowjump?jump=previousslide" tooltip="上一頁"/>
            <a:extLst>
              <a:ext uri="{FF2B5EF4-FFF2-40B4-BE49-F238E27FC236}">
                <a16:creationId xmlns:a16="http://schemas.microsoft.com/office/drawing/2014/main" id="{03DFE81E-26BB-418A-88B1-41E6862747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進入">
            <a:hlinkClick r:id="" action="ppaction://hlinkshowjump?jump=nextslide" tooltip="下一頁"/>
            <a:extLst>
              <a:ext uri="{FF2B5EF4-FFF2-40B4-BE49-F238E27FC236}">
                <a16:creationId xmlns:a16="http://schemas.microsoft.com/office/drawing/2014/main" id="{C365DFC6-3830-4833-AB9C-B8A9AC9EA6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回首頁">
            <a:hlinkClick r:id="rId5" action="ppaction://hlinksldjump"/>
            <a:extLst>
              <a:ext uri="{FF2B5EF4-FFF2-40B4-BE49-F238E27FC236}">
                <a16:creationId xmlns:a16="http://schemas.microsoft.com/office/drawing/2014/main" id="{C4704A5C-DF1F-4282-9F48-C19C41F04A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群組 22"/>
          <p:cNvGrpSpPr/>
          <p:nvPr/>
        </p:nvGrpSpPr>
        <p:grpSpPr>
          <a:xfrm>
            <a:off x="4572000" y="4797152"/>
            <a:ext cx="4572000" cy="504056"/>
            <a:chOff x="4572000" y="4797152"/>
            <a:chExt cx="4572000" cy="504056"/>
          </a:xfrm>
        </p:grpSpPr>
        <p:cxnSp>
          <p:nvCxnSpPr>
            <p:cNvPr id="24" name="直線接點 23"/>
            <p:cNvCxnSpPr/>
            <p:nvPr/>
          </p:nvCxnSpPr>
          <p:spPr>
            <a:xfrm>
              <a:off x="5076056" y="5085184"/>
              <a:ext cx="4067944"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5" name="圓角矩形 24"/>
            <p:cNvSpPr/>
            <p:nvPr/>
          </p:nvSpPr>
          <p:spPr>
            <a:xfrm>
              <a:off x="4572000" y="4797152"/>
              <a:ext cx="1800200" cy="504056"/>
            </a:xfrm>
            <a:prstGeom prst="roundRect">
              <a:avLst>
                <a:gd name="adj" fmla="val 45390"/>
              </a:avLst>
            </a:prstGeom>
            <a:solidFill>
              <a:srgbClr val="47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4572000" y="4797152"/>
              <a:ext cx="194421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mj-lt"/>
                </a:rPr>
                <a:t>約</a:t>
              </a:r>
              <a:r>
                <a:rPr lang="en-US" altLang="zh-TW" sz="2400" dirty="0">
                  <a:latin typeface="+mj-lt"/>
                </a:rPr>
                <a:t>1800</a:t>
              </a:r>
              <a:r>
                <a:rPr lang="zh-TW" altLang="en-US" sz="2400" dirty="0">
                  <a:latin typeface="+mj-lt"/>
                </a:rPr>
                <a:t>公尺</a:t>
              </a:r>
            </a:p>
          </p:txBody>
        </p:sp>
      </p:grpSp>
      <p:grpSp>
        <p:nvGrpSpPr>
          <p:cNvPr id="3" name="群組 26"/>
          <p:cNvGrpSpPr/>
          <p:nvPr/>
        </p:nvGrpSpPr>
        <p:grpSpPr>
          <a:xfrm>
            <a:off x="5796136" y="2420888"/>
            <a:ext cx="3347864" cy="504056"/>
            <a:chOff x="5796136" y="2420888"/>
            <a:chExt cx="3347864" cy="504056"/>
          </a:xfrm>
        </p:grpSpPr>
        <p:cxnSp>
          <p:nvCxnSpPr>
            <p:cNvPr id="28" name="直線接點 27"/>
            <p:cNvCxnSpPr/>
            <p:nvPr/>
          </p:nvCxnSpPr>
          <p:spPr>
            <a:xfrm>
              <a:off x="6228184" y="2708920"/>
              <a:ext cx="2915816"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9" name="圓角矩形 28"/>
            <p:cNvSpPr/>
            <p:nvPr/>
          </p:nvSpPr>
          <p:spPr>
            <a:xfrm>
              <a:off x="5796136" y="2420888"/>
              <a:ext cx="1800200" cy="504056"/>
            </a:xfrm>
            <a:prstGeom prst="roundRect">
              <a:avLst>
                <a:gd name="adj" fmla="val 45390"/>
              </a:avLst>
            </a:prstGeom>
            <a:solidFill>
              <a:srgbClr val="47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5796136" y="2420888"/>
              <a:ext cx="194421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mj-lt"/>
                </a:rPr>
                <a:t>約</a:t>
              </a:r>
              <a:r>
                <a:rPr lang="en-US" altLang="zh-TW" sz="2400" dirty="0">
                  <a:latin typeface="+mj-lt"/>
                </a:rPr>
                <a:t>3500</a:t>
              </a:r>
              <a:r>
                <a:rPr lang="zh-TW" altLang="en-US" sz="2400" dirty="0">
                  <a:latin typeface="+mj-lt"/>
                </a:rPr>
                <a:t>公尺</a:t>
              </a:r>
            </a:p>
          </p:txBody>
        </p:sp>
      </p:grpSp>
      <p:grpSp>
        <p:nvGrpSpPr>
          <p:cNvPr id="32" name="群組 31"/>
          <p:cNvGrpSpPr/>
          <p:nvPr/>
        </p:nvGrpSpPr>
        <p:grpSpPr>
          <a:xfrm>
            <a:off x="418796" y="519097"/>
            <a:ext cx="6457460" cy="6150263"/>
            <a:chOff x="418796" y="519097"/>
            <a:chExt cx="6457460" cy="6150263"/>
          </a:xfrm>
        </p:grpSpPr>
        <p:grpSp>
          <p:nvGrpSpPr>
            <p:cNvPr id="17" name="群組 17"/>
            <p:cNvGrpSpPr/>
            <p:nvPr/>
          </p:nvGrpSpPr>
          <p:grpSpPr>
            <a:xfrm>
              <a:off x="4860032" y="5373216"/>
              <a:ext cx="2016224" cy="1296144"/>
              <a:chOff x="251520" y="332656"/>
              <a:chExt cx="2016224" cy="1296144"/>
            </a:xfrm>
          </p:grpSpPr>
          <p:sp>
            <p:nvSpPr>
              <p:cNvPr id="18" name="圓角矩形 17"/>
              <p:cNvSpPr/>
              <p:nvPr/>
            </p:nvSpPr>
            <p:spPr>
              <a:xfrm>
                <a:off x="251520" y="332656"/>
                <a:ext cx="2016224" cy="1296144"/>
              </a:xfrm>
              <a:prstGeom prst="roundRect">
                <a:avLst>
                  <a:gd name="adj" fmla="val 13193"/>
                </a:avLst>
              </a:prstGeom>
              <a:solidFill>
                <a:srgbClr val="C3D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p:cNvSpPr txBox="1"/>
              <p:nvPr/>
            </p:nvSpPr>
            <p:spPr>
              <a:xfrm>
                <a:off x="251520" y="356463"/>
                <a:ext cx="2016224" cy="1200329"/>
              </a:xfrm>
              <a:prstGeom prst="rect">
                <a:avLst/>
              </a:prstGeom>
              <a:noFill/>
            </p:spPr>
            <p:txBody>
              <a:bodyPr wrap="square" rtlCol="0">
                <a:spAutoFit/>
              </a:bodyPr>
              <a:lstStyle/>
              <a:p>
                <a:r>
                  <a:rPr lang="zh-TW" altLang="en-US" sz="2400" dirty="0">
                    <a:latin typeface="標楷體" pitchFamily="65" charset="-120"/>
                    <a:ea typeface="標楷體" pitchFamily="65" charset="-120"/>
                  </a:rPr>
                  <a:t>亞熱帶闊葉林</a:t>
                </a:r>
                <a:endParaRPr lang="en-US" altLang="zh-TW" sz="2400" dirty="0">
                  <a:latin typeface="標楷體" pitchFamily="65" charset="-120"/>
                  <a:ea typeface="標楷體" pitchFamily="65" charset="-120"/>
                </a:endParaRPr>
              </a:p>
              <a:p>
                <a:r>
                  <a:rPr lang="zh-TW" altLang="en-US" sz="2400" dirty="0">
                    <a:latin typeface="標楷體" pitchFamily="65" charset="-120"/>
                    <a:ea typeface="標楷體" pitchFamily="65" charset="-120"/>
                  </a:rPr>
                  <a:t>熱帶海岸林</a:t>
                </a:r>
                <a:endParaRPr lang="en-US" altLang="zh-TW" sz="2400" dirty="0">
                  <a:latin typeface="標楷體" pitchFamily="65" charset="-120"/>
                  <a:ea typeface="標楷體" pitchFamily="65" charset="-120"/>
                </a:endParaRPr>
              </a:p>
              <a:p>
                <a:r>
                  <a:rPr lang="zh-TW" altLang="en-US" sz="2400" dirty="0">
                    <a:latin typeface="標楷體" pitchFamily="65" charset="-120"/>
                    <a:ea typeface="標楷體" pitchFamily="65" charset="-120"/>
                  </a:rPr>
                  <a:t>熱帶季風林</a:t>
                </a:r>
              </a:p>
            </p:txBody>
          </p:sp>
        </p:grpSp>
        <p:cxnSp>
          <p:nvCxnSpPr>
            <p:cNvPr id="22" name="直線接點 21"/>
            <p:cNvCxnSpPr/>
            <p:nvPr/>
          </p:nvCxnSpPr>
          <p:spPr>
            <a:xfrm flipH="1">
              <a:off x="4283968" y="1849237"/>
              <a:ext cx="288032" cy="0"/>
            </a:xfrm>
            <a:prstGeom prst="line">
              <a:avLst/>
            </a:prstGeom>
            <a:ln w="38100">
              <a:solidFill>
                <a:srgbClr val="C3DFA4"/>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flipH="1">
              <a:off x="4283968" y="4509120"/>
              <a:ext cx="288032" cy="0"/>
            </a:xfrm>
            <a:prstGeom prst="line">
              <a:avLst/>
            </a:prstGeom>
            <a:ln w="38100">
              <a:solidFill>
                <a:srgbClr val="C3DFA4"/>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flipV="1">
              <a:off x="4572000" y="1844824"/>
              <a:ext cx="0" cy="4176464"/>
            </a:xfrm>
            <a:prstGeom prst="line">
              <a:avLst/>
            </a:prstGeom>
            <a:ln w="38100">
              <a:solidFill>
                <a:srgbClr val="C3DFA4"/>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flipH="1">
              <a:off x="4572000" y="6021288"/>
              <a:ext cx="288032" cy="0"/>
            </a:xfrm>
            <a:prstGeom prst="line">
              <a:avLst/>
            </a:prstGeom>
            <a:ln w="38100">
              <a:solidFill>
                <a:srgbClr val="C3DFA4"/>
              </a:solidFill>
            </a:ln>
          </p:spPr>
          <p:style>
            <a:lnRef idx="1">
              <a:schemeClr val="accent1"/>
            </a:lnRef>
            <a:fillRef idx="0">
              <a:schemeClr val="accent1"/>
            </a:fillRef>
            <a:effectRef idx="0">
              <a:schemeClr val="accent1"/>
            </a:effectRef>
            <a:fontRef idx="minor">
              <a:schemeClr val="tx1"/>
            </a:fontRef>
          </p:style>
        </p:cxnSp>
        <p:sp>
          <p:nvSpPr>
            <p:cNvPr id="19" name="圓角矩形 18"/>
            <p:cNvSpPr/>
            <p:nvPr/>
          </p:nvSpPr>
          <p:spPr>
            <a:xfrm>
              <a:off x="453429" y="533009"/>
              <a:ext cx="3889972" cy="2420756"/>
            </a:xfrm>
            <a:prstGeom prst="roundRect">
              <a:avLst>
                <a:gd name="adj" fmla="val 13039"/>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465780" y="3242832"/>
              <a:ext cx="3887003" cy="2433759"/>
            </a:xfrm>
            <a:prstGeom prst="roundRect">
              <a:avLst>
                <a:gd name="adj" fmla="val 13039"/>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74"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18796" y="519097"/>
              <a:ext cx="3992859" cy="2487077"/>
            </a:xfrm>
            <a:prstGeom prst="rect">
              <a:avLst/>
            </a:prstGeom>
            <a:noFill/>
            <a:ln w="9525">
              <a:noFill/>
              <a:miter lim="800000"/>
              <a:headEnd/>
              <a:tailEnd/>
            </a:ln>
          </p:spPr>
        </p:pic>
        <p:pic>
          <p:nvPicPr>
            <p:cNvPr id="3075" name="Picture 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47252" y="3182493"/>
              <a:ext cx="3973467" cy="2550764"/>
            </a:xfrm>
            <a:prstGeom prst="rect">
              <a:avLst/>
            </a:prstGeom>
            <a:noFill/>
            <a:ln w="9525">
              <a:noFill/>
              <a:miter lim="800000"/>
              <a:headEnd/>
              <a:tailEnd/>
            </a:ln>
          </p:spPr>
        </p:pic>
      </p:grpSp>
      <p:sp>
        <p:nvSpPr>
          <p:cNvPr id="31"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755576" y="548680"/>
            <a:ext cx="1008112" cy="43088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香楠</a:t>
            </a:r>
          </a:p>
        </p:txBody>
      </p:sp>
      <p:sp>
        <p:nvSpPr>
          <p:cNvPr id="33" name="文字方塊 4">
            <a:extLst>
              <a:ext uri="{FF2B5EF4-FFF2-40B4-BE49-F238E27FC236}">
                <a16:creationId xmlns:a16="http://schemas.microsoft.com/office/drawing/2014/main" id="{29A0F30E-4683-4E2C-A0B6-9A4E1525BB3D}"/>
              </a:ext>
            </a:extLst>
          </p:cNvPr>
          <p:cNvSpPr txBox="1">
            <a:spLocks noChangeArrowheads="1"/>
          </p:cNvSpPr>
          <p:nvPr/>
        </p:nvSpPr>
        <p:spPr bwMode="auto">
          <a:xfrm>
            <a:off x="539552" y="3247804"/>
            <a:ext cx="1944216" cy="43088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臺灣欒樹</a:t>
            </a:r>
          </a:p>
        </p:txBody>
      </p:sp>
      <p:sp>
        <p:nvSpPr>
          <p:cNvPr id="35" name="文字方塊 34">
            <a:extLst>
              <a:ext uri="{FF2B5EF4-FFF2-40B4-BE49-F238E27FC236}">
                <a16:creationId xmlns:a16="http://schemas.microsoft.com/office/drawing/2014/main" id="{E421ACA1-848F-433D-BB66-4873A436C1E5}"/>
              </a:ext>
            </a:extLst>
          </p:cNvPr>
          <p:cNvSpPr txBox="1">
            <a:spLocks noChangeArrowheads="1"/>
          </p:cNvSpPr>
          <p:nvPr/>
        </p:nvSpPr>
        <p:spPr bwMode="auto">
          <a:xfrm>
            <a:off x="4788024" y="779220"/>
            <a:ext cx="3960440" cy="1569660"/>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香楠是樟科楠屬的一種常綠喬木，主要分布在低海拔闊葉林，常見於</a:t>
            </a:r>
            <a:r>
              <a:rPr lang="zh-TW" altLang="en-US" sz="2400" u="sng" dirty="0">
                <a:solidFill>
                  <a:srgbClr val="FF0000"/>
                </a:solidFill>
                <a:latin typeface="標楷體" panose="03000509000000000000" pitchFamily="65" charset="-120"/>
              </a:rPr>
              <a:t>臺灣</a:t>
            </a:r>
            <a:r>
              <a:rPr lang="zh-TW" altLang="en-US" sz="2400" dirty="0">
                <a:solidFill>
                  <a:srgbClr val="FF0000"/>
                </a:solidFill>
                <a:latin typeface="標楷體" panose="03000509000000000000" pitchFamily="65" charset="-120"/>
              </a:rPr>
              <a:t>西部及南部山區。</a:t>
            </a:r>
          </a:p>
        </p:txBody>
      </p:sp>
    </p:spTree>
    <p:extLst>
      <p:ext uri="{BB962C8B-B14F-4D97-AF65-F5344CB8AC3E}">
        <p14:creationId xmlns:p14="http://schemas.microsoft.com/office/powerpoint/2010/main" val="399653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P79</a:t>
            </a:r>
            <a:endParaRPr kumimoji="0" lang="en-US" altLang="zh-TW" sz="2000" dirty="0">
              <a:solidFill>
                <a:schemeClr val="bg1"/>
              </a:solidFill>
            </a:endParaRPr>
          </a:p>
        </p:txBody>
      </p:sp>
      <p:pic>
        <p:nvPicPr>
          <p:cNvPr id="5122" name="Picture 2"/>
          <p:cNvPicPr>
            <a:picLocks noChangeAspect="1" noChangeArrowheads="1"/>
          </p:cNvPicPr>
          <p:nvPr/>
        </p:nvPicPr>
        <p:blipFill>
          <a:blip r:embed="rId2" cstate="print"/>
          <a:srcRect/>
          <a:stretch>
            <a:fillRect/>
          </a:stretch>
        </p:blipFill>
        <p:spPr bwMode="auto">
          <a:xfrm>
            <a:off x="733425" y="1333500"/>
            <a:ext cx="8410575" cy="5524500"/>
          </a:xfrm>
          <a:prstGeom prst="rect">
            <a:avLst/>
          </a:prstGeom>
          <a:noFill/>
          <a:ln w="9525">
            <a:noFill/>
            <a:miter lim="800000"/>
            <a:headEnd/>
            <a:tailEnd/>
          </a:ln>
        </p:spPr>
      </p:pic>
      <p:pic>
        <p:nvPicPr>
          <p:cNvPr id="5" name="Picture 8" descr="上一頁">
            <a:hlinkClick r:id="" action="ppaction://hlinkshowjump?jump=previousslide" tooltip="上一頁"/>
            <a:extLst>
              <a:ext uri="{FF2B5EF4-FFF2-40B4-BE49-F238E27FC236}">
                <a16:creationId xmlns:a16="http://schemas.microsoft.com/office/drawing/2014/main" id="{03DFE81E-26BB-418A-88B1-41E6862747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進入">
            <a:hlinkClick r:id="" action="ppaction://hlinkshowjump?jump=nextslide" tooltip="下一頁"/>
            <a:extLst>
              <a:ext uri="{FF2B5EF4-FFF2-40B4-BE49-F238E27FC236}">
                <a16:creationId xmlns:a16="http://schemas.microsoft.com/office/drawing/2014/main" id="{C365DFC6-3830-4833-AB9C-B8A9AC9EA6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回首頁">
            <a:hlinkClick r:id="rId5" action="ppaction://hlinksldjump"/>
            <a:extLst>
              <a:ext uri="{FF2B5EF4-FFF2-40B4-BE49-F238E27FC236}">
                <a16:creationId xmlns:a16="http://schemas.microsoft.com/office/drawing/2014/main" id="{C4704A5C-DF1F-4282-9F48-C19C41F04A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群組 22"/>
          <p:cNvGrpSpPr/>
          <p:nvPr/>
        </p:nvGrpSpPr>
        <p:grpSpPr>
          <a:xfrm>
            <a:off x="4572000" y="4797152"/>
            <a:ext cx="4572000" cy="504056"/>
            <a:chOff x="4572000" y="4797152"/>
            <a:chExt cx="4572000" cy="504056"/>
          </a:xfrm>
        </p:grpSpPr>
        <p:cxnSp>
          <p:nvCxnSpPr>
            <p:cNvPr id="24" name="直線接點 23"/>
            <p:cNvCxnSpPr/>
            <p:nvPr/>
          </p:nvCxnSpPr>
          <p:spPr>
            <a:xfrm>
              <a:off x="5076056" y="5085184"/>
              <a:ext cx="4067944"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5" name="圓角矩形 24"/>
            <p:cNvSpPr/>
            <p:nvPr/>
          </p:nvSpPr>
          <p:spPr>
            <a:xfrm>
              <a:off x="4572000" y="4797152"/>
              <a:ext cx="1800200" cy="504056"/>
            </a:xfrm>
            <a:prstGeom prst="roundRect">
              <a:avLst>
                <a:gd name="adj" fmla="val 45390"/>
              </a:avLst>
            </a:prstGeom>
            <a:solidFill>
              <a:srgbClr val="47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4572000" y="4797152"/>
              <a:ext cx="194421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mj-lt"/>
                </a:rPr>
                <a:t>約</a:t>
              </a:r>
              <a:r>
                <a:rPr lang="en-US" altLang="zh-TW" sz="2400" dirty="0">
                  <a:latin typeface="+mj-lt"/>
                </a:rPr>
                <a:t>1800</a:t>
              </a:r>
              <a:r>
                <a:rPr lang="zh-TW" altLang="en-US" sz="2400" dirty="0">
                  <a:latin typeface="+mj-lt"/>
                </a:rPr>
                <a:t>公尺</a:t>
              </a:r>
            </a:p>
          </p:txBody>
        </p:sp>
      </p:grpSp>
      <p:grpSp>
        <p:nvGrpSpPr>
          <p:cNvPr id="3" name="群組 26"/>
          <p:cNvGrpSpPr/>
          <p:nvPr/>
        </p:nvGrpSpPr>
        <p:grpSpPr>
          <a:xfrm>
            <a:off x="5796136" y="2420888"/>
            <a:ext cx="3347864" cy="504056"/>
            <a:chOff x="5796136" y="2420888"/>
            <a:chExt cx="3347864" cy="504056"/>
          </a:xfrm>
        </p:grpSpPr>
        <p:cxnSp>
          <p:nvCxnSpPr>
            <p:cNvPr id="28" name="直線接點 27"/>
            <p:cNvCxnSpPr/>
            <p:nvPr/>
          </p:nvCxnSpPr>
          <p:spPr>
            <a:xfrm>
              <a:off x="6228184" y="2708920"/>
              <a:ext cx="2915816"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9" name="圓角矩形 28"/>
            <p:cNvSpPr/>
            <p:nvPr/>
          </p:nvSpPr>
          <p:spPr>
            <a:xfrm>
              <a:off x="5796136" y="2420888"/>
              <a:ext cx="1800200" cy="504056"/>
            </a:xfrm>
            <a:prstGeom prst="roundRect">
              <a:avLst>
                <a:gd name="adj" fmla="val 45390"/>
              </a:avLst>
            </a:prstGeom>
            <a:solidFill>
              <a:srgbClr val="47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5796136" y="2420888"/>
              <a:ext cx="194421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mj-lt"/>
                </a:rPr>
                <a:t>約</a:t>
              </a:r>
              <a:r>
                <a:rPr lang="en-US" altLang="zh-TW" sz="2400" dirty="0">
                  <a:latin typeface="+mj-lt"/>
                </a:rPr>
                <a:t>3500</a:t>
              </a:r>
              <a:r>
                <a:rPr lang="zh-TW" altLang="en-US" sz="2400" dirty="0">
                  <a:latin typeface="+mj-lt"/>
                </a:rPr>
                <a:t>公尺</a:t>
              </a:r>
            </a:p>
          </p:txBody>
        </p:sp>
      </p:grpSp>
      <p:grpSp>
        <p:nvGrpSpPr>
          <p:cNvPr id="31" name="群組 30"/>
          <p:cNvGrpSpPr/>
          <p:nvPr/>
        </p:nvGrpSpPr>
        <p:grpSpPr>
          <a:xfrm>
            <a:off x="437064" y="471745"/>
            <a:ext cx="6439192" cy="6197615"/>
            <a:chOff x="437064" y="471745"/>
            <a:chExt cx="6439192" cy="6197615"/>
          </a:xfrm>
        </p:grpSpPr>
        <p:sp>
          <p:nvSpPr>
            <p:cNvPr id="19" name="圓角矩形 18"/>
            <p:cNvSpPr/>
            <p:nvPr/>
          </p:nvSpPr>
          <p:spPr>
            <a:xfrm>
              <a:off x="454844" y="533400"/>
              <a:ext cx="3829124" cy="2488952"/>
            </a:xfrm>
            <a:prstGeom prst="roundRect">
              <a:avLst>
                <a:gd name="adj" fmla="val 13039"/>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467544" y="3319563"/>
              <a:ext cx="3816424" cy="2502322"/>
            </a:xfrm>
            <a:prstGeom prst="roundRect">
              <a:avLst>
                <a:gd name="adj" fmla="val 13039"/>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17"/>
            <p:cNvGrpSpPr/>
            <p:nvPr/>
          </p:nvGrpSpPr>
          <p:grpSpPr>
            <a:xfrm>
              <a:off x="4860032" y="5373216"/>
              <a:ext cx="2016224" cy="1296144"/>
              <a:chOff x="251520" y="332656"/>
              <a:chExt cx="2016224" cy="1296144"/>
            </a:xfrm>
          </p:grpSpPr>
          <p:sp>
            <p:nvSpPr>
              <p:cNvPr id="18" name="圓角矩形 17"/>
              <p:cNvSpPr/>
              <p:nvPr/>
            </p:nvSpPr>
            <p:spPr>
              <a:xfrm>
                <a:off x="251520" y="332656"/>
                <a:ext cx="2016224" cy="1296144"/>
              </a:xfrm>
              <a:prstGeom prst="roundRect">
                <a:avLst>
                  <a:gd name="adj" fmla="val 13193"/>
                </a:avLst>
              </a:prstGeom>
              <a:solidFill>
                <a:srgbClr val="C3D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p:cNvSpPr txBox="1"/>
              <p:nvPr/>
            </p:nvSpPr>
            <p:spPr>
              <a:xfrm>
                <a:off x="251520" y="356463"/>
                <a:ext cx="2016224" cy="1200329"/>
              </a:xfrm>
              <a:prstGeom prst="rect">
                <a:avLst/>
              </a:prstGeom>
              <a:noFill/>
            </p:spPr>
            <p:txBody>
              <a:bodyPr wrap="square" rtlCol="0">
                <a:spAutoFit/>
              </a:bodyPr>
              <a:lstStyle/>
              <a:p>
                <a:r>
                  <a:rPr lang="zh-TW" altLang="en-US" sz="2400" dirty="0">
                    <a:latin typeface="標楷體" pitchFamily="65" charset="-120"/>
                    <a:ea typeface="標楷體" pitchFamily="65" charset="-120"/>
                  </a:rPr>
                  <a:t>亞熱帶闊葉林</a:t>
                </a:r>
                <a:endParaRPr lang="en-US" altLang="zh-TW" sz="2400" dirty="0">
                  <a:latin typeface="標楷體" pitchFamily="65" charset="-120"/>
                  <a:ea typeface="標楷體" pitchFamily="65" charset="-120"/>
                </a:endParaRPr>
              </a:p>
              <a:p>
                <a:r>
                  <a:rPr lang="zh-TW" altLang="en-US" sz="2400" dirty="0">
                    <a:latin typeface="標楷體" pitchFamily="65" charset="-120"/>
                    <a:ea typeface="標楷體" pitchFamily="65" charset="-120"/>
                  </a:rPr>
                  <a:t>熱帶海岸林</a:t>
                </a:r>
                <a:endParaRPr lang="en-US" altLang="zh-TW" sz="2400" dirty="0">
                  <a:latin typeface="標楷體" pitchFamily="65" charset="-120"/>
                  <a:ea typeface="標楷體" pitchFamily="65" charset="-120"/>
                </a:endParaRPr>
              </a:p>
              <a:p>
                <a:r>
                  <a:rPr lang="zh-TW" altLang="en-US" sz="2400" dirty="0">
                    <a:latin typeface="標楷體" pitchFamily="65" charset="-120"/>
                    <a:ea typeface="標楷體" pitchFamily="65" charset="-120"/>
                  </a:rPr>
                  <a:t>熱帶季風林</a:t>
                </a:r>
              </a:p>
            </p:txBody>
          </p:sp>
        </p:grpSp>
        <p:cxnSp>
          <p:nvCxnSpPr>
            <p:cNvPr id="22" name="直線接點 21"/>
            <p:cNvCxnSpPr/>
            <p:nvPr/>
          </p:nvCxnSpPr>
          <p:spPr>
            <a:xfrm flipH="1">
              <a:off x="4283968" y="1849237"/>
              <a:ext cx="288032" cy="0"/>
            </a:xfrm>
            <a:prstGeom prst="line">
              <a:avLst/>
            </a:prstGeom>
            <a:ln w="38100">
              <a:solidFill>
                <a:srgbClr val="C3DFA4"/>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flipH="1">
              <a:off x="4283968" y="4509120"/>
              <a:ext cx="288032" cy="0"/>
            </a:xfrm>
            <a:prstGeom prst="line">
              <a:avLst/>
            </a:prstGeom>
            <a:ln w="38100">
              <a:solidFill>
                <a:srgbClr val="C3DFA4"/>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flipV="1">
              <a:off x="4572000" y="1844824"/>
              <a:ext cx="0" cy="4176464"/>
            </a:xfrm>
            <a:prstGeom prst="line">
              <a:avLst/>
            </a:prstGeom>
            <a:ln w="38100">
              <a:solidFill>
                <a:srgbClr val="C3DFA4"/>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flipH="1">
              <a:off x="4572000" y="6021288"/>
              <a:ext cx="288032" cy="0"/>
            </a:xfrm>
            <a:prstGeom prst="line">
              <a:avLst/>
            </a:prstGeom>
            <a:ln w="38100">
              <a:solidFill>
                <a:srgbClr val="C3DFA4"/>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53476" y="471745"/>
              <a:ext cx="3867064" cy="2595701"/>
            </a:xfrm>
            <a:prstGeom prst="rect">
              <a:avLst/>
            </a:prstGeom>
            <a:noFill/>
            <a:ln w="9525">
              <a:noFill/>
              <a:miter lim="800000"/>
              <a:headEnd/>
              <a:tailEnd/>
            </a:ln>
          </p:spPr>
        </p:pic>
        <p:pic>
          <p:nvPicPr>
            <p:cNvPr id="4099" name="Picture 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37064" y="3275843"/>
              <a:ext cx="3868236" cy="2590573"/>
            </a:xfrm>
            <a:prstGeom prst="rect">
              <a:avLst/>
            </a:prstGeom>
            <a:noFill/>
            <a:ln w="9525">
              <a:noFill/>
              <a:miter lim="800000"/>
              <a:headEnd/>
              <a:tailEnd/>
            </a:ln>
          </p:spPr>
        </p:pic>
      </p:grpSp>
      <p:sp>
        <p:nvSpPr>
          <p:cNvPr id="32"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539552" y="548680"/>
            <a:ext cx="1944216" cy="43088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a:latin typeface="標楷體" panose="03000509000000000000" pitchFamily="65" charset="-120"/>
              </a:rPr>
              <a:t>臺灣獼猴</a:t>
            </a:r>
            <a:endParaRPr lang="zh-TW" altLang="en-US" sz="2200" dirty="0">
              <a:latin typeface="標楷體" panose="03000509000000000000" pitchFamily="65" charset="-120"/>
            </a:endParaRPr>
          </a:p>
        </p:txBody>
      </p:sp>
      <p:sp>
        <p:nvSpPr>
          <p:cNvPr id="33" name="文字方塊 4">
            <a:extLst>
              <a:ext uri="{FF2B5EF4-FFF2-40B4-BE49-F238E27FC236}">
                <a16:creationId xmlns:a16="http://schemas.microsoft.com/office/drawing/2014/main" id="{26E0AEC7-1879-472A-AFF3-47D49B57F38E}"/>
              </a:ext>
            </a:extLst>
          </p:cNvPr>
          <p:cNvSpPr txBox="1">
            <a:spLocks noChangeArrowheads="1"/>
          </p:cNvSpPr>
          <p:nvPr/>
        </p:nvSpPr>
        <p:spPr bwMode="auto">
          <a:xfrm>
            <a:off x="899592" y="3319563"/>
            <a:ext cx="1944216" cy="43088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帝雉</a:t>
            </a:r>
          </a:p>
        </p:txBody>
      </p:sp>
    </p:spTree>
    <p:extLst>
      <p:ext uri="{BB962C8B-B14F-4D97-AF65-F5344CB8AC3E}">
        <p14:creationId xmlns:p14="http://schemas.microsoft.com/office/powerpoint/2010/main" val="3996537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P79</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u="sng" dirty="0"/>
              <a:t>臺灣</a:t>
            </a:r>
            <a:r>
              <a:rPr lang="zh-TW" altLang="en-US" sz="2800" dirty="0"/>
              <a:t>多樣生態條件包含多樣氣候類型及高山林立，而且四面環海位居</a:t>
            </a:r>
            <a:r>
              <a:rPr lang="zh-TW" altLang="en-US" sz="2800" u="sng" dirty="0"/>
              <a:t>東亞</a:t>
            </a:r>
            <a:r>
              <a:rPr lang="zh-TW" altLang="en-US" sz="2800" dirty="0"/>
              <a:t>大陸邊緣的獨立島嶼，正好是候鳥遷徙路線中繼站。多樣的生態環境，孕育出種類繁多的動植物，具備</a:t>
            </a:r>
            <a:r>
              <a:rPr lang="zh-TW" altLang="en-US" sz="2800" dirty="0">
                <a:solidFill>
                  <a:srgbClr val="C6178D"/>
                </a:solidFill>
              </a:rPr>
              <a:t>生態系多樣性</a:t>
            </a:r>
            <a:r>
              <a:rPr lang="zh-TW" altLang="en-US" sz="2800" dirty="0"/>
              <a:t>。</a:t>
            </a:r>
            <a:endParaRPr lang="zh-TW" altLang="en-US" sz="2800" dirty="0">
              <a:solidFill>
                <a:srgbClr val="000000"/>
              </a:solidFill>
            </a:endParaRPr>
          </a:p>
        </p:txBody>
      </p:sp>
      <p:pic>
        <p:nvPicPr>
          <p:cNvPr id="2" name="Picture 2"/>
          <p:cNvPicPr>
            <a:picLocks noChangeAspect="1" noChangeArrowheads="1"/>
          </p:cNvPicPr>
          <p:nvPr/>
        </p:nvPicPr>
        <p:blipFill>
          <a:blip r:embed="rId2" cstate="print"/>
          <a:srcRect/>
          <a:stretch>
            <a:fillRect/>
          </a:stretch>
        </p:blipFill>
        <p:spPr bwMode="auto">
          <a:xfrm>
            <a:off x="107504" y="3041678"/>
            <a:ext cx="8851292" cy="2187522"/>
          </a:xfrm>
          <a:prstGeom prst="rect">
            <a:avLst/>
          </a:prstGeom>
          <a:noFill/>
          <a:ln w="9525">
            <a:noFill/>
            <a:miter lim="800000"/>
            <a:headEnd/>
            <a:tailEnd/>
          </a:ln>
        </p:spPr>
      </p:pic>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467544" y="3356992"/>
            <a:ext cx="2808312" cy="156966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我查到</a:t>
            </a:r>
            <a:r>
              <a:rPr lang="zh-TW" altLang="en-US" sz="2400" u="sng" dirty="0">
                <a:latin typeface="標楷體" panose="03000509000000000000" pitchFamily="65" charset="-120"/>
              </a:rPr>
              <a:t>臺灣</a:t>
            </a:r>
            <a:r>
              <a:rPr lang="zh-TW" altLang="en-US" sz="2400" dirty="0">
                <a:latin typeface="標楷體" panose="03000509000000000000" pitchFamily="65" charset="-120"/>
              </a:rPr>
              <a:t>雖然面積不大，但卻高山聳立，具有非常豐富的環境。</a:t>
            </a:r>
          </a:p>
        </p:txBody>
      </p:sp>
      <p:sp>
        <p:nvSpPr>
          <p:cNvPr id="6" name="文字方塊 5">
            <a:extLst>
              <a:ext uri="{FF2B5EF4-FFF2-40B4-BE49-F238E27FC236}">
                <a16:creationId xmlns:a16="http://schemas.microsoft.com/office/drawing/2014/main" id="{DD8E31BE-3954-4FAE-97B2-0798E89A47D2}"/>
              </a:ext>
            </a:extLst>
          </p:cNvPr>
          <p:cNvSpPr txBox="1">
            <a:spLocks noChangeArrowheads="1"/>
          </p:cNvSpPr>
          <p:nvPr/>
        </p:nvSpPr>
        <p:spPr bwMode="auto">
          <a:xfrm>
            <a:off x="6372200" y="3284984"/>
            <a:ext cx="2448272" cy="156966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我查到</a:t>
            </a:r>
            <a:r>
              <a:rPr lang="zh-TW" altLang="en-US" sz="2400" u="sng" dirty="0">
                <a:latin typeface="標楷體" panose="03000509000000000000" pitchFamily="65" charset="-120"/>
              </a:rPr>
              <a:t>臺灣</a:t>
            </a:r>
            <a:r>
              <a:rPr lang="zh-TW" altLang="en-US" sz="2400" dirty="0">
                <a:latin typeface="標楷體" panose="03000509000000000000" pitchFamily="65" charset="-120"/>
              </a:rPr>
              <a:t>森林豐富，不同海拔的森林各有不同的特色。</a:t>
            </a:r>
          </a:p>
        </p:txBody>
      </p:sp>
    </p:spTree>
    <p:extLst>
      <p:ext uri="{BB962C8B-B14F-4D97-AF65-F5344CB8AC3E}">
        <p14:creationId xmlns:p14="http://schemas.microsoft.com/office/powerpoint/2010/main" val="3996537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4E132819-1266-400B-979A-752529980A03}"/>
              </a:ext>
            </a:extLst>
          </p:cNvPr>
          <p:cNvPicPr>
            <a:picLocks noChangeAspect="1"/>
          </p:cNvPicPr>
          <p:nvPr/>
        </p:nvPicPr>
        <p:blipFill>
          <a:blip r:embed="rId3" cstate="print"/>
          <a:stretch>
            <a:fillRect/>
          </a:stretch>
        </p:blipFill>
        <p:spPr>
          <a:xfrm>
            <a:off x="1" y="3355"/>
            <a:ext cx="1907704" cy="1135657"/>
          </a:xfrm>
          <a:prstGeom prst="rect">
            <a:avLst/>
          </a:prstGeom>
        </p:spPr>
      </p:pic>
      <p:sp>
        <p:nvSpPr>
          <p:cNvPr id="11267" name="Rectangle 12">
            <a:extLst>
              <a:ext uri="{FF2B5EF4-FFF2-40B4-BE49-F238E27FC236}">
                <a16:creationId xmlns:a16="http://schemas.microsoft.com/office/drawing/2014/main" id="{6A0A7B73-9A73-41AC-A967-7956BD25874B}"/>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P80</a:t>
            </a:r>
            <a:endParaRPr kumimoji="0" lang="en-US" altLang="zh-TW" sz="2000" dirty="0">
              <a:solidFill>
                <a:schemeClr val="bg1"/>
              </a:solidFill>
            </a:endParaRPr>
          </a:p>
        </p:txBody>
      </p:sp>
      <p:sp>
        <p:nvSpPr>
          <p:cNvPr id="20" name="Rectangle 2">
            <a:extLst>
              <a:ext uri="{FF2B5EF4-FFF2-40B4-BE49-F238E27FC236}">
                <a16:creationId xmlns:a16="http://schemas.microsoft.com/office/drawing/2014/main" id="{D43E9AB3-87C1-4F8D-AB9C-29719D21460F}"/>
              </a:ext>
            </a:extLst>
          </p:cNvPr>
          <p:cNvSpPr>
            <a:spLocks noGrp="1" noChangeArrowheads="1"/>
          </p:cNvSpPr>
          <p:nvPr>
            <p:ph type="title"/>
          </p:nvPr>
        </p:nvSpPr>
        <p:spPr>
          <a:xfrm>
            <a:off x="250080" y="1281113"/>
            <a:ext cx="4897984" cy="647700"/>
          </a:xfrm>
        </p:spPr>
        <p:txBody>
          <a:bodyPr/>
          <a:lstStyle/>
          <a:p>
            <a:pPr eaLnBrk="1" hangingPunct="1">
              <a:defRPr/>
            </a:pPr>
            <a:r>
              <a:rPr lang="en-US" altLang="zh-TW" dirty="0">
                <a:latin typeface="+mn-lt"/>
              </a:rPr>
              <a:t>1-2</a:t>
            </a:r>
            <a:r>
              <a:rPr lang="zh-TW" altLang="en-US" dirty="0">
                <a:latin typeface="+mn-lt"/>
              </a:rPr>
              <a:t> 特有種與保育類生物</a:t>
            </a:r>
          </a:p>
        </p:txBody>
      </p:sp>
      <p:sp>
        <p:nvSpPr>
          <p:cNvPr id="11" name="Rectangle 3">
            <a:extLst>
              <a:ext uri="{FF2B5EF4-FFF2-40B4-BE49-F238E27FC236}">
                <a16:creationId xmlns:a16="http://schemas.microsoft.com/office/drawing/2014/main" id="{40B143D9-81E4-4908-9A66-1F29D397B7BB}"/>
              </a:ext>
            </a:extLst>
          </p:cNvPr>
          <p:cNvSpPr txBox="1">
            <a:spLocks noChangeArrowheads="1"/>
          </p:cNvSpPr>
          <p:nvPr/>
        </p:nvSpPr>
        <p:spPr bwMode="auto">
          <a:xfrm>
            <a:off x="1878008" y="279905"/>
            <a:ext cx="35688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3200" dirty="0">
                <a:solidFill>
                  <a:srgbClr val="000000"/>
                </a:solidFill>
                <a:latin typeface="標楷體" panose="03000509000000000000" pitchFamily="65" charset="-120"/>
              </a:rPr>
              <a:t>臺灣的生態</a:t>
            </a:r>
          </a:p>
        </p:txBody>
      </p:sp>
      <p:sp>
        <p:nvSpPr>
          <p:cNvPr id="12" name="Rectangle 3">
            <a:extLst>
              <a:ext uri="{FF2B5EF4-FFF2-40B4-BE49-F238E27FC236}">
                <a16:creationId xmlns:a16="http://schemas.microsoft.com/office/drawing/2014/main" id="{C90354E4-F724-456E-B652-6DB7C91783B9}"/>
              </a:ext>
            </a:extLst>
          </p:cNvPr>
          <p:cNvSpPr txBox="1">
            <a:spLocks noChangeArrowheads="1"/>
          </p:cNvSpPr>
          <p:nvPr/>
        </p:nvSpPr>
        <p:spPr bwMode="auto">
          <a:xfrm>
            <a:off x="242640" y="1988840"/>
            <a:ext cx="864984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u="sng" dirty="0"/>
              <a:t>臺灣</a:t>
            </a:r>
            <a:r>
              <a:rPr lang="zh-TW" altLang="en-US" sz="2800" dirty="0"/>
              <a:t>多樣的自然環境「有些生物為了適應當地環境，因此僅分布、生長於某一個特定地區，在其他地區都沒有這種生物生存。」這種生物稱為該地區「</a:t>
            </a:r>
            <a:r>
              <a:rPr lang="zh-TW" altLang="en-US" sz="2800" dirty="0">
                <a:solidFill>
                  <a:srgbClr val="C6178D"/>
                </a:solidFill>
              </a:rPr>
              <a:t>特有種生物</a:t>
            </a:r>
            <a:r>
              <a:rPr lang="zh-TW" altLang="en-US" sz="2800" dirty="0"/>
              <a:t>」。哪些是</a:t>
            </a:r>
            <a:r>
              <a:rPr lang="zh-TW" altLang="en-US" sz="2800" u="sng" dirty="0"/>
              <a:t>臺灣</a:t>
            </a:r>
            <a:r>
              <a:rPr lang="zh-TW" altLang="en-US" sz="2800" dirty="0"/>
              <a:t>特有種生物？</a:t>
            </a:r>
            <a:endParaRPr lang="zh-TW" altLang="en-US" sz="2800" dirty="0">
              <a:solidFill>
                <a:srgbClr val="000000"/>
              </a:solidFill>
            </a:endParaRPr>
          </a:p>
        </p:txBody>
      </p:sp>
      <p:sp>
        <p:nvSpPr>
          <p:cNvPr id="10"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3812847"/>
            <a:ext cx="8640960"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臺灣獼猴、臺灣藍鵲、臺灣長鬃山羊、帝雉、藍腹鷴、五色鳥、烏頭翁、臺灣百合、臺灣欒樹、臺灣扁柏、香楠、臺灣萍蓬草等。</a:t>
            </a:r>
          </a:p>
        </p:txBody>
      </p:sp>
      <p:sp>
        <p:nvSpPr>
          <p:cNvPr id="13" name="文字方塊 12">
            <a:extLst>
              <a:ext uri="{FF2B5EF4-FFF2-40B4-BE49-F238E27FC236}">
                <a16:creationId xmlns:a16="http://schemas.microsoft.com/office/drawing/2014/main" id="{E421ACA1-848F-433D-BB66-4873A436C1E5}"/>
              </a:ext>
            </a:extLst>
          </p:cNvPr>
          <p:cNvSpPr txBox="1">
            <a:spLocks noChangeArrowheads="1"/>
          </p:cNvSpPr>
          <p:nvPr/>
        </p:nvSpPr>
        <p:spPr bwMode="auto">
          <a:xfrm>
            <a:off x="251520" y="3861048"/>
            <a:ext cx="8640960" cy="2308324"/>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「特有種」是</a:t>
            </a:r>
            <a:r>
              <a:rPr lang="zh-TW" altLang="en-US" sz="2400" u="sng" dirty="0">
                <a:solidFill>
                  <a:srgbClr val="FF0000"/>
                </a:solidFill>
                <a:latin typeface="標楷體" panose="03000509000000000000" pitchFamily="65" charset="-120"/>
              </a:rPr>
              <a:t>臺灣</a:t>
            </a:r>
            <a:r>
              <a:rPr lang="zh-TW" altLang="en-US" sz="2400" dirty="0">
                <a:solidFill>
                  <a:srgbClr val="FF0000"/>
                </a:solidFill>
                <a:latin typeface="標楷體" panose="03000509000000000000" pitchFamily="65" charset="-120"/>
              </a:rPr>
              <a:t>獨有，其他地方並沒有紀錄或是有分布的物種。而「特有亞種」則不是</a:t>
            </a:r>
            <a:r>
              <a:rPr lang="zh-TW" altLang="en-US" sz="2400" u="sng" dirty="0">
                <a:solidFill>
                  <a:srgbClr val="FF0000"/>
                </a:solidFill>
                <a:latin typeface="標楷體" panose="03000509000000000000" pitchFamily="65" charset="-120"/>
              </a:rPr>
              <a:t>臺灣</a:t>
            </a:r>
            <a:r>
              <a:rPr lang="zh-TW" altLang="en-US" sz="2400" dirty="0">
                <a:solidFill>
                  <a:srgbClr val="FF0000"/>
                </a:solidFill>
                <a:latin typeface="標楷體" panose="03000509000000000000" pitchFamily="65" charset="-120"/>
              </a:rPr>
              <a:t>獨有，其他地方也有很相似或完全相同的，但差異不大或僅因地理隔閡而沒有辦法進行配對。屬於</a:t>
            </a:r>
            <a:r>
              <a:rPr lang="zh-TW" altLang="en-US" sz="2400" u="sng" dirty="0">
                <a:solidFill>
                  <a:srgbClr val="FF0000"/>
                </a:solidFill>
                <a:latin typeface="標楷體" panose="03000509000000000000" pitchFamily="65" charset="-120"/>
              </a:rPr>
              <a:t>臺灣</a:t>
            </a:r>
            <a:r>
              <a:rPr lang="zh-TW" altLang="en-US" sz="2400" dirty="0">
                <a:solidFill>
                  <a:srgbClr val="FF0000"/>
                </a:solidFill>
                <a:latin typeface="標楷體" panose="03000509000000000000" pitchFamily="65" charset="-120"/>
              </a:rPr>
              <a:t>特有亞種動物有：臺灣黑熊、臺灣雲豹、鳳頭蒼鷹、臺灣梅花鹿、臺灣水鹿、臺灣穿山甲、臺灣山羌、臺灣扁鍬形蟲等。</a:t>
            </a:r>
          </a:p>
        </p:txBody>
      </p:sp>
      <p:sp>
        <p:nvSpPr>
          <p:cNvPr id="2" name="矩形: 圓角 1">
            <a:hlinkClick r:id="rId4" action="ppaction://hlinkfile"/>
            <a:extLst>
              <a:ext uri="{FF2B5EF4-FFF2-40B4-BE49-F238E27FC236}">
                <a16:creationId xmlns:a16="http://schemas.microsoft.com/office/drawing/2014/main" id="{B3091C9D-2E3E-61C2-9104-ED77E10ECBE3}"/>
              </a:ext>
            </a:extLst>
          </p:cNvPr>
          <p:cNvSpPr/>
          <p:nvPr/>
        </p:nvSpPr>
        <p:spPr>
          <a:xfrm>
            <a:off x="4806064" y="1468442"/>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動畫</a:t>
            </a:r>
          </a:p>
        </p:txBody>
      </p:sp>
      <p:sp>
        <p:nvSpPr>
          <p:cNvPr id="3" name="矩形 2">
            <a:extLst>
              <a:ext uri="{FF2B5EF4-FFF2-40B4-BE49-F238E27FC236}">
                <a16:creationId xmlns:a16="http://schemas.microsoft.com/office/drawing/2014/main" id="{6198B0B5-1545-68E0-A5C7-9CB89CCE8097}"/>
              </a:ext>
            </a:extLst>
          </p:cNvPr>
          <p:cNvSpPr/>
          <p:nvPr/>
        </p:nvSpPr>
        <p:spPr>
          <a:xfrm>
            <a:off x="5488328" y="1451074"/>
            <a:ext cx="1800493"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r>
              <a:rPr lang="zh-TW" altLang="en-US" sz="1400" dirty="0">
                <a:solidFill>
                  <a:srgbClr val="000000"/>
                </a:solidFill>
                <a:latin typeface="Microsoft JhengHei" panose="020B0604030504040204" pitchFamily="34" charset="-120"/>
                <a:ea typeface="Microsoft JhengHei" panose="020B0604030504040204" pitchFamily="34" charset="-120"/>
              </a:rPr>
              <a:t>特有種與保育類生物</a:t>
            </a:r>
            <a:endParaRPr lang="zh-TW" altLang="en-US" sz="1100" dirty="0">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2">
            <a:extLst>
              <a:ext uri="{FF2B5EF4-FFF2-40B4-BE49-F238E27FC236}">
                <a16:creationId xmlns:a16="http://schemas.microsoft.com/office/drawing/2014/main" id="{340E1E7A-12BF-4CF8-9134-D054E5F7A16E}"/>
              </a:ext>
            </a:extLst>
          </p:cNvPr>
          <p:cNvSpPr>
            <a:spLocks noChangeArrowheads="1"/>
          </p:cNvSpPr>
          <p:nvPr/>
        </p:nvSpPr>
        <p:spPr bwMode="auto">
          <a:xfrm>
            <a:off x="8266113" y="-26988"/>
            <a:ext cx="698500" cy="40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zh-TW" altLang="en-US" sz="2000">
                <a:solidFill>
                  <a:schemeClr val="bg1"/>
                </a:solidFill>
              </a:rPr>
              <a:t>目次</a:t>
            </a:r>
            <a:endParaRPr kumimoji="0" lang="en-US" altLang="zh-TW" sz="2000">
              <a:solidFill>
                <a:schemeClr val="bg1"/>
              </a:solidFill>
            </a:endParaRPr>
          </a:p>
        </p:txBody>
      </p:sp>
      <p:sp>
        <p:nvSpPr>
          <p:cNvPr id="9219" name="Rectangle 2">
            <a:extLst>
              <a:ext uri="{FF2B5EF4-FFF2-40B4-BE49-F238E27FC236}">
                <a16:creationId xmlns:a16="http://schemas.microsoft.com/office/drawing/2014/main" id="{3378B7B5-5C17-4659-B73A-ACDEAE83A37E}"/>
              </a:ext>
            </a:extLst>
          </p:cNvPr>
          <p:cNvSpPr txBox="1">
            <a:spLocks noChangeArrowheads="1"/>
          </p:cNvSpPr>
          <p:nvPr/>
        </p:nvSpPr>
        <p:spPr bwMode="auto">
          <a:xfrm>
            <a:off x="288925" y="3429000"/>
            <a:ext cx="2482875" cy="140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lang="zh-TW" altLang="en-US" sz="4000" dirty="0">
                <a:latin typeface="Arial" panose="020B0604020202020204" pitchFamily="34" charset="0"/>
              </a:rPr>
              <a:t>我們只有</a:t>
            </a:r>
          </a:p>
          <a:p>
            <a:pPr eaLnBrk="1" hangingPunct="1">
              <a:spcBef>
                <a:spcPct val="0"/>
              </a:spcBef>
              <a:buFontTx/>
              <a:buNone/>
            </a:pPr>
            <a:r>
              <a:rPr lang="zh-TW" altLang="en-US" sz="4000" dirty="0">
                <a:latin typeface="Arial" panose="020B0604020202020204" pitchFamily="34" charset="0"/>
              </a:rPr>
              <a:t>一個地球</a:t>
            </a:r>
          </a:p>
        </p:txBody>
      </p:sp>
      <p:sp>
        <p:nvSpPr>
          <p:cNvPr id="9221" name="Text Box 5">
            <a:hlinkClick r:id="rId3" action="ppaction://hlinksldjump"/>
            <a:extLst>
              <a:ext uri="{FF2B5EF4-FFF2-40B4-BE49-F238E27FC236}">
                <a16:creationId xmlns:a16="http://schemas.microsoft.com/office/drawing/2014/main" id="{3E6AEE14-4C2F-4E9C-ADB4-022C2B6BFB33}"/>
              </a:ext>
            </a:extLst>
          </p:cNvPr>
          <p:cNvSpPr txBox="1">
            <a:spLocks noChangeArrowheads="1"/>
          </p:cNvSpPr>
          <p:nvPr/>
        </p:nvSpPr>
        <p:spPr bwMode="auto">
          <a:xfrm>
            <a:off x="3399714" y="368324"/>
            <a:ext cx="25699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zh-TW" altLang="en-US" sz="2400" dirty="0">
                <a:solidFill>
                  <a:srgbClr val="FF5050"/>
                </a:solidFill>
                <a:cs typeface="Times New Roman" panose="02020603050405020304" pitchFamily="18" charset="0"/>
              </a:rPr>
              <a:t>活動</a:t>
            </a:r>
            <a:r>
              <a:rPr lang="en-US" altLang="zh-TW" sz="2400" dirty="0">
                <a:solidFill>
                  <a:srgbClr val="FF5050"/>
                </a:solidFill>
                <a:cs typeface="Times New Roman" panose="02020603050405020304" pitchFamily="18" charset="0"/>
              </a:rPr>
              <a:t>1</a:t>
            </a:r>
            <a:r>
              <a:rPr lang="zh-TW" altLang="en-US" sz="2400" dirty="0">
                <a:solidFill>
                  <a:srgbClr val="FF5050"/>
                </a:solidFill>
                <a:cs typeface="Times New Roman" panose="02020603050405020304" pitchFamily="18" charset="0"/>
              </a:rPr>
              <a:t> </a:t>
            </a:r>
            <a:r>
              <a:rPr lang="zh-TW" altLang="en-US" sz="2400" dirty="0">
                <a:cs typeface="Times New Roman" panose="02020603050405020304" pitchFamily="18" charset="0"/>
              </a:rPr>
              <a:t>臺灣的生態</a:t>
            </a:r>
            <a:endParaRPr lang="en-US" altLang="zh-TW" sz="2400" dirty="0">
              <a:cs typeface="Times New Roman" panose="02020603050405020304" pitchFamily="18" charset="0"/>
            </a:endParaRPr>
          </a:p>
        </p:txBody>
      </p:sp>
      <p:sp>
        <p:nvSpPr>
          <p:cNvPr id="9222" name="Text Box 5">
            <a:hlinkClick r:id="rId3" action="ppaction://hlinksldjump"/>
            <a:extLst>
              <a:ext uri="{FF2B5EF4-FFF2-40B4-BE49-F238E27FC236}">
                <a16:creationId xmlns:a16="http://schemas.microsoft.com/office/drawing/2014/main" id="{AA586EBC-7FFC-4706-814D-4776DC0C8652}"/>
              </a:ext>
            </a:extLst>
          </p:cNvPr>
          <p:cNvSpPr txBox="1">
            <a:spLocks noChangeArrowheads="1"/>
          </p:cNvSpPr>
          <p:nvPr/>
        </p:nvSpPr>
        <p:spPr bwMode="auto">
          <a:xfrm>
            <a:off x="3760043" y="923667"/>
            <a:ext cx="3134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en-US" altLang="zh-TW" sz="2400" dirty="0">
                <a:cs typeface="Times New Roman" panose="02020603050405020304" pitchFamily="18" charset="0"/>
              </a:rPr>
              <a:t>1-1</a:t>
            </a:r>
            <a:r>
              <a:rPr lang="zh-TW" altLang="en-US" sz="2400" dirty="0">
                <a:cs typeface="Times New Roman" panose="02020603050405020304" pitchFamily="18" charset="0"/>
              </a:rPr>
              <a:t> 臺灣的生物多樣性</a:t>
            </a:r>
            <a:endParaRPr lang="en-US" altLang="zh-TW" sz="2400" dirty="0">
              <a:cs typeface="Times New Roman" panose="02020603050405020304" pitchFamily="18" charset="0"/>
            </a:endParaRPr>
          </a:p>
        </p:txBody>
      </p:sp>
      <p:sp>
        <p:nvSpPr>
          <p:cNvPr id="9224" name="Text Box 5">
            <a:hlinkClick r:id="rId4" action="ppaction://hlinksldjump"/>
            <a:extLst>
              <a:ext uri="{FF2B5EF4-FFF2-40B4-BE49-F238E27FC236}">
                <a16:creationId xmlns:a16="http://schemas.microsoft.com/office/drawing/2014/main" id="{9530140D-FAC2-45D9-8785-5D5CA0FCE1EB}"/>
              </a:ext>
            </a:extLst>
          </p:cNvPr>
          <p:cNvSpPr txBox="1">
            <a:spLocks noChangeArrowheads="1"/>
          </p:cNvSpPr>
          <p:nvPr/>
        </p:nvSpPr>
        <p:spPr bwMode="auto">
          <a:xfrm>
            <a:off x="3415511" y="2587603"/>
            <a:ext cx="41088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zh-TW" altLang="en-US" sz="2400" dirty="0">
                <a:solidFill>
                  <a:srgbClr val="FF5050"/>
                </a:solidFill>
                <a:cs typeface="Times New Roman" panose="02020603050405020304" pitchFamily="18" charset="0"/>
              </a:rPr>
              <a:t>活動</a:t>
            </a:r>
            <a:r>
              <a:rPr lang="en-US" altLang="zh-TW" sz="2400" dirty="0">
                <a:solidFill>
                  <a:srgbClr val="FF5050"/>
                </a:solidFill>
                <a:cs typeface="Times New Roman" panose="02020603050405020304" pitchFamily="18" charset="0"/>
              </a:rPr>
              <a:t>2</a:t>
            </a:r>
            <a:r>
              <a:rPr lang="zh-TW" altLang="en-US" sz="2400" dirty="0">
                <a:solidFill>
                  <a:srgbClr val="FF5050"/>
                </a:solidFill>
                <a:cs typeface="Times New Roman" panose="02020603050405020304" pitchFamily="18" charset="0"/>
              </a:rPr>
              <a:t> </a:t>
            </a:r>
            <a:r>
              <a:rPr lang="zh-TW" altLang="en-US" sz="2400" dirty="0">
                <a:cs typeface="Times New Roman" panose="02020603050405020304" pitchFamily="18" charset="0"/>
              </a:rPr>
              <a:t>人類活動對環境的影響</a:t>
            </a:r>
            <a:endParaRPr lang="en-US" altLang="zh-TW" sz="2400" dirty="0">
              <a:cs typeface="Times New Roman" panose="02020603050405020304" pitchFamily="18" charset="0"/>
            </a:endParaRPr>
          </a:p>
        </p:txBody>
      </p:sp>
      <p:sp>
        <p:nvSpPr>
          <p:cNvPr id="9226" name="Text Box 5">
            <a:hlinkClick r:id="rId4" action="ppaction://hlinksldjump"/>
            <a:extLst>
              <a:ext uri="{FF2B5EF4-FFF2-40B4-BE49-F238E27FC236}">
                <a16:creationId xmlns:a16="http://schemas.microsoft.com/office/drawing/2014/main" id="{9C145A5F-9513-4308-B6A6-E0138B04A808}"/>
              </a:ext>
            </a:extLst>
          </p:cNvPr>
          <p:cNvSpPr txBox="1">
            <a:spLocks noChangeArrowheads="1"/>
          </p:cNvSpPr>
          <p:nvPr/>
        </p:nvSpPr>
        <p:spPr bwMode="auto">
          <a:xfrm>
            <a:off x="3760043" y="3142946"/>
            <a:ext cx="52886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en-US" altLang="zh-TW" sz="2400" dirty="0">
                <a:cs typeface="Times New Roman" panose="02020603050405020304" pitchFamily="18" charset="0"/>
              </a:rPr>
              <a:t>2-1</a:t>
            </a:r>
            <a:r>
              <a:rPr lang="zh-TW" altLang="en-US" sz="2400" dirty="0">
                <a:cs typeface="Times New Roman" panose="02020603050405020304" pitchFamily="18" charset="0"/>
              </a:rPr>
              <a:t> 環境與生物多樣性對人類的重要性</a:t>
            </a:r>
            <a:endParaRPr lang="en-US" altLang="zh-TW" sz="2400" dirty="0">
              <a:cs typeface="Times New Roman" panose="02020603050405020304" pitchFamily="18" charset="0"/>
            </a:endParaRPr>
          </a:p>
        </p:txBody>
      </p:sp>
      <p:sp>
        <p:nvSpPr>
          <p:cNvPr id="9227" name="Text Box 5">
            <a:hlinkClick r:id="rId5" action="ppaction://hlinksldjump"/>
            <a:extLst>
              <a:ext uri="{FF2B5EF4-FFF2-40B4-BE49-F238E27FC236}">
                <a16:creationId xmlns:a16="http://schemas.microsoft.com/office/drawing/2014/main" id="{0F673675-E629-457B-AF0C-B3C83804EF8E}"/>
              </a:ext>
            </a:extLst>
          </p:cNvPr>
          <p:cNvSpPr txBox="1">
            <a:spLocks noChangeArrowheads="1"/>
          </p:cNvSpPr>
          <p:nvPr/>
        </p:nvSpPr>
        <p:spPr bwMode="auto">
          <a:xfrm>
            <a:off x="3760043" y="1479010"/>
            <a:ext cx="35189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en-US" altLang="zh-TW" sz="2400" dirty="0">
                <a:cs typeface="Times New Roman" panose="02020603050405020304" pitchFamily="18" charset="0"/>
              </a:rPr>
              <a:t>1-2</a:t>
            </a:r>
            <a:r>
              <a:rPr lang="zh-TW" altLang="en-US" sz="2400" dirty="0">
                <a:cs typeface="Times New Roman" panose="02020603050405020304" pitchFamily="18" charset="0"/>
              </a:rPr>
              <a:t> 特有種與保育類生物</a:t>
            </a:r>
            <a:endParaRPr lang="en-US" altLang="zh-TW" sz="2400" dirty="0">
              <a:cs typeface="Times New Roman" panose="02020603050405020304" pitchFamily="18" charset="0"/>
            </a:endParaRPr>
          </a:p>
        </p:txBody>
      </p:sp>
      <p:sp>
        <p:nvSpPr>
          <p:cNvPr id="9228" name="Text Box 5">
            <a:hlinkClick r:id="rId6" action="ppaction://hlinksldjump"/>
            <a:extLst>
              <a:ext uri="{FF2B5EF4-FFF2-40B4-BE49-F238E27FC236}">
                <a16:creationId xmlns:a16="http://schemas.microsoft.com/office/drawing/2014/main" id="{DD15E767-19BF-4DF7-909A-0816AC3DA9E1}"/>
              </a:ext>
            </a:extLst>
          </p:cNvPr>
          <p:cNvSpPr txBox="1">
            <a:spLocks noChangeArrowheads="1"/>
          </p:cNvSpPr>
          <p:nvPr/>
        </p:nvSpPr>
        <p:spPr bwMode="auto">
          <a:xfrm>
            <a:off x="3399951" y="4232911"/>
            <a:ext cx="3590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zh-TW" altLang="en-US" sz="2400" dirty="0">
                <a:solidFill>
                  <a:srgbClr val="FF5050"/>
                </a:solidFill>
                <a:cs typeface="Times New Roman" panose="02020603050405020304" pitchFamily="18" charset="0"/>
              </a:rPr>
              <a:t>活動</a:t>
            </a:r>
            <a:r>
              <a:rPr lang="en-US" altLang="zh-TW" sz="2400" dirty="0">
                <a:solidFill>
                  <a:srgbClr val="FF5050"/>
                </a:solidFill>
                <a:cs typeface="Times New Roman" panose="02020603050405020304" pitchFamily="18" charset="0"/>
              </a:rPr>
              <a:t>3</a:t>
            </a:r>
            <a:r>
              <a:rPr lang="zh-TW" altLang="en-US" sz="2400" dirty="0">
                <a:solidFill>
                  <a:srgbClr val="FF5050"/>
                </a:solidFill>
                <a:cs typeface="Times New Roman" panose="02020603050405020304" pitchFamily="18" charset="0"/>
              </a:rPr>
              <a:t> </a:t>
            </a:r>
            <a:r>
              <a:rPr lang="zh-TW" altLang="en-US" sz="2400" dirty="0">
                <a:cs typeface="Times New Roman" panose="02020603050405020304" pitchFamily="18" charset="0"/>
              </a:rPr>
              <a:t>打造永續家園</a:t>
            </a:r>
            <a:endParaRPr lang="en-US" altLang="zh-TW" sz="2400" dirty="0">
              <a:cs typeface="Times New Roman" panose="02020603050405020304" pitchFamily="18" charset="0"/>
            </a:endParaRPr>
          </a:p>
        </p:txBody>
      </p:sp>
      <p:sp>
        <p:nvSpPr>
          <p:cNvPr id="9229" name="Text Box 5">
            <a:hlinkClick r:id="rId6" action="ppaction://hlinksldjump"/>
            <a:extLst>
              <a:ext uri="{FF2B5EF4-FFF2-40B4-BE49-F238E27FC236}">
                <a16:creationId xmlns:a16="http://schemas.microsoft.com/office/drawing/2014/main" id="{4BC4D9B5-2272-4A4E-8F08-97F92F9133DA}"/>
              </a:ext>
            </a:extLst>
          </p:cNvPr>
          <p:cNvSpPr txBox="1">
            <a:spLocks noChangeArrowheads="1"/>
          </p:cNvSpPr>
          <p:nvPr/>
        </p:nvSpPr>
        <p:spPr bwMode="auto">
          <a:xfrm>
            <a:off x="3760043" y="4788254"/>
            <a:ext cx="3134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en-US" altLang="zh-TW" sz="2400" dirty="0">
                <a:cs typeface="Times New Roman" panose="02020603050405020304" pitchFamily="18" charset="0"/>
              </a:rPr>
              <a:t>3-1</a:t>
            </a:r>
            <a:r>
              <a:rPr lang="zh-TW" altLang="en-US" sz="2400" dirty="0">
                <a:cs typeface="Times New Roman" panose="02020603050405020304" pitchFamily="18" charset="0"/>
              </a:rPr>
              <a:t> 因應全球氣候變遷</a:t>
            </a:r>
            <a:endParaRPr lang="en-US" altLang="zh-TW" sz="2400" dirty="0">
              <a:cs typeface="Times New Roman" panose="02020603050405020304" pitchFamily="18" charset="0"/>
            </a:endParaRPr>
          </a:p>
        </p:txBody>
      </p:sp>
      <p:sp>
        <p:nvSpPr>
          <p:cNvPr id="9230" name="Text Box 5">
            <a:hlinkClick r:id="rId7" action="ppaction://hlinksldjump"/>
            <a:extLst>
              <a:ext uri="{FF2B5EF4-FFF2-40B4-BE49-F238E27FC236}">
                <a16:creationId xmlns:a16="http://schemas.microsoft.com/office/drawing/2014/main" id="{28936010-EE40-40D5-B9C9-1B7560EBD840}"/>
              </a:ext>
            </a:extLst>
          </p:cNvPr>
          <p:cNvSpPr txBox="1">
            <a:spLocks noChangeArrowheads="1"/>
          </p:cNvSpPr>
          <p:nvPr/>
        </p:nvSpPr>
        <p:spPr bwMode="auto">
          <a:xfrm>
            <a:off x="3760043" y="5343599"/>
            <a:ext cx="40575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en-US" altLang="zh-TW" sz="2400" dirty="0">
                <a:cs typeface="Times New Roman" panose="02020603050405020304" pitchFamily="18" charset="0"/>
              </a:rPr>
              <a:t>3-2</a:t>
            </a:r>
            <a:r>
              <a:rPr lang="zh-TW" altLang="en-US" sz="2400" dirty="0">
                <a:cs typeface="Times New Roman" panose="02020603050405020304" pitchFamily="18" charset="0"/>
              </a:rPr>
              <a:t> 減緩氣候變遷的人類行為</a:t>
            </a:r>
            <a:endParaRPr lang="en-US" altLang="zh-TW" sz="2400" dirty="0">
              <a:cs typeface="Times New Roman" panose="02020603050405020304" pitchFamily="18" charset="0"/>
            </a:endParaRPr>
          </a:p>
        </p:txBody>
      </p:sp>
      <p:sp>
        <p:nvSpPr>
          <p:cNvPr id="9231" name="Text Box 5">
            <a:hlinkClick r:id="rId8" action="ppaction://hlinksldjump"/>
            <a:extLst>
              <a:ext uri="{FF2B5EF4-FFF2-40B4-BE49-F238E27FC236}">
                <a16:creationId xmlns:a16="http://schemas.microsoft.com/office/drawing/2014/main" id="{B6C2B27E-1D62-4E79-BA57-86DCCA987A84}"/>
              </a:ext>
            </a:extLst>
          </p:cNvPr>
          <p:cNvSpPr txBox="1">
            <a:spLocks noChangeArrowheads="1"/>
          </p:cNvSpPr>
          <p:nvPr/>
        </p:nvSpPr>
        <p:spPr bwMode="auto">
          <a:xfrm>
            <a:off x="3760043" y="3698289"/>
            <a:ext cx="25186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en-US" altLang="zh-TW" sz="2400" dirty="0">
                <a:cs typeface="Times New Roman" panose="02020603050405020304" pitchFamily="18" charset="0"/>
              </a:rPr>
              <a:t>2-2</a:t>
            </a:r>
            <a:r>
              <a:rPr lang="zh-TW" altLang="en-US" sz="2400" dirty="0">
                <a:cs typeface="Times New Roman" panose="02020603050405020304" pitchFamily="18" charset="0"/>
              </a:rPr>
              <a:t> 全球環境變遷</a:t>
            </a:r>
            <a:endParaRPr lang="en-US" altLang="zh-TW" sz="2400" dirty="0">
              <a:cs typeface="Times New Roman" panose="02020603050405020304" pitchFamily="18" charset="0"/>
            </a:endParaRPr>
          </a:p>
        </p:txBody>
      </p:sp>
      <p:grpSp>
        <p:nvGrpSpPr>
          <p:cNvPr id="5" name="群組 4">
            <a:extLst>
              <a:ext uri="{FF2B5EF4-FFF2-40B4-BE49-F238E27FC236}">
                <a16:creationId xmlns:a16="http://schemas.microsoft.com/office/drawing/2014/main" id="{92AF487E-B756-4D5B-92D0-1EEC6690D93A}"/>
              </a:ext>
            </a:extLst>
          </p:cNvPr>
          <p:cNvGrpSpPr/>
          <p:nvPr/>
        </p:nvGrpSpPr>
        <p:grpSpPr>
          <a:xfrm>
            <a:off x="0" y="104292"/>
            <a:ext cx="3280473" cy="2994507"/>
            <a:chOff x="0" y="104292"/>
            <a:chExt cx="3280473" cy="2994507"/>
          </a:xfrm>
        </p:grpSpPr>
        <p:pic>
          <p:nvPicPr>
            <p:cNvPr id="4" name="圖片 3">
              <a:extLst>
                <a:ext uri="{FF2B5EF4-FFF2-40B4-BE49-F238E27FC236}">
                  <a16:creationId xmlns:a16="http://schemas.microsoft.com/office/drawing/2014/main" id="{43374C1A-F610-4D48-B69F-AF088AEA76B1}"/>
                </a:ext>
              </a:extLst>
            </p:cNvPr>
            <p:cNvPicPr>
              <a:picLocks noChangeAspect="1"/>
            </p:cNvPicPr>
            <p:nvPr/>
          </p:nvPicPr>
          <p:blipFill>
            <a:blip r:embed="rId9" cstate="print"/>
            <a:stretch>
              <a:fillRect/>
            </a:stretch>
          </p:blipFill>
          <p:spPr>
            <a:xfrm>
              <a:off x="0" y="224807"/>
              <a:ext cx="3280473" cy="2873992"/>
            </a:xfrm>
            <a:prstGeom prst="rect">
              <a:avLst/>
            </a:prstGeom>
          </p:spPr>
        </p:pic>
        <p:pic>
          <p:nvPicPr>
            <p:cNvPr id="26" name="圖片 25">
              <a:extLst>
                <a:ext uri="{FF2B5EF4-FFF2-40B4-BE49-F238E27FC236}">
                  <a16:creationId xmlns:a16="http://schemas.microsoft.com/office/drawing/2014/main" id="{F2D4C0E4-B5B0-45A2-8E57-793B3C2A4997}"/>
                </a:ext>
              </a:extLst>
            </p:cNvPr>
            <p:cNvPicPr>
              <a:picLocks noChangeAspect="1"/>
            </p:cNvPicPr>
            <p:nvPr/>
          </p:nvPicPr>
          <p:blipFill>
            <a:blip r:embed="rId10" cstate="print"/>
            <a:stretch>
              <a:fillRect/>
            </a:stretch>
          </p:blipFill>
          <p:spPr>
            <a:xfrm>
              <a:off x="753433" y="946631"/>
              <a:ext cx="1279047" cy="1605613"/>
            </a:xfrm>
            <a:prstGeom prst="rect">
              <a:avLst/>
            </a:prstGeom>
          </p:spPr>
        </p:pic>
        <p:grpSp>
          <p:nvGrpSpPr>
            <p:cNvPr id="20" name="群組 19">
              <a:extLst>
                <a:ext uri="{FF2B5EF4-FFF2-40B4-BE49-F238E27FC236}">
                  <a16:creationId xmlns:a16="http://schemas.microsoft.com/office/drawing/2014/main" id="{2671B24D-3571-45E1-8391-B9CCC1A92671}"/>
                </a:ext>
              </a:extLst>
            </p:cNvPr>
            <p:cNvGrpSpPr/>
            <p:nvPr/>
          </p:nvGrpSpPr>
          <p:grpSpPr>
            <a:xfrm>
              <a:off x="683568" y="104292"/>
              <a:ext cx="1398113" cy="749783"/>
              <a:chOff x="1720148" y="85745"/>
              <a:chExt cx="737321" cy="395412"/>
            </a:xfrm>
          </p:grpSpPr>
          <p:grpSp>
            <p:nvGrpSpPr>
              <p:cNvPr id="21" name="群組 20">
                <a:extLst>
                  <a:ext uri="{FF2B5EF4-FFF2-40B4-BE49-F238E27FC236}">
                    <a16:creationId xmlns:a16="http://schemas.microsoft.com/office/drawing/2014/main" id="{D54DEAF2-8060-4BD4-89C0-B5822840FB8A}"/>
                  </a:ext>
                </a:extLst>
              </p:cNvPr>
              <p:cNvGrpSpPr/>
              <p:nvPr/>
            </p:nvGrpSpPr>
            <p:grpSpPr>
              <a:xfrm>
                <a:off x="1728316" y="85745"/>
                <a:ext cx="729153" cy="395412"/>
                <a:chOff x="1728316" y="85745"/>
                <a:chExt cx="729153" cy="395412"/>
              </a:xfrm>
            </p:grpSpPr>
            <p:sp>
              <p:nvSpPr>
                <p:cNvPr id="24" name="橢圓 23">
                  <a:extLst>
                    <a:ext uri="{FF2B5EF4-FFF2-40B4-BE49-F238E27FC236}">
                      <a16:creationId xmlns:a16="http://schemas.microsoft.com/office/drawing/2014/main" id="{E4C28073-5AE0-4050-BC99-E28332EB37D4}"/>
                    </a:ext>
                  </a:extLst>
                </p:cNvPr>
                <p:cNvSpPr/>
                <p:nvPr/>
              </p:nvSpPr>
              <p:spPr>
                <a:xfrm>
                  <a:off x="1728316" y="85745"/>
                  <a:ext cx="395412" cy="395412"/>
                </a:xfrm>
                <a:prstGeom prst="ellipse">
                  <a:avLst/>
                </a:prstGeom>
                <a:solidFill>
                  <a:srgbClr val="00B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 24">
                  <a:extLst>
                    <a:ext uri="{FF2B5EF4-FFF2-40B4-BE49-F238E27FC236}">
                      <a16:creationId xmlns:a16="http://schemas.microsoft.com/office/drawing/2014/main" id="{2D8F20A4-DD3F-4172-BF25-A8AAD5B7709A}"/>
                    </a:ext>
                  </a:extLst>
                </p:cNvPr>
                <p:cNvSpPr/>
                <p:nvPr/>
              </p:nvSpPr>
              <p:spPr>
                <a:xfrm>
                  <a:off x="2062057" y="85745"/>
                  <a:ext cx="395412" cy="395412"/>
                </a:xfrm>
                <a:prstGeom prst="ellipse">
                  <a:avLst/>
                </a:prstGeom>
                <a:solidFill>
                  <a:srgbClr val="00B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 name="矩形 21">
                <a:extLst>
                  <a:ext uri="{FF2B5EF4-FFF2-40B4-BE49-F238E27FC236}">
                    <a16:creationId xmlns:a16="http://schemas.microsoft.com/office/drawing/2014/main" id="{912AF113-DB6C-4C66-8E9E-FCDECFF42380}"/>
                  </a:ext>
                </a:extLst>
              </p:cNvPr>
              <p:cNvSpPr/>
              <p:nvPr/>
            </p:nvSpPr>
            <p:spPr>
              <a:xfrm>
                <a:off x="1720148" y="144200"/>
                <a:ext cx="395412" cy="272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單</a:t>
                </a:r>
              </a:p>
            </p:txBody>
          </p:sp>
          <p:sp>
            <p:nvSpPr>
              <p:cNvPr id="23" name="矩形 22">
                <a:extLst>
                  <a:ext uri="{FF2B5EF4-FFF2-40B4-BE49-F238E27FC236}">
                    <a16:creationId xmlns:a16="http://schemas.microsoft.com/office/drawing/2014/main" id="{31F1260F-8C48-4105-8E57-392699A8DBC8}"/>
                  </a:ext>
                </a:extLst>
              </p:cNvPr>
              <p:cNvSpPr/>
              <p:nvPr/>
            </p:nvSpPr>
            <p:spPr>
              <a:xfrm>
                <a:off x="2062057" y="144199"/>
                <a:ext cx="395412" cy="272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元</a:t>
                </a:r>
              </a:p>
            </p:txBody>
          </p:sp>
        </p:grpSp>
      </p:grpSp>
      <p:sp>
        <p:nvSpPr>
          <p:cNvPr id="29" name="Text Box 5">
            <a:hlinkClick r:id="rId11" action="ppaction://hlinksldjump"/>
            <a:extLst>
              <a:ext uri="{FF2B5EF4-FFF2-40B4-BE49-F238E27FC236}">
                <a16:creationId xmlns:a16="http://schemas.microsoft.com/office/drawing/2014/main" id="{8298BA3A-3904-47BF-A493-912271EA5A3D}"/>
              </a:ext>
            </a:extLst>
          </p:cNvPr>
          <p:cNvSpPr txBox="1">
            <a:spLocks noChangeArrowheads="1"/>
          </p:cNvSpPr>
          <p:nvPr/>
        </p:nvSpPr>
        <p:spPr bwMode="auto">
          <a:xfrm>
            <a:off x="3760043" y="2034353"/>
            <a:ext cx="40575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en-US" altLang="zh-TW" sz="2400" dirty="0">
                <a:cs typeface="Times New Roman" panose="02020603050405020304" pitchFamily="18" charset="0"/>
              </a:rPr>
              <a:t>1-3</a:t>
            </a:r>
            <a:r>
              <a:rPr lang="zh-TW" altLang="en-US" sz="2400" dirty="0">
                <a:cs typeface="Times New Roman" panose="02020603050405020304" pitchFamily="18" charset="0"/>
              </a:rPr>
              <a:t> 外來入侵種對臺灣的影響</a:t>
            </a:r>
            <a:endParaRPr lang="en-US" altLang="zh-TW" sz="2400" dirty="0">
              <a:cs typeface="Times New Roman" panose="02020603050405020304" pitchFamily="18" charset="0"/>
            </a:endParaRPr>
          </a:p>
        </p:txBody>
      </p:sp>
      <p:sp>
        <p:nvSpPr>
          <p:cNvPr id="31" name="Text Box 5">
            <a:hlinkClick r:id="rId12" action="ppaction://hlinksldjump"/>
            <a:extLst>
              <a:ext uri="{FF2B5EF4-FFF2-40B4-BE49-F238E27FC236}">
                <a16:creationId xmlns:a16="http://schemas.microsoft.com/office/drawing/2014/main" id="{28936010-EE40-40D5-B9C9-1B7560EBD840}"/>
              </a:ext>
            </a:extLst>
          </p:cNvPr>
          <p:cNvSpPr txBox="1">
            <a:spLocks noChangeArrowheads="1"/>
          </p:cNvSpPr>
          <p:nvPr/>
        </p:nvSpPr>
        <p:spPr bwMode="auto">
          <a:xfrm>
            <a:off x="3770337" y="5919663"/>
            <a:ext cx="28264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ts val="1200"/>
              </a:spcBef>
              <a:buFontTx/>
              <a:buNone/>
            </a:pPr>
            <a:r>
              <a:rPr lang="en-US" altLang="zh-TW" sz="2400" dirty="0">
                <a:cs typeface="Times New Roman" panose="02020603050405020304" pitchFamily="18" charset="0"/>
              </a:rPr>
              <a:t>3-3</a:t>
            </a:r>
            <a:r>
              <a:rPr lang="zh-TW" altLang="en-US" sz="2400" dirty="0">
                <a:cs typeface="Times New Roman" panose="02020603050405020304" pitchFamily="18" charset="0"/>
              </a:rPr>
              <a:t> 實際行動愛地球</a:t>
            </a:r>
            <a:endParaRPr lang="en-US" altLang="zh-TW" sz="2400" dirty="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a:extLst>
              <a:ext uri="{FF2B5EF4-FFF2-40B4-BE49-F238E27FC236}">
                <a16:creationId xmlns:a16="http://schemas.microsoft.com/office/drawing/2014/main" id="{6A0A7B73-9A73-41AC-A967-7956BD25874B}"/>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P80</a:t>
            </a:r>
            <a:endParaRPr kumimoji="0" lang="en-US" altLang="zh-TW" sz="2000" dirty="0">
              <a:solidFill>
                <a:schemeClr val="bg1"/>
              </a:solidFill>
            </a:endParaRPr>
          </a:p>
        </p:txBody>
      </p:sp>
      <p:pic>
        <p:nvPicPr>
          <p:cNvPr id="6146" name="Picture 2"/>
          <p:cNvPicPr>
            <a:picLocks noChangeAspect="1" noChangeArrowheads="1"/>
          </p:cNvPicPr>
          <p:nvPr/>
        </p:nvPicPr>
        <p:blipFill>
          <a:blip r:embed="rId3" cstate="print"/>
          <a:srcRect/>
          <a:stretch>
            <a:fillRect/>
          </a:stretch>
        </p:blipFill>
        <p:spPr bwMode="auto">
          <a:xfrm>
            <a:off x="179511" y="471297"/>
            <a:ext cx="8808761" cy="1589551"/>
          </a:xfrm>
          <a:prstGeom prst="rect">
            <a:avLst/>
          </a:prstGeom>
          <a:noFill/>
          <a:ln w="9525">
            <a:noFill/>
            <a:miter lim="800000"/>
            <a:headEnd/>
            <a:tailEnd/>
          </a:ln>
        </p:spPr>
      </p:pic>
      <p:sp>
        <p:nvSpPr>
          <p:cNvPr id="8"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250080" y="869811"/>
            <a:ext cx="3024336"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生物為什麼會成為特有種或保育類生物？</a:t>
            </a:r>
          </a:p>
        </p:txBody>
      </p:sp>
      <p:sp>
        <p:nvSpPr>
          <p:cNvPr id="9" name="文字方塊 4">
            <a:extLst>
              <a:ext uri="{FF2B5EF4-FFF2-40B4-BE49-F238E27FC236}">
                <a16:creationId xmlns:a16="http://schemas.microsoft.com/office/drawing/2014/main" id="{668C67B8-33DF-4ED3-A93A-A03534D39ADA}"/>
              </a:ext>
            </a:extLst>
          </p:cNvPr>
          <p:cNvSpPr txBox="1">
            <a:spLocks noChangeArrowheads="1"/>
          </p:cNvSpPr>
          <p:nvPr/>
        </p:nvSpPr>
        <p:spPr bwMode="auto">
          <a:xfrm>
            <a:off x="6109803" y="869811"/>
            <a:ext cx="2710669"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生物面臨哪些環境威脅？</a:t>
            </a:r>
          </a:p>
        </p:txBody>
      </p:sp>
      <p:sp>
        <p:nvSpPr>
          <p:cNvPr id="14"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1700808"/>
            <a:ext cx="3168352" cy="1938992"/>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生物會演化成特有種或被列為保育類，主要與環境變遷、人為影響和物種的適應能力等因素有關。</a:t>
            </a:r>
          </a:p>
        </p:txBody>
      </p:sp>
      <p:sp>
        <p:nvSpPr>
          <p:cNvPr id="15"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6084168" y="1700808"/>
            <a:ext cx="2664296" cy="830997"/>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人為的棲地破壞、遊客採摘</a:t>
            </a:r>
            <a:r>
              <a:rPr lang="en-US" altLang="zh-TW" sz="2400" dirty="0">
                <a:solidFill>
                  <a:srgbClr val="FF0000"/>
                </a:solidFill>
                <a:latin typeface="標楷體" panose="03000509000000000000" pitchFamily="65" charset="-120"/>
              </a:rPr>
              <a:t>……</a:t>
            </a:r>
            <a:r>
              <a:rPr lang="zh-TW" altLang="en-US" sz="2400" dirty="0">
                <a:solidFill>
                  <a:srgbClr val="FF0000"/>
                </a:solidFill>
                <a:latin typeface="標楷體" panose="03000509000000000000" pitchFamily="65" charset="-12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P80</a:t>
            </a:r>
            <a:endParaRPr kumimoji="0" lang="en-US" altLang="zh-TW" sz="2000" dirty="0">
              <a:solidFill>
                <a:schemeClr val="bg1"/>
              </a:solidFill>
            </a:endParaRPr>
          </a:p>
        </p:txBody>
      </p:sp>
      <p:pic>
        <p:nvPicPr>
          <p:cNvPr id="7170" name="Picture 2"/>
          <p:cNvPicPr>
            <a:picLocks noChangeAspect="1" noChangeArrowheads="1"/>
          </p:cNvPicPr>
          <p:nvPr/>
        </p:nvPicPr>
        <p:blipFill>
          <a:blip r:embed="rId2" cstate="print"/>
          <a:srcRect/>
          <a:stretch>
            <a:fillRect/>
          </a:stretch>
        </p:blipFill>
        <p:spPr bwMode="auto">
          <a:xfrm>
            <a:off x="1249886" y="332656"/>
            <a:ext cx="3203477" cy="4104456"/>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108463" y="4509120"/>
            <a:ext cx="8823265" cy="1683591"/>
          </a:xfrm>
          <a:prstGeom prst="rect">
            <a:avLst/>
          </a:prstGeom>
          <a:noFill/>
          <a:ln w="9525">
            <a:noFill/>
            <a:miter lim="800000"/>
            <a:headEnd/>
            <a:tailEnd/>
          </a:ln>
        </p:spPr>
      </p:pic>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323528" y="4581128"/>
            <a:ext cx="2736304" cy="156966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臺灣獼猴僅分布、生長於</a:t>
            </a:r>
            <a:r>
              <a:rPr lang="zh-TW" altLang="en-US" sz="2400" u="sng" dirty="0">
                <a:latin typeface="標楷體" panose="03000509000000000000" pitchFamily="65" charset="-120"/>
              </a:rPr>
              <a:t>臺灣</a:t>
            </a:r>
            <a:r>
              <a:rPr lang="zh-TW" altLang="en-US" sz="2400" dirty="0">
                <a:latin typeface="標楷體" panose="03000509000000000000" pitchFamily="65" charset="-120"/>
              </a:rPr>
              <a:t>，其他地區沒有的野生動物。</a:t>
            </a:r>
          </a:p>
        </p:txBody>
      </p:sp>
      <p:sp>
        <p:nvSpPr>
          <p:cNvPr id="7" name="文字方塊 6">
            <a:extLst>
              <a:ext uri="{FF2B5EF4-FFF2-40B4-BE49-F238E27FC236}">
                <a16:creationId xmlns:a16="http://schemas.microsoft.com/office/drawing/2014/main" id="{DC1A02C1-0288-4CB2-B9EF-2052AF9A5592}"/>
              </a:ext>
            </a:extLst>
          </p:cNvPr>
          <p:cNvSpPr txBox="1">
            <a:spLocks noChangeArrowheads="1"/>
          </p:cNvSpPr>
          <p:nvPr/>
        </p:nvSpPr>
        <p:spPr bwMode="auto">
          <a:xfrm>
            <a:off x="5796136" y="4692486"/>
            <a:ext cx="3096344"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臺灣百合因遊客採摘和破壞棲地，造成族群數量減少。</a:t>
            </a:r>
          </a:p>
        </p:txBody>
      </p:sp>
      <p:pic>
        <p:nvPicPr>
          <p:cNvPr id="8" name="Picture 3"/>
          <p:cNvPicPr>
            <a:picLocks noChangeAspect="1" noChangeArrowheads="1"/>
          </p:cNvPicPr>
          <p:nvPr/>
        </p:nvPicPr>
        <p:blipFill>
          <a:blip r:embed="rId4" cstate="print"/>
          <a:srcRect/>
          <a:stretch>
            <a:fillRect/>
          </a:stretch>
        </p:blipFill>
        <p:spPr bwMode="auto">
          <a:xfrm>
            <a:off x="4562254" y="332657"/>
            <a:ext cx="3322114" cy="4248472"/>
          </a:xfrm>
          <a:prstGeom prst="rect">
            <a:avLst/>
          </a:prstGeom>
          <a:noFill/>
          <a:ln w="9525">
            <a:noFill/>
            <a:miter lim="800000"/>
            <a:headEnd/>
            <a:tailEnd/>
          </a:ln>
        </p:spPr>
      </p:pic>
      <p:sp>
        <p:nvSpPr>
          <p:cNvPr id="9" name="文字方塊 8">
            <a:extLst>
              <a:ext uri="{FF2B5EF4-FFF2-40B4-BE49-F238E27FC236}">
                <a16:creationId xmlns:a16="http://schemas.microsoft.com/office/drawing/2014/main" id="{E421ACA1-848F-433D-BB66-4873A436C1E5}"/>
              </a:ext>
            </a:extLst>
          </p:cNvPr>
          <p:cNvSpPr txBox="1">
            <a:spLocks noChangeArrowheads="1"/>
          </p:cNvSpPr>
          <p:nvPr/>
        </p:nvSpPr>
        <p:spPr bwMode="auto">
          <a:xfrm>
            <a:off x="251520" y="2348880"/>
            <a:ext cx="4032448" cy="1938992"/>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臺灣獼猴原為保育類動物，不過原有的天敵逐漸稀少，加上臺灣獼猴適應力強，數量愈來愈多，因而被移除保育類動物名冊。</a:t>
            </a:r>
          </a:p>
        </p:txBody>
      </p:sp>
      <p:sp>
        <p:nvSpPr>
          <p:cNvPr id="10" name="文字方塊 9">
            <a:extLst>
              <a:ext uri="{FF2B5EF4-FFF2-40B4-BE49-F238E27FC236}">
                <a16:creationId xmlns:a16="http://schemas.microsoft.com/office/drawing/2014/main" id="{E421ACA1-848F-433D-BB66-4873A436C1E5}"/>
              </a:ext>
            </a:extLst>
          </p:cNvPr>
          <p:cNvSpPr txBox="1">
            <a:spLocks noChangeArrowheads="1"/>
          </p:cNvSpPr>
          <p:nvPr/>
        </p:nvSpPr>
        <p:spPr bwMode="auto">
          <a:xfrm>
            <a:off x="4716016" y="2128788"/>
            <a:ext cx="4176464" cy="2308324"/>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lt"/>
              </a:rPr>
              <a:t>臺灣百合（學名：</a:t>
            </a:r>
            <a:r>
              <a:rPr lang="en-US" altLang="zh-TW" sz="2400" dirty="0">
                <a:solidFill>
                  <a:srgbClr val="FF0000"/>
                </a:solidFill>
                <a:latin typeface="+mj-lt"/>
              </a:rPr>
              <a:t>Lilium</a:t>
            </a:r>
            <a:r>
              <a:rPr lang="zh-TW" altLang="en-US" sz="2400" dirty="0">
                <a:solidFill>
                  <a:srgbClr val="FF0000"/>
                </a:solidFill>
                <a:latin typeface="+mj-lt"/>
              </a:rPr>
              <a:t> </a:t>
            </a:r>
            <a:r>
              <a:rPr lang="en-US" altLang="zh-TW" sz="2400" dirty="0" err="1">
                <a:solidFill>
                  <a:srgbClr val="FF0000"/>
                </a:solidFill>
                <a:latin typeface="+mj-lt"/>
              </a:rPr>
              <a:t>formosanum</a:t>
            </a:r>
            <a:r>
              <a:rPr lang="zh-TW" altLang="en-US" sz="2400" dirty="0">
                <a:solidFill>
                  <a:srgbClr val="FF0000"/>
                </a:solidFill>
                <a:latin typeface="+mj-lt"/>
              </a:rPr>
              <a:t>）為百合屬多年生的被子植物，為</a:t>
            </a:r>
            <a:r>
              <a:rPr lang="zh-TW" altLang="en-US" sz="2400" u="sng" dirty="0">
                <a:solidFill>
                  <a:srgbClr val="FF0000"/>
                </a:solidFill>
                <a:latin typeface="+mj-lt"/>
              </a:rPr>
              <a:t>臺灣</a:t>
            </a:r>
            <a:r>
              <a:rPr lang="zh-TW" altLang="en-US" sz="2400" dirty="0">
                <a:solidFill>
                  <a:srgbClr val="FF0000"/>
                </a:solidFill>
                <a:latin typeface="+mj-lt"/>
              </a:rPr>
              <a:t>特有的百合屬植物，因而以</a:t>
            </a:r>
          </a:p>
          <a:p>
            <a:pPr eaLnBrk="1">
              <a:spcBef>
                <a:spcPct val="0"/>
              </a:spcBef>
              <a:buFontTx/>
              <a:buNone/>
            </a:pPr>
            <a:r>
              <a:rPr lang="zh-TW" altLang="en-US" sz="2400" dirty="0">
                <a:solidFill>
                  <a:srgbClr val="FF0000"/>
                </a:solidFill>
                <a:latin typeface="+mj-lt"/>
              </a:rPr>
              <a:t>「福爾摩沙」作為種名，屬於四種</a:t>
            </a:r>
            <a:r>
              <a:rPr lang="zh-TW" altLang="en-US" sz="2400" u="sng" dirty="0">
                <a:solidFill>
                  <a:srgbClr val="FF0000"/>
                </a:solidFill>
                <a:latin typeface="+mj-lt"/>
              </a:rPr>
              <a:t>臺灣</a:t>
            </a:r>
            <a:r>
              <a:rPr lang="zh-TW" altLang="en-US" sz="2400" dirty="0">
                <a:solidFill>
                  <a:srgbClr val="FF0000"/>
                </a:solidFill>
                <a:latin typeface="+mj-lt"/>
              </a:rPr>
              <a:t>原生百合之一。</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P81</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solidFill>
                  <a:srgbClr val="C6178D"/>
                </a:solidFill>
              </a:rPr>
              <a:t>保育類生物</a:t>
            </a:r>
            <a:r>
              <a:rPr lang="zh-TW" altLang="en-US" sz="2800" dirty="0"/>
              <a:t>是指「</a:t>
            </a:r>
            <a:r>
              <a:rPr lang="zh-TW" altLang="en-US" sz="2800" dirty="0">
                <a:solidFill>
                  <a:srgbClr val="C6178D"/>
                </a:solidFill>
              </a:rPr>
              <a:t>瀕臨絕種</a:t>
            </a:r>
            <a:r>
              <a:rPr lang="zh-TW" altLang="en-US" sz="2800" dirty="0"/>
              <a:t>」、「</a:t>
            </a:r>
            <a:r>
              <a:rPr lang="zh-TW" altLang="en-US" sz="2800" dirty="0">
                <a:solidFill>
                  <a:srgbClr val="C6178D"/>
                </a:solidFill>
              </a:rPr>
              <a:t>珍貴稀有</a:t>
            </a:r>
            <a:r>
              <a:rPr lang="zh-TW" altLang="en-US" sz="2800" dirty="0"/>
              <a:t>」或「</a:t>
            </a:r>
            <a:r>
              <a:rPr lang="zh-TW" altLang="en-US" sz="2800" dirty="0">
                <a:solidFill>
                  <a:srgbClr val="C6178D"/>
                </a:solidFill>
              </a:rPr>
              <a:t>其他應予保育</a:t>
            </a:r>
            <a:r>
              <a:rPr lang="zh-TW" altLang="en-US" sz="2800" dirty="0"/>
              <a:t>」的野生生物。由於人類各種開發的需求，開始破壞生物的生存環境，造成有些生物瀕臨絕種列為保育類生物。想一想，我們應該如何愛護牠們，才能使</a:t>
            </a:r>
            <a:r>
              <a:rPr lang="zh-TW" altLang="en-US" sz="2800" u="sng" dirty="0"/>
              <a:t>臺灣</a:t>
            </a:r>
            <a:r>
              <a:rPr lang="zh-TW" altLang="en-US" sz="2800" dirty="0"/>
              <a:t>持續保有豐富多樣的物種？</a:t>
            </a:r>
            <a:endParaRPr lang="zh-TW" altLang="en-US" sz="2800" dirty="0">
              <a:solidFill>
                <a:srgbClr val="000000"/>
              </a:solidFill>
            </a:endParaRPr>
          </a:p>
        </p:txBody>
      </p:sp>
      <p:sp>
        <p:nvSpPr>
          <p:cNvPr id="4"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2814027"/>
            <a:ext cx="8640960"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針對瀕臨絕種物種的棲息地建立的自然保護區，這些地區要受到嚴格保護，禁止破壞生態環境的活動</a:t>
            </a:r>
            <a:r>
              <a:rPr lang="en-US" altLang="zh-TW" sz="2400" dirty="0">
                <a:solidFill>
                  <a:srgbClr val="FF0000"/>
                </a:solidFill>
                <a:latin typeface="標楷體" panose="03000509000000000000" pitchFamily="65" charset="-120"/>
              </a:rPr>
              <a:t>……</a:t>
            </a:r>
            <a:r>
              <a:rPr lang="zh-TW" altLang="en-US" sz="2400" dirty="0">
                <a:solidFill>
                  <a:srgbClr val="FF0000"/>
                </a:solidFill>
                <a:latin typeface="標楷體" panose="03000509000000000000" pitchFamily="65" charset="-120"/>
              </a:rPr>
              <a:t>。</a:t>
            </a:r>
          </a:p>
        </p:txBody>
      </p:sp>
      <p:pic>
        <p:nvPicPr>
          <p:cNvPr id="2" name="Picture 8">
            <a:hlinkClick r:id="rId2"/>
            <a:extLst>
              <a:ext uri="{FF2B5EF4-FFF2-40B4-BE49-F238E27FC236}">
                <a16:creationId xmlns:a16="http://schemas.microsoft.com/office/drawing/2014/main" id="{C3210612-B0DD-4CDE-A6EA-F90BA42FAB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53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P81</a:t>
            </a:r>
            <a:endParaRPr kumimoji="0" lang="en-US" altLang="zh-TW" sz="2000" dirty="0">
              <a:solidFill>
                <a:schemeClr val="bg1"/>
              </a:solidFill>
            </a:endParaRPr>
          </a:p>
        </p:txBody>
      </p:sp>
      <p:pic>
        <p:nvPicPr>
          <p:cNvPr id="9218" name="Picture 2"/>
          <p:cNvPicPr>
            <a:picLocks noChangeAspect="1" noChangeArrowheads="1"/>
          </p:cNvPicPr>
          <p:nvPr/>
        </p:nvPicPr>
        <p:blipFill>
          <a:blip r:embed="rId2" cstate="print"/>
          <a:srcRect/>
          <a:stretch>
            <a:fillRect/>
          </a:stretch>
        </p:blipFill>
        <p:spPr bwMode="auto">
          <a:xfrm>
            <a:off x="755652" y="260648"/>
            <a:ext cx="3885751" cy="4824536"/>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135582" y="4653136"/>
            <a:ext cx="8845132" cy="1558524"/>
          </a:xfrm>
          <a:prstGeom prst="rect">
            <a:avLst/>
          </a:prstGeom>
          <a:noFill/>
          <a:ln w="9525">
            <a:noFill/>
            <a:miter lim="800000"/>
            <a:headEnd/>
            <a:tailEnd/>
          </a:ln>
        </p:spPr>
      </p:pic>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251520" y="4725144"/>
            <a:ext cx="2808312" cy="144655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臺灣藍鵲列為保育類，因遭獵捕及棲地被外來種紅嘴藍鵲入侵而減少。</a:t>
            </a:r>
          </a:p>
        </p:txBody>
      </p:sp>
      <p:sp>
        <p:nvSpPr>
          <p:cNvPr id="7" name="文字方塊 6">
            <a:extLst>
              <a:ext uri="{FF2B5EF4-FFF2-40B4-BE49-F238E27FC236}">
                <a16:creationId xmlns:a16="http://schemas.microsoft.com/office/drawing/2014/main" id="{DC1A02C1-0288-4CB2-B9EF-2052AF9A5592}"/>
              </a:ext>
            </a:extLst>
          </p:cNvPr>
          <p:cNvSpPr txBox="1">
            <a:spLocks noChangeArrowheads="1"/>
          </p:cNvSpPr>
          <p:nvPr/>
        </p:nvSpPr>
        <p:spPr bwMode="auto">
          <a:xfrm>
            <a:off x="5580112" y="5013176"/>
            <a:ext cx="3384376" cy="1107996"/>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黃裳鳳蝶列為保育類，因棲地被人類破壞及商業採集造成族群減少。</a:t>
            </a:r>
          </a:p>
        </p:txBody>
      </p:sp>
      <p:pic>
        <p:nvPicPr>
          <p:cNvPr id="8" name="Picture 2"/>
          <p:cNvPicPr>
            <a:picLocks noChangeAspect="1" noChangeArrowheads="1"/>
          </p:cNvPicPr>
          <p:nvPr/>
        </p:nvPicPr>
        <p:blipFill>
          <a:blip r:embed="rId4" cstate="print"/>
          <a:srcRect/>
          <a:stretch>
            <a:fillRect/>
          </a:stretch>
        </p:blipFill>
        <p:spPr bwMode="auto">
          <a:xfrm>
            <a:off x="4644008" y="833922"/>
            <a:ext cx="4499991" cy="4035238"/>
          </a:xfrm>
          <a:prstGeom prst="rect">
            <a:avLst/>
          </a:prstGeom>
          <a:noFill/>
          <a:ln w="9525">
            <a:noFill/>
            <a:miter lim="800000"/>
            <a:headEnd/>
            <a:tailEnd/>
          </a:ln>
        </p:spPr>
      </p:pic>
      <p:sp>
        <p:nvSpPr>
          <p:cNvPr id="9" name="文字方塊 8">
            <a:extLst>
              <a:ext uri="{FF2B5EF4-FFF2-40B4-BE49-F238E27FC236}">
                <a16:creationId xmlns:a16="http://schemas.microsoft.com/office/drawing/2014/main" id="{E421ACA1-848F-433D-BB66-4873A436C1E5}"/>
              </a:ext>
            </a:extLst>
          </p:cNvPr>
          <p:cNvSpPr txBox="1">
            <a:spLocks noChangeArrowheads="1"/>
          </p:cNvSpPr>
          <p:nvPr/>
        </p:nvSpPr>
        <p:spPr bwMode="auto">
          <a:xfrm>
            <a:off x="611560" y="2708920"/>
            <a:ext cx="3600400" cy="1569660"/>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臺灣藍鵲是</a:t>
            </a:r>
            <a:r>
              <a:rPr lang="zh-TW" altLang="en-US" sz="2400" u="sng" dirty="0">
                <a:solidFill>
                  <a:srgbClr val="FF0000"/>
                </a:solidFill>
                <a:latin typeface="標楷體" panose="03000509000000000000" pitchFamily="65" charset="-120"/>
              </a:rPr>
              <a:t>臺灣</a:t>
            </a:r>
            <a:r>
              <a:rPr lang="zh-TW" altLang="en-US" sz="2400" dirty="0">
                <a:solidFill>
                  <a:srgbClr val="FF0000"/>
                </a:solidFill>
                <a:latin typeface="標楷體" panose="03000509000000000000" pitchFamily="65" charset="-120"/>
              </a:rPr>
              <a:t>保育類生物，主要分布於中、低海拔山區，</a:t>
            </a:r>
            <a:r>
              <a:rPr lang="zh-TW" altLang="en-US" sz="2400" u="sng" dirty="0">
                <a:solidFill>
                  <a:srgbClr val="FF0000"/>
                </a:solidFill>
                <a:latin typeface="標楷體" panose="03000509000000000000" pitchFamily="65" charset="-120"/>
              </a:rPr>
              <a:t>臺灣</a:t>
            </a:r>
            <a:r>
              <a:rPr lang="zh-TW" altLang="en-US" sz="2400" dirty="0">
                <a:solidFill>
                  <a:srgbClr val="FF0000"/>
                </a:solidFill>
                <a:latin typeface="標楷體" panose="03000509000000000000" pitchFamily="65" charset="-120"/>
              </a:rPr>
              <a:t>西部及北部山區較常見。</a:t>
            </a:r>
          </a:p>
        </p:txBody>
      </p:sp>
      <p:sp>
        <p:nvSpPr>
          <p:cNvPr id="10" name="文字方塊 9">
            <a:extLst>
              <a:ext uri="{FF2B5EF4-FFF2-40B4-BE49-F238E27FC236}">
                <a16:creationId xmlns:a16="http://schemas.microsoft.com/office/drawing/2014/main" id="{E421ACA1-848F-433D-BB66-4873A436C1E5}"/>
              </a:ext>
            </a:extLst>
          </p:cNvPr>
          <p:cNvSpPr txBox="1">
            <a:spLocks noChangeArrowheads="1"/>
          </p:cNvSpPr>
          <p:nvPr/>
        </p:nvSpPr>
        <p:spPr bwMode="auto">
          <a:xfrm>
            <a:off x="4716016" y="2119496"/>
            <a:ext cx="4176464" cy="2677656"/>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lt"/>
              </a:rPr>
              <a:t>黃裳鳳蝶是</a:t>
            </a:r>
            <a:r>
              <a:rPr lang="zh-TW" altLang="en-US" sz="2400" u="sng" dirty="0">
                <a:solidFill>
                  <a:srgbClr val="FF0000"/>
                </a:solidFill>
                <a:latin typeface="+mj-lt"/>
              </a:rPr>
              <a:t>臺灣</a:t>
            </a:r>
            <a:r>
              <a:rPr lang="zh-TW" altLang="en-US" sz="2400" dirty="0">
                <a:solidFill>
                  <a:srgbClr val="FF0000"/>
                </a:solidFill>
                <a:latin typeface="+mj-lt"/>
              </a:rPr>
              <a:t>特有亞種，主要分布於中、低海拔山區，成蝶在春季與夏季活躍，交配後雌蝶會將卵產於馬兜鈴葉片上。幼蟲呈黑色並帶有橙紅色斑點，發育後會化蛹，蛹期約</a:t>
            </a:r>
            <a:r>
              <a:rPr lang="en-US" altLang="zh-TW" sz="2400" dirty="0">
                <a:solidFill>
                  <a:srgbClr val="FF0000"/>
                </a:solidFill>
                <a:latin typeface="+mj-lt"/>
              </a:rPr>
              <a:t>2</a:t>
            </a:r>
            <a:r>
              <a:rPr lang="zh-TW" altLang="en-US" sz="2400" dirty="0">
                <a:solidFill>
                  <a:srgbClr val="FF0000"/>
                </a:solidFill>
                <a:latin typeface="+mj-lt"/>
              </a:rPr>
              <a:t>至</a:t>
            </a:r>
            <a:r>
              <a:rPr lang="en-US" altLang="zh-TW" sz="2400" dirty="0">
                <a:solidFill>
                  <a:srgbClr val="FF0000"/>
                </a:solidFill>
                <a:latin typeface="+mj-lt"/>
              </a:rPr>
              <a:t>4</a:t>
            </a:r>
            <a:r>
              <a:rPr lang="zh-TW" altLang="en-US" sz="2400" dirty="0">
                <a:solidFill>
                  <a:srgbClr val="FF0000"/>
                </a:solidFill>
                <a:latin typeface="+mj-lt"/>
              </a:rPr>
              <a:t>週，最終羽化為成蝶。</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P81</a:t>
            </a:r>
            <a:endParaRPr kumimoji="0" lang="en-US" altLang="zh-TW" sz="2000" dirty="0">
              <a:solidFill>
                <a:schemeClr val="bg1"/>
              </a:solidFill>
            </a:endParaRPr>
          </a:p>
        </p:txBody>
      </p:sp>
      <p:pic>
        <p:nvPicPr>
          <p:cNvPr id="11267" name="Picture 3"/>
          <p:cNvPicPr>
            <a:picLocks noChangeAspect="1" noChangeArrowheads="1"/>
          </p:cNvPicPr>
          <p:nvPr/>
        </p:nvPicPr>
        <p:blipFill>
          <a:blip r:embed="rId2" cstate="print"/>
          <a:srcRect/>
          <a:stretch>
            <a:fillRect/>
          </a:stretch>
        </p:blipFill>
        <p:spPr bwMode="auto">
          <a:xfrm>
            <a:off x="0" y="4771527"/>
            <a:ext cx="9144000" cy="2086474"/>
          </a:xfrm>
          <a:prstGeom prst="rect">
            <a:avLst/>
          </a:prstGeom>
          <a:noFill/>
          <a:ln w="9525">
            <a:noFill/>
            <a:miter lim="800000"/>
            <a:headEnd/>
            <a:tailEnd/>
          </a:ln>
        </p:spPr>
      </p:pic>
      <p:pic>
        <p:nvPicPr>
          <p:cNvPr id="11" name="Picture 8" descr="上一頁">
            <a:hlinkClick r:id="" action="ppaction://hlinkshowjump?jump=previousslide" tooltip="上一頁"/>
            <a:extLst>
              <a:ext uri="{FF2B5EF4-FFF2-40B4-BE49-F238E27FC236}">
                <a16:creationId xmlns:a16="http://schemas.microsoft.com/office/drawing/2014/main" id="{03DFE81E-26BB-418A-88B1-41E6862747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進入">
            <a:hlinkClick r:id="" action="ppaction://hlinkshowjump?jump=nextslide" tooltip="下一頁"/>
            <a:extLst>
              <a:ext uri="{FF2B5EF4-FFF2-40B4-BE49-F238E27FC236}">
                <a16:creationId xmlns:a16="http://schemas.microsoft.com/office/drawing/2014/main" id="{C365DFC6-3830-4833-AB9C-B8A9AC9EA6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回首頁">
            <a:hlinkClick r:id="rId5" action="ppaction://hlinksldjump"/>
            <a:extLst>
              <a:ext uri="{FF2B5EF4-FFF2-40B4-BE49-F238E27FC236}">
                <a16:creationId xmlns:a16="http://schemas.microsoft.com/office/drawing/2014/main" id="{C4704A5C-DF1F-4282-9F48-C19C41F04A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p:cNvPicPr>
            <a:picLocks noChangeAspect="1" noChangeArrowheads="1"/>
          </p:cNvPicPr>
          <p:nvPr/>
        </p:nvPicPr>
        <p:blipFill>
          <a:blip r:embed="rId7" cstate="print"/>
          <a:srcRect/>
          <a:stretch>
            <a:fillRect/>
          </a:stretch>
        </p:blipFill>
        <p:spPr bwMode="auto">
          <a:xfrm>
            <a:off x="179512" y="870821"/>
            <a:ext cx="8824223" cy="4142355"/>
          </a:xfrm>
          <a:prstGeom prst="rect">
            <a:avLst/>
          </a:prstGeom>
          <a:noFill/>
          <a:ln w="9525">
            <a:noFill/>
            <a:miter lim="800000"/>
            <a:headEnd/>
            <a:tailEnd/>
          </a:ln>
        </p:spPr>
      </p:pic>
      <p:sp>
        <p:nvSpPr>
          <p:cNvPr id="8"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323528" y="1052736"/>
            <a:ext cx="3240360" cy="2677656"/>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mj-lt"/>
              </a:rPr>
              <a:t>在氣候變遷的影響下，每年</a:t>
            </a:r>
            <a:r>
              <a:rPr lang="zh-TW" altLang="en-US" sz="2400" u="sng" dirty="0">
                <a:latin typeface="+mj-lt"/>
              </a:rPr>
              <a:t>七家灣溪</a:t>
            </a:r>
            <a:r>
              <a:rPr lang="en-US" altLang="zh-TW" sz="2400" dirty="0">
                <a:latin typeface="+mj-lt"/>
              </a:rPr>
              <a:t>6</a:t>
            </a:r>
            <a:r>
              <a:rPr lang="zh-TW" altLang="en-US" sz="2400" dirty="0">
                <a:latin typeface="+mj-lt"/>
              </a:rPr>
              <a:t>～</a:t>
            </a:r>
            <a:r>
              <a:rPr lang="en-US" altLang="zh-TW" sz="2400" dirty="0">
                <a:latin typeface="+mj-lt"/>
              </a:rPr>
              <a:t>8</a:t>
            </a:r>
            <a:r>
              <a:rPr lang="zh-TW" altLang="en-US" sz="2400" dirty="0">
                <a:latin typeface="+mj-lt"/>
              </a:rPr>
              <a:t>月最高水溫都超過</a:t>
            </a:r>
            <a:r>
              <a:rPr lang="en-US" altLang="zh-TW" sz="2400" dirty="0">
                <a:latin typeface="+mj-lt"/>
              </a:rPr>
              <a:t>17℃</a:t>
            </a:r>
            <a:r>
              <a:rPr lang="zh-TW" altLang="en-US" sz="2400" dirty="0">
                <a:latin typeface="+mj-lt"/>
              </a:rPr>
              <a:t>，形成「不適當棲地」也影響臺灣櫻花鉤吻鮭生存。我們可以怎麼做呢？</a:t>
            </a:r>
          </a:p>
        </p:txBody>
      </p:sp>
      <p:sp>
        <p:nvSpPr>
          <p:cNvPr id="9"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323528" y="3717032"/>
            <a:ext cx="3312368" cy="2308324"/>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制定物種保護計畫，針對櫻花鉤吻鮭設立專門的保護計畫，進行生態監測、物種復育等工作，對物種進行積極的保護。</a:t>
            </a:r>
          </a:p>
        </p:txBody>
      </p:sp>
    </p:spTree>
    <p:extLst>
      <p:ext uri="{BB962C8B-B14F-4D97-AF65-F5344CB8AC3E}">
        <p14:creationId xmlns:p14="http://schemas.microsoft.com/office/powerpoint/2010/main" val="370330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4E132819-1266-400B-979A-752529980A03}"/>
              </a:ext>
            </a:extLst>
          </p:cNvPr>
          <p:cNvPicPr>
            <a:picLocks noChangeAspect="1"/>
          </p:cNvPicPr>
          <p:nvPr/>
        </p:nvPicPr>
        <p:blipFill>
          <a:blip r:embed="rId3" cstate="print"/>
          <a:stretch>
            <a:fillRect/>
          </a:stretch>
        </p:blipFill>
        <p:spPr>
          <a:xfrm>
            <a:off x="1" y="3355"/>
            <a:ext cx="1907704" cy="1135657"/>
          </a:xfrm>
          <a:prstGeom prst="rect">
            <a:avLst/>
          </a:prstGeom>
        </p:spPr>
      </p:pic>
      <p:sp>
        <p:nvSpPr>
          <p:cNvPr id="11267" name="Rectangle 12">
            <a:extLst>
              <a:ext uri="{FF2B5EF4-FFF2-40B4-BE49-F238E27FC236}">
                <a16:creationId xmlns:a16="http://schemas.microsoft.com/office/drawing/2014/main" id="{6A0A7B73-9A73-41AC-A967-7956BD25874B}"/>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P82</a:t>
            </a:r>
            <a:endParaRPr kumimoji="0" lang="en-US" altLang="zh-TW" sz="2000" dirty="0">
              <a:solidFill>
                <a:schemeClr val="bg1"/>
              </a:solidFill>
            </a:endParaRPr>
          </a:p>
        </p:txBody>
      </p:sp>
      <p:sp>
        <p:nvSpPr>
          <p:cNvPr id="20" name="Rectangle 2">
            <a:extLst>
              <a:ext uri="{FF2B5EF4-FFF2-40B4-BE49-F238E27FC236}">
                <a16:creationId xmlns:a16="http://schemas.microsoft.com/office/drawing/2014/main" id="{D43E9AB3-87C1-4F8D-AB9C-29719D21460F}"/>
              </a:ext>
            </a:extLst>
          </p:cNvPr>
          <p:cNvSpPr>
            <a:spLocks noGrp="1" noChangeArrowheads="1"/>
          </p:cNvSpPr>
          <p:nvPr>
            <p:ph type="title"/>
          </p:nvPr>
        </p:nvSpPr>
        <p:spPr>
          <a:xfrm>
            <a:off x="250080" y="1281113"/>
            <a:ext cx="5618064" cy="647700"/>
          </a:xfrm>
        </p:spPr>
        <p:txBody>
          <a:bodyPr/>
          <a:lstStyle/>
          <a:p>
            <a:pPr eaLnBrk="1" hangingPunct="1">
              <a:defRPr/>
            </a:pPr>
            <a:r>
              <a:rPr lang="en-US" altLang="zh-TW" dirty="0">
                <a:latin typeface="+mn-lt"/>
              </a:rPr>
              <a:t>1-3</a:t>
            </a:r>
            <a:r>
              <a:rPr lang="zh-TW" altLang="en-US" dirty="0">
                <a:latin typeface="+mn-lt"/>
              </a:rPr>
              <a:t> 外來入侵種對臺灣的影響</a:t>
            </a:r>
          </a:p>
        </p:txBody>
      </p:sp>
      <p:sp>
        <p:nvSpPr>
          <p:cNvPr id="11" name="Rectangle 3">
            <a:extLst>
              <a:ext uri="{FF2B5EF4-FFF2-40B4-BE49-F238E27FC236}">
                <a16:creationId xmlns:a16="http://schemas.microsoft.com/office/drawing/2014/main" id="{40B143D9-81E4-4908-9A66-1F29D397B7BB}"/>
              </a:ext>
            </a:extLst>
          </p:cNvPr>
          <p:cNvSpPr txBox="1">
            <a:spLocks noChangeArrowheads="1"/>
          </p:cNvSpPr>
          <p:nvPr/>
        </p:nvSpPr>
        <p:spPr bwMode="auto">
          <a:xfrm>
            <a:off x="1878008" y="279905"/>
            <a:ext cx="35688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3200" dirty="0">
                <a:solidFill>
                  <a:srgbClr val="000000"/>
                </a:solidFill>
                <a:latin typeface="標楷體" panose="03000509000000000000" pitchFamily="65" charset="-120"/>
              </a:rPr>
              <a:t>臺灣的生態</a:t>
            </a:r>
          </a:p>
        </p:txBody>
      </p:sp>
      <p:sp>
        <p:nvSpPr>
          <p:cNvPr id="12" name="Rectangle 3">
            <a:extLst>
              <a:ext uri="{FF2B5EF4-FFF2-40B4-BE49-F238E27FC236}">
                <a16:creationId xmlns:a16="http://schemas.microsoft.com/office/drawing/2014/main" id="{C90354E4-F724-456E-B652-6DB7C91783B9}"/>
              </a:ext>
            </a:extLst>
          </p:cNvPr>
          <p:cNvSpPr txBox="1">
            <a:spLocks noChangeArrowheads="1"/>
          </p:cNvSpPr>
          <p:nvPr/>
        </p:nvSpPr>
        <p:spPr bwMode="auto">
          <a:xfrm>
            <a:off x="242640" y="1988840"/>
            <a:ext cx="8649840" cy="3711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因為人類活動導致有意或無意間，從其他地區引進外來物種，稱為「</a:t>
            </a:r>
            <a:r>
              <a:rPr lang="zh-TW" altLang="en-US" sz="2800" dirty="0">
                <a:solidFill>
                  <a:srgbClr val="C6178D"/>
                </a:solidFill>
              </a:rPr>
              <a:t>外來種生物</a:t>
            </a:r>
            <a:r>
              <a:rPr lang="zh-TW" altLang="en-US" sz="2800" dirty="0"/>
              <a:t>」。然而，有些外來物種在新環境中繁衍成群，並對當地生態環境產生影響，則稱為「</a:t>
            </a:r>
            <a:r>
              <a:rPr lang="zh-TW" altLang="en-US" sz="2800" dirty="0">
                <a:solidFill>
                  <a:srgbClr val="C6178D"/>
                </a:solidFill>
              </a:rPr>
              <a:t>外來入侵種生物</a:t>
            </a:r>
            <a:r>
              <a:rPr lang="zh-TW" altLang="en-US" sz="2800" dirty="0"/>
              <a:t>」。</a:t>
            </a:r>
            <a:r>
              <a:rPr lang="zh-TW" altLang="en-US" sz="2800" u="sng" dirty="0"/>
              <a:t>臺灣</a:t>
            </a:r>
            <a:r>
              <a:rPr lang="zh-TW" altLang="en-US" sz="2800" dirty="0"/>
              <a:t>目前有哪些外來入侵種生物？</a:t>
            </a:r>
            <a:endParaRPr lang="en-US" altLang="zh-TW" sz="2800" dirty="0"/>
          </a:p>
          <a:p>
            <a:pPr marL="0" indent="720000" eaLnBrk="1">
              <a:buFontTx/>
              <a:buNone/>
            </a:pPr>
            <a:endParaRPr lang="en-US" altLang="zh-TW" sz="2800" dirty="0"/>
          </a:p>
          <a:p>
            <a:pPr marL="0" indent="720000" eaLnBrk="1">
              <a:buFontTx/>
              <a:buNone/>
            </a:pPr>
            <a:endParaRPr lang="en-US" altLang="zh-TW" sz="2800" dirty="0"/>
          </a:p>
          <a:p>
            <a:pPr marL="0" indent="0" eaLnBrk="1">
              <a:spcBef>
                <a:spcPts val="0"/>
              </a:spcBef>
              <a:buFontTx/>
              <a:buNone/>
            </a:pPr>
            <a:r>
              <a:rPr lang="zh-TW" altLang="en-US" sz="2800" dirty="0"/>
              <a:t>查詢資料與同學討論並分享你的發現。</a:t>
            </a:r>
            <a:endParaRPr lang="zh-TW" altLang="en-US" sz="2800" dirty="0">
              <a:solidFill>
                <a:srgbClr val="000000"/>
              </a:solidFill>
            </a:endParaRPr>
          </a:p>
        </p:txBody>
      </p:sp>
      <p:sp>
        <p:nvSpPr>
          <p:cNvPr id="7"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4254187"/>
            <a:ext cx="8640960"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入侵紅火蟻、吳郭魚、魚虎、小花蔓澤蘭、福壽螺、布袋蓮、銀膠菊、銀合歡</a:t>
            </a:r>
            <a:r>
              <a:rPr lang="en-US" altLang="zh-TW" sz="2400" dirty="0">
                <a:solidFill>
                  <a:srgbClr val="FF0000"/>
                </a:solidFill>
                <a:latin typeface="標楷體" panose="03000509000000000000" pitchFamily="65" charset="-120"/>
              </a:rPr>
              <a:t>……</a:t>
            </a:r>
            <a:r>
              <a:rPr lang="zh-TW" altLang="en-US" sz="2400" dirty="0">
                <a:solidFill>
                  <a:srgbClr val="FF0000"/>
                </a:solidFill>
                <a:latin typeface="標楷體" panose="03000509000000000000" pitchFamily="65" charset="-120"/>
              </a:rPr>
              <a:t>。</a:t>
            </a:r>
          </a:p>
        </p:txBody>
      </p:sp>
      <p:sp>
        <p:nvSpPr>
          <p:cNvPr id="2" name="矩形: 圓角 1">
            <a:hlinkClick r:id="rId4" action="ppaction://hlinkfile"/>
            <a:extLst>
              <a:ext uri="{FF2B5EF4-FFF2-40B4-BE49-F238E27FC236}">
                <a16:creationId xmlns:a16="http://schemas.microsoft.com/office/drawing/2014/main" id="{98CFA5C8-8C33-9C6B-150D-3E87B33E6B87}"/>
              </a:ext>
            </a:extLst>
          </p:cNvPr>
          <p:cNvSpPr/>
          <p:nvPr/>
        </p:nvSpPr>
        <p:spPr>
          <a:xfrm>
            <a:off x="5851295" y="1468124"/>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影片</a:t>
            </a:r>
          </a:p>
        </p:txBody>
      </p:sp>
      <p:sp>
        <p:nvSpPr>
          <p:cNvPr id="3" name="矩形 2">
            <a:extLst>
              <a:ext uri="{FF2B5EF4-FFF2-40B4-BE49-F238E27FC236}">
                <a16:creationId xmlns:a16="http://schemas.microsoft.com/office/drawing/2014/main" id="{890FD1A2-CBA5-84DC-C2BF-14254D065C90}"/>
              </a:ext>
            </a:extLst>
          </p:cNvPr>
          <p:cNvSpPr/>
          <p:nvPr/>
        </p:nvSpPr>
        <p:spPr>
          <a:xfrm>
            <a:off x="5652120" y="1127224"/>
            <a:ext cx="1082349"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lgn="ctr"/>
            <a:r>
              <a:rPr lang="zh-TW" altLang="en-US" sz="1400" dirty="0">
                <a:solidFill>
                  <a:srgbClr val="000000"/>
                </a:solidFill>
                <a:latin typeface="Microsoft JhengHei" panose="020B0604030504040204" pitchFamily="34" charset="-120"/>
                <a:ea typeface="Microsoft JhengHei" panose="020B0604030504040204" pitchFamily="34" charset="-120"/>
              </a:rPr>
              <a:t>外來種生物</a:t>
            </a:r>
            <a:endParaRPr lang="zh-TW" altLang="en-US" sz="1100" dirty="0">
              <a:latin typeface="微軟正黑體" panose="020B0604030504040204" pitchFamily="34" charset="-120"/>
              <a:ea typeface="微軟正黑體" panose="020B0604030504040204" pitchFamily="34" charset="-120"/>
            </a:endParaRPr>
          </a:p>
        </p:txBody>
      </p:sp>
      <p:pic>
        <p:nvPicPr>
          <p:cNvPr id="4" name="Picture 8">
            <a:hlinkClick r:id="rId5"/>
            <a:extLst>
              <a:ext uri="{FF2B5EF4-FFF2-40B4-BE49-F238E27FC236}">
                <a16:creationId xmlns:a16="http://schemas.microsoft.com/office/drawing/2014/main" id="{8749F80E-D9E4-267E-7699-C81EE7463B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539552" y="3212976"/>
            <a:ext cx="7775904" cy="2981063"/>
          </a:xfrm>
          <a:prstGeom prst="rect">
            <a:avLst/>
          </a:prstGeom>
          <a:noFill/>
          <a:ln w="9525">
            <a:noFill/>
            <a:miter lim="800000"/>
            <a:headEnd/>
            <a:tailEnd/>
          </a:ln>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P82</a:t>
            </a:r>
            <a:endParaRPr kumimoji="0" lang="en-US" altLang="zh-TW" sz="2000" dirty="0">
              <a:solidFill>
                <a:schemeClr val="bg1"/>
              </a:solidFill>
            </a:endParaRPr>
          </a:p>
        </p:txBody>
      </p:sp>
      <p:pic>
        <p:nvPicPr>
          <p:cNvPr id="12290" name="Picture 2"/>
          <p:cNvPicPr>
            <a:picLocks noChangeAspect="1" noChangeArrowheads="1"/>
          </p:cNvPicPr>
          <p:nvPr/>
        </p:nvPicPr>
        <p:blipFill>
          <a:blip r:embed="rId3" cstate="print"/>
          <a:srcRect l="3231" r="2751" b="44380"/>
          <a:stretch>
            <a:fillRect/>
          </a:stretch>
        </p:blipFill>
        <p:spPr bwMode="auto">
          <a:xfrm>
            <a:off x="251520" y="429494"/>
            <a:ext cx="8496944" cy="2783482"/>
          </a:xfrm>
          <a:prstGeom prst="rect">
            <a:avLst/>
          </a:prstGeom>
          <a:noFill/>
          <a:ln w="9525">
            <a:noFill/>
            <a:miter lim="800000"/>
            <a:headEnd/>
            <a:tailEnd/>
          </a:ln>
        </p:spPr>
      </p:pic>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682608" y="3321566"/>
            <a:ext cx="3672408" cy="2123658"/>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solidFill>
                  <a:srgbClr val="C6178D"/>
                </a:solidFill>
                <a:latin typeface="標楷體" panose="03000509000000000000" pitchFamily="65" charset="-120"/>
              </a:rPr>
              <a:t>福壽螺</a:t>
            </a:r>
            <a:r>
              <a:rPr lang="zh-TW" altLang="en-US" sz="2200" dirty="0">
                <a:latin typeface="標楷體" panose="03000509000000000000" pitchFamily="65" charset="-120"/>
              </a:rPr>
              <a:t>自外國引進</a:t>
            </a:r>
            <a:r>
              <a:rPr lang="zh-TW" altLang="en-US" sz="2200" u="sng" dirty="0">
                <a:latin typeface="標楷體" panose="03000509000000000000" pitchFamily="65" charset="-120"/>
              </a:rPr>
              <a:t>臺灣</a:t>
            </a:r>
            <a:r>
              <a:rPr lang="zh-TW" altLang="en-US" sz="2200" dirty="0">
                <a:latin typeface="標楷體" panose="03000509000000000000" pitchFamily="65" charset="-120"/>
              </a:rPr>
              <a:t>，希望作為食用螺類，卻因肉質不佳而被棄養。但因福壽螺的繁殖與適應力強，會啃食農作物阻礙生長，造成嚴重的農業損失。</a:t>
            </a:r>
          </a:p>
        </p:txBody>
      </p:sp>
      <p:sp>
        <p:nvSpPr>
          <p:cNvPr id="5" name="文字方塊 4">
            <a:extLst>
              <a:ext uri="{FF2B5EF4-FFF2-40B4-BE49-F238E27FC236}">
                <a16:creationId xmlns:a16="http://schemas.microsoft.com/office/drawing/2014/main" id="{F58FD482-247D-47DD-997F-76FE3B0FF81A}"/>
              </a:ext>
            </a:extLst>
          </p:cNvPr>
          <p:cNvSpPr txBox="1">
            <a:spLocks noChangeArrowheads="1"/>
          </p:cNvSpPr>
          <p:nvPr/>
        </p:nvSpPr>
        <p:spPr bwMode="auto">
          <a:xfrm>
            <a:off x="4931080" y="3271043"/>
            <a:ext cx="3384376" cy="2462213"/>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蜂農為改善經濟情況，引進全年開花的</a:t>
            </a:r>
            <a:r>
              <a:rPr lang="zh-TW" altLang="en-US" sz="2200" dirty="0">
                <a:solidFill>
                  <a:srgbClr val="C6178D"/>
                </a:solidFill>
                <a:latin typeface="標楷體" panose="03000509000000000000" pitchFamily="65" charset="-120"/>
              </a:rPr>
              <a:t>大花咸豐草</a:t>
            </a:r>
            <a:r>
              <a:rPr lang="zh-TW" altLang="en-US" sz="2200" dirty="0">
                <a:latin typeface="標楷體" panose="03000509000000000000" pitchFamily="65" charset="-120"/>
              </a:rPr>
              <a:t>，來增加蜂蜜的產量，是很重要的蜜源植物。但大花咸豐草的生長速度快、適應力強，已取代原生種咸豐草生長區域。</a:t>
            </a:r>
          </a:p>
        </p:txBody>
      </p:sp>
    </p:spTree>
    <p:extLst>
      <p:ext uri="{BB962C8B-B14F-4D97-AF65-F5344CB8AC3E}">
        <p14:creationId xmlns:p14="http://schemas.microsoft.com/office/powerpoint/2010/main" val="975209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 y="404664"/>
            <a:ext cx="9144000" cy="4960232"/>
          </a:xfrm>
          <a:prstGeom prst="rect">
            <a:avLst/>
          </a:prstGeom>
          <a:noFill/>
          <a:ln w="9525">
            <a:noFill/>
            <a:miter lim="800000"/>
            <a:headEnd/>
            <a:tailEnd/>
          </a:ln>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P82</a:t>
            </a:r>
            <a:endParaRPr kumimoji="0" lang="en-US" altLang="zh-TW" sz="2000" dirty="0">
              <a:solidFill>
                <a:schemeClr val="bg1"/>
              </a:solidFill>
            </a:endParaRPr>
          </a:p>
        </p:txBody>
      </p:sp>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1275961" y="501010"/>
            <a:ext cx="2952328" cy="1785104"/>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solidFill>
                  <a:srgbClr val="C6178D"/>
                </a:solidFill>
                <a:latin typeface="標楷體" panose="03000509000000000000" pitchFamily="65" charset="-120"/>
              </a:rPr>
              <a:t>家八哥</a:t>
            </a:r>
            <a:r>
              <a:rPr lang="zh-TW" altLang="en-US" sz="2200" dirty="0">
                <a:latin typeface="標楷體" panose="03000509000000000000" pitchFamily="65" charset="-120"/>
              </a:rPr>
              <a:t>原引進當寵物鳥，但部分被飼主棄養，由於家八哥適應力強，目前已經成為常見的外來種鳥類。</a:t>
            </a:r>
          </a:p>
        </p:txBody>
      </p:sp>
      <p:sp>
        <p:nvSpPr>
          <p:cNvPr id="5" name="文字方塊 4">
            <a:extLst>
              <a:ext uri="{FF2B5EF4-FFF2-40B4-BE49-F238E27FC236}">
                <a16:creationId xmlns:a16="http://schemas.microsoft.com/office/drawing/2014/main" id="{9A54F7E5-AFC8-4545-96A9-8622A7D3403D}"/>
              </a:ext>
            </a:extLst>
          </p:cNvPr>
          <p:cNvSpPr txBox="1">
            <a:spLocks noChangeArrowheads="1"/>
          </p:cNvSpPr>
          <p:nvPr/>
        </p:nvSpPr>
        <p:spPr bwMode="auto">
          <a:xfrm>
            <a:off x="4355976" y="756384"/>
            <a:ext cx="3600400" cy="1785104"/>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solidFill>
                  <a:srgbClr val="C6178D"/>
                </a:solidFill>
                <a:latin typeface="標楷體" panose="03000509000000000000" pitchFamily="65" charset="-120"/>
              </a:rPr>
              <a:t>布袋蓮</a:t>
            </a:r>
            <a:r>
              <a:rPr lang="zh-TW" altLang="en-US" sz="2200" dirty="0">
                <a:latin typeface="標楷體" panose="03000509000000000000" pitchFamily="65" charset="-120"/>
              </a:rPr>
              <a:t>原本是被引進當觀賞的水生植物，但人為的不當養殖，加上它極強的環境適應力與傳播力，使水域環境生態失去平衡。</a:t>
            </a:r>
          </a:p>
        </p:txBody>
      </p:sp>
      <p:sp>
        <p:nvSpPr>
          <p:cNvPr id="7" name="文字方塊 6">
            <a:extLst>
              <a:ext uri="{FF2B5EF4-FFF2-40B4-BE49-F238E27FC236}">
                <a16:creationId xmlns:a16="http://schemas.microsoft.com/office/drawing/2014/main" id="{E421ACA1-848F-433D-BB66-4873A436C1E5}"/>
              </a:ext>
            </a:extLst>
          </p:cNvPr>
          <p:cNvSpPr txBox="1">
            <a:spLocks noChangeArrowheads="1"/>
          </p:cNvSpPr>
          <p:nvPr/>
        </p:nvSpPr>
        <p:spPr bwMode="auto">
          <a:xfrm>
            <a:off x="4427984" y="3559075"/>
            <a:ext cx="4464496" cy="2462213"/>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solidFill>
                  <a:srgbClr val="FF0000"/>
                </a:solidFill>
                <a:latin typeface="標楷體" panose="03000509000000000000" pitchFamily="65" charset="-120"/>
              </a:rPr>
              <a:t>布袋蓮的繁殖速度快，加上浮游擴散的特性，會迅速掩蓋水面，照射到水面下的陽光減少了，水中的水生植物、浮游性生物等，會因陽光缺乏而生長不順、甚至死亡，水中動物也會因缺乏食物而難以生存，破壞原有的水域環境。</a:t>
            </a:r>
          </a:p>
        </p:txBody>
      </p:sp>
    </p:spTree>
    <p:extLst>
      <p:ext uri="{BB962C8B-B14F-4D97-AF65-F5344CB8AC3E}">
        <p14:creationId xmlns:p14="http://schemas.microsoft.com/office/powerpoint/2010/main" val="97520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61938" y="476672"/>
            <a:ext cx="8620125" cy="5695950"/>
          </a:xfrm>
          <a:prstGeom prst="rect">
            <a:avLst/>
          </a:prstGeom>
          <a:noFill/>
          <a:ln w="9525">
            <a:noFill/>
            <a:miter lim="800000"/>
            <a:headEnd/>
            <a:tailEnd/>
          </a:ln>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P83</a:t>
            </a:r>
            <a:endParaRPr kumimoji="0" lang="en-US" altLang="zh-TW" sz="2000" dirty="0">
              <a:solidFill>
                <a:schemeClr val="bg1"/>
              </a:solidFill>
            </a:endParaRPr>
          </a:p>
        </p:txBody>
      </p:sp>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539552" y="3861048"/>
            <a:ext cx="3096344" cy="2123658"/>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solidFill>
                  <a:srgbClr val="C6178D"/>
                </a:solidFill>
                <a:latin typeface="標楷體" panose="03000509000000000000" pitchFamily="65" charset="-120"/>
              </a:rPr>
              <a:t>入侵紅火蟻</a:t>
            </a:r>
            <a:r>
              <a:rPr lang="zh-TW" altLang="en-US" sz="2200" dirty="0">
                <a:latin typeface="標楷體" panose="03000509000000000000" pitchFamily="65" charset="-120"/>
              </a:rPr>
              <a:t>被驚擾，會大量湧出且攻擊人類或動物。若不慎靠近蟻丘被入侵紅火蟻叮咬，人類易產生劇痛或過敏反應，須多加注意。</a:t>
            </a:r>
          </a:p>
        </p:txBody>
      </p:sp>
      <p:sp>
        <p:nvSpPr>
          <p:cNvPr id="5" name="文字方塊 4">
            <a:extLst>
              <a:ext uri="{FF2B5EF4-FFF2-40B4-BE49-F238E27FC236}">
                <a16:creationId xmlns:a16="http://schemas.microsoft.com/office/drawing/2014/main" id="{9BB8EEA7-0717-4C4C-9EE0-2FA115F36BD8}"/>
              </a:ext>
            </a:extLst>
          </p:cNvPr>
          <p:cNvSpPr txBox="1">
            <a:spLocks noChangeArrowheads="1"/>
          </p:cNvSpPr>
          <p:nvPr/>
        </p:nvSpPr>
        <p:spPr bwMode="auto">
          <a:xfrm>
            <a:off x="4932040" y="3861048"/>
            <a:ext cx="3744416" cy="1785104"/>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solidFill>
                  <a:srgbClr val="C6178D"/>
                </a:solidFill>
                <a:latin typeface="標楷體" panose="03000509000000000000" pitchFamily="65" charset="-120"/>
              </a:rPr>
              <a:t>銀合歡</a:t>
            </a:r>
            <a:r>
              <a:rPr lang="zh-TW" altLang="en-US" sz="2200" dirty="0">
                <a:latin typeface="標楷體" panose="03000509000000000000" pitchFamily="65" charset="-120"/>
              </a:rPr>
              <a:t>引進</a:t>
            </a:r>
            <a:r>
              <a:rPr lang="zh-TW" altLang="en-US" sz="2200" u="sng" dirty="0">
                <a:latin typeface="標楷體" panose="03000509000000000000" pitchFamily="65" charset="-120"/>
              </a:rPr>
              <a:t>臺灣</a:t>
            </a:r>
            <a:r>
              <a:rPr lang="zh-TW" altLang="en-US" sz="2200" dirty="0">
                <a:latin typeface="標楷體" panose="03000509000000000000" pitchFamily="65" charset="-120"/>
              </a:rPr>
              <a:t>是為了作為造紙紙漿材料，但排他性極強又無天敵，且根會分泌抑制其他植物生長的物質，危害</a:t>
            </a:r>
            <a:r>
              <a:rPr lang="zh-TW" altLang="en-US" sz="2200" u="sng" dirty="0">
                <a:latin typeface="標楷體" panose="03000509000000000000" pitchFamily="65" charset="-120"/>
              </a:rPr>
              <a:t>臺灣</a:t>
            </a:r>
            <a:r>
              <a:rPr lang="zh-TW" altLang="en-US" sz="2200" dirty="0">
                <a:latin typeface="標楷體" panose="03000509000000000000" pitchFamily="65" charset="-120"/>
              </a:rPr>
              <a:t>原生種生物。</a:t>
            </a:r>
          </a:p>
        </p:txBody>
      </p:sp>
      <p:sp>
        <p:nvSpPr>
          <p:cNvPr id="7" name="文字方塊 6">
            <a:extLst>
              <a:ext uri="{FF2B5EF4-FFF2-40B4-BE49-F238E27FC236}">
                <a16:creationId xmlns:a16="http://schemas.microsoft.com/office/drawing/2014/main" id="{E421ACA1-848F-433D-BB66-4873A436C1E5}"/>
              </a:ext>
            </a:extLst>
          </p:cNvPr>
          <p:cNvSpPr txBox="1">
            <a:spLocks noChangeArrowheads="1"/>
          </p:cNvSpPr>
          <p:nvPr/>
        </p:nvSpPr>
        <p:spPr bwMode="auto">
          <a:xfrm>
            <a:off x="395536" y="476672"/>
            <a:ext cx="4680520" cy="3139321"/>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solidFill>
                  <a:srgbClr val="FF0000"/>
                </a:solidFill>
                <a:latin typeface="標楷體" panose="03000509000000000000" pitchFamily="65" charset="-120"/>
              </a:rPr>
              <a:t>雜食性的入侵紅火蟻，會吃掉農作物的種子、果實、幼芽、嫩莖與根，影響農作物的成長與收成，造成農業經濟上的極大損失。入侵紅火蟻除了會食用植物，也會攻擊鳥類的蛋與雛鳥、蜥蜴的卵與幼體及小型哺乳動物和嚙齒類等，許多原生的螞蟻也可能因入侵紅火蟻的入侵棲地而滅絕，嚴重衝擊自然生態系。</a:t>
            </a:r>
          </a:p>
        </p:txBody>
      </p:sp>
      <p:pic>
        <p:nvPicPr>
          <p:cNvPr id="2" name="Picture 8">
            <a:hlinkClick r:id="rId3"/>
            <a:extLst>
              <a:ext uri="{FF2B5EF4-FFF2-40B4-BE49-F238E27FC236}">
                <a16:creationId xmlns:a16="http://schemas.microsoft.com/office/drawing/2014/main" id="{72B95B3A-594F-7509-1DC2-E335DFF204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20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P83</a:t>
            </a:r>
            <a:endParaRPr kumimoji="0" lang="en-US" altLang="zh-TW" sz="2000" dirty="0">
              <a:solidFill>
                <a:schemeClr val="bg1"/>
              </a:solidFill>
            </a:endParaRPr>
          </a:p>
        </p:txBody>
      </p:sp>
      <p:pic>
        <p:nvPicPr>
          <p:cNvPr id="15362" name="Picture 2"/>
          <p:cNvPicPr>
            <a:picLocks noChangeAspect="1" noChangeArrowheads="1"/>
          </p:cNvPicPr>
          <p:nvPr/>
        </p:nvPicPr>
        <p:blipFill>
          <a:blip r:embed="rId2" cstate="print"/>
          <a:srcRect/>
          <a:stretch>
            <a:fillRect/>
          </a:stretch>
        </p:blipFill>
        <p:spPr bwMode="auto">
          <a:xfrm>
            <a:off x="107504" y="404664"/>
            <a:ext cx="8889539" cy="5362516"/>
          </a:xfrm>
          <a:prstGeom prst="rect">
            <a:avLst/>
          </a:prstGeom>
          <a:noFill/>
          <a:ln w="9525">
            <a:noFill/>
            <a:miter lim="800000"/>
            <a:headEnd/>
            <a:tailEnd/>
          </a:ln>
        </p:spPr>
      </p:pic>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395536" y="3588112"/>
            <a:ext cx="3096344" cy="1785104"/>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solidFill>
                  <a:srgbClr val="C6178D"/>
                </a:solidFill>
                <a:latin typeface="標楷體" panose="03000509000000000000" pitchFamily="65" charset="-120"/>
              </a:rPr>
              <a:t>小花蔓澤蘭</a:t>
            </a:r>
            <a:r>
              <a:rPr lang="zh-TW" altLang="en-US" sz="2200" dirty="0">
                <a:latin typeface="標楷體" panose="03000509000000000000" pitchFamily="65" charset="-120"/>
              </a:rPr>
              <a:t>生長速度很快，且會攀爬在其他植物上，攔截光線使其他植物難以生存，因此有「植物殺手」的稱號。</a:t>
            </a:r>
          </a:p>
        </p:txBody>
      </p:sp>
      <p:grpSp>
        <p:nvGrpSpPr>
          <p:cNvPr id="7" name="群組 6"/>
          <p:cNvGrpSpPr/>
          <p:nvPr/>
        </p:nvGrpSpPr>
        <p:grpSpPr>
          <a:xfrm>
            <a:off x="5559265" y="3573016"/>
            <a:ext cx="3312368" cy="1785104"/>
            <a:chOff x="5559265" y="3645024"/>
            <a:chExt cx="3312368" cy="1785104"/>
          </a:xfrm>
        </p:grpSpPr>
        <p:sp>
          <p:nvSpPr>
            <p:cNvPr id="5" name="文字方塊 4">
              <a:extLst>
                <a:ext uri="{FF2B5EF4-FFF2-40B4-BE49-F238E27FC236}">
                  <a16:creationId xmlns:a16="http://schemas.microsoft.com/office/drawing/2014/main" id="{34CD3EB9-54C4-4381-BF72-BCA2A129CEF3}"/>
                </a:ext>
              </a:extLst>
            </p:cNvPr>
            <p:cNvSpPr txBox="1">
              <a:spLocks noChangeArrowheads="1"/>
            </p:cNvSpPr>
            <p:nvPr/>
          </p:nvSpPr>
          <p:spPr bwMode="auto">
            <a:xfrm>
              <a:off x="5559265" y="3645024"/>
              <a:ext cx="3312368" cy="1785104"/>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solidFill>
                    <a:srgbClr val="C6178D"/>
                  </a:solidFill>
                  <a:latin typeface="標楷體" panose="03000509000000000000" pitchFamily="65" charset="-120"/>
                </a:rPr>
                <a:t>埃及聖</a:t>
              </a:r>
              <a:r>
                <a:rPr lang="zh-TW" altLang="en-US" sz="2200" dirty="0">
                  <a:solidFill>
                    <a:srgbClr val="FF33CC"/>
                  </a:solidFill>
                  <a:latin typeface="標楷體" panose="03000509000000000000" pitchFamily="65" charset="-120"/>
                </a:rPr>
                <a:t>　 </a:t>
              </a:r>
              <a:r>
                <a:rPr lang="zh-TW" altLang="en-US" sz="2200" dirty="0">
                  <a:latin typeface="標楷體" panose="03000509000000000000" pitchFamily="65" charset="-120"/>
                </a:rPr>
                <a:t>因颱風破壞籠舍而逃離動物園，體型大、適應力強，會和其他鳥類爭築巢位置和食物，嚴重威脅本土鳥類生存。</a:t>
              </a:r>
            </a:p>
          </p:txBody>
        </p:sp>
        <p:pic>
          <p:nvPicPr>
            <p:cNvPr id="2" name="圖片 1">
              <a:extLst>
                <a:ext uri="{FF2B5EF4-FFF2-40B4-BE49-F238E27FC236}">
                  <a16:creationId xmlns:a16="http://schemas.microsoft.com/office/drawing/2014/main" id="{3E9884ED-2B44-4B72-A30D-67D5F35BED52}"/>
                </a:ext>
              </a:extLst>
            </p:cNvPr>
            <p:cNvPicPr>
              <a:picLocks noChangeAspect="1"/>
            </p:cNvPicPr>
            <p:nvPr/>
          </p:nvPicPr>
          <p:blipFill>
            <a:blip r:embed="rId3" cstate="print"/>
            <a:stretch>
              <a:fillRect/>
            </a:stretch>
          </p:blipFill>
          <p:spPr>
            <a:xfrm>
              <a:off x="6475958" y="3717032"/>
              <a:ext cx="432048" cy="307670"/>
            </a:xfrm>
            <a:prstGeom prst="rect">
              <a:avLst/>
            </a:prstGeom>
          </p:spPr>
        </p:pic>
      </p:grpSp>
    </p:spTree>
    <p:extLst>
      <p:ext uri="{BB962C8B-B14F-4D97-AF65-F5344CB8AC3E}">
        <p14:creationId xmlns:p14="http://schemas.microsoft.com/office/powerpoint/2010/main" val="975209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4E132819-1266-400B-979A-752529980A03}"/>
              </a:ext>
            </a:extLst>
          </p:cNvPr>
          <p:cNvPicPr>
            <a:picLocks noChangeAspect="1"/>
          </p:cNvPicPr>
          <p:nvPr/>
        </p:nvPicPr>
        <p:blipFill>
          <a:blip r:embed="rId3" cstate="print"/>
          <a:stretch>
            <a:fillRect/>
          </a:stretch>
        </p:blipFill>
        <p:spPr>
          <a:xfrm>
            <a:off x="1" y="3355"/>
            <a:ext cx="1907704" cy="1135657"/>
          </a:xfrm>
          <a:prstGeom prst="rect">
            <a:avLst/>
          </a:prstGeom>
        </p:spPr>
      </p:pic>
      <p:sp>
        <p:nvSpPr>
          <p:cNvPr id="11267" name="Rectangle 12">
            <a:extLst>
              <a:ext uri="{FF2B5EF4-FFF2-40B4-BE49-F238E27FC236}">
                <a16:creationId xmlns:a16="http://schemas.microsoft.com/office/drawing/2014/main" id="{6A0A7B73-9A73-41AC-A967-7956BD25874B}"/>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P76</a:t>
            </a:r>
            <a:endParaRPr kumimoji="0" lang="en-US" altLang="zh-TW" sz="2000" dirty="0">
              <a:solidFill>
                <a:schemeClr val="bg1"/>
              </a:solidFill>
            </a:endParaRPr>
          </a:p>
        </p:txBody>
      </p:sp>
      <p:sp>
        <p:nvSpPr>
          <p:cNvPr id="20" name="Rectangle 2">
            <a:extLst>
              <a:ext uri="{FF2B5EF4-FFF2-40B4-BE49-F238E27FC236}">
                <a16:creationId xmlns:a16="http://schemas.microsoft.com/office/drawing/2014/main" id="{D43E9AB3-87C1-4F8D-AB9C-29719D21460F}"/>
              </a:ext>
            </a:extLst>
          </p:cNvPr>
          <p:cNvSpPr>
            <a:spLocks noGrp="1" noChangeArrowheads="1"/>
          </p:cNvSpPr>
          <p:nvPr>
            <p:ph type="title"/>
          </p:nvPr>
        </p:nvSpPr>
        <p:spPr>
          <a:xfrm>
            <a:off x="250080" y="1281113"/>
            <a:ext cx="4393928" cy="647700"/>
          </a:xfrm>
        </p:spPr>
        <p:txBody>
          <a:bodyPr/>
          <a:lstStyle/>
          <a:p>
            <a:pPr eaLnBrk="1" hangingPunct="1">
              <a:defRPr/>
            </a:pPr>
            <a:r>
              <a:rPr lang="en-US" altLang="zh-TW" dirty="0">
                <a:latin typeface="+mn-lt"/>
              </a:rPr>
              <a:t>1-1</a:t>
            </a:r>
            <a:r>
              <a:rPr lang="zh-TW" altLang="en-US" dirty="0">
                <a:latin typeface="+mn-lt"/>
              </a:rPr>
              <a:t> 臺灣的生物多樣性</a:t>
            </a:r>
          </a:p>
        </p:txBody>
      </p:sp>
      <p:sp>
        <p:nvSpPr>
          <p:cNvPr id="11" name="Rectangle 3">
            <a:extLst>
              <a:ext uri="{FF2B5EF4-FFF2-40B4-BE49-F238E27FC236}">
                <a16:creationId xmlns:a16="http://schemas.microsoft.com/office/drawing/2014/main" id="{40B143D9-81E4-4908-9A66-1F29D397B7BB}"/>
              </a:ext>
            </a:extLst>
          </p:cNvPr>
          <p:cNvSpPr txBox="1">
            <a:spLocks noChangeArrowheads="1"/>
          </p:cNvSpPr>
          <p:nvPr/>
        </p:nvSpPr>
        <p:spPr bwMode="auto">
          <a:xfrm>
            <a:off x="1878008" y="279905"/>
            <a:ext cx="35688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3200" dirty="0">
                <a:solidFill>
                  <a:srgbClr val="000000"/>
                </a:solidFill>
                <a:latin typeface="標楷體" panose="03000509000000000000" pitchFamily="65" charset="-120"/>
              </a:rPr>
              <a:t>臺灣的生態</a:t>
            </a:r>
          </a:p>
        </p:txBody>
      </p:sp>
      <p:sp>
        <p:nvSpPr>
          <p:cNvPr id="12" name="Rectangle 3">
            <a:extLst>
              <a:ext uri="{FF2B5EF4-FFF2-40B4-BE49-F238E27FC236}">
                <a16:creationId xmlns:a16="http://schemas.microsoft.com/office/drawing/2014/main" id="{C90354E4-F724-456E-B652-6DB7C91783B9}"/>
              </a:ext>
            </a:extLst>
          </p:cNvPr>
          <p:cNvSpPr txBox="1">
            <a:spLocks noChangeArrowheads="1"/>
          </p:cNvSpPr>
          <p:nvPr/>
        </p:nvSpPr>
        <p:spPr bwMode="auto">
          <a:xfrm>
            <a:off x="242640" y="1988840"/>
            <a:ext cx="864984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u="sng" dirty="0"/>
              <a:t>臺灣</a:t>
            </a:r>
            <a:r>
              <a:rPr lang="zh-TW" altLang="en-US" sz="2800" dirty="0"/>
              <a:t>本島有三分之二的面積分佈著高山林地，其他部分則由丘陵、台地、平原及盆地所構成，另外有很長的海岸線，地理環境非常多元，也孕育了非常多的生物族群。</a:t>
            </a:r>
            <a:endParaRPr lang="zh-TW" altLang="en-US" sz="2800" dirty="0">
              <a:solidFill>
                <a:srgbClr val="000000"/>
              </a:solidFill>
            </a:endParaRPr>
          </a:p>
        </p:txBody>
      </p:sp>
      <p:sp>
        <p:nvSpPr>
          <p:cNvPr id="2" name="矩形: 圓角 1">
            <a:hlinkClick r:id="rId4" action="ppaction://hlinkfile"/>
            <a:extLst>
              <a:ext uri="{FF2B5EF4-FFF2-40B4-BE49-F238E27FC236}">
                <a16:creationId xmlns:a16="http://schemas.microsoft.com/office/drawing/2014/main" id="{5612B659-B1FC-CFC1-09F0-7BBF3F6B38A7}"/>
              </a:ext>
            </a:extLst>
          </p:cNvPr>
          <p:cNvSpPr/>
          <p:nvPr/>
        </p:nvSpPr>
        <p:spPr>
          <a:xfrm>
            <a:off x="4571350" y="1444780"/>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影片</a:t>
            </a:r>
          </a:p>
        </p:txBody>
      </p:sp>
      <p:sp>
        <p:nvSpPr>
          <p:cNvPr id="3" name="矩形 2">
            <a:extLst>
              <a:ext uri="{FF2B5EF4-FFF2-40B4-BE49-F238E27FC236}">
                <a16:creationId xmlns:a16="http://schemas.microsoft.com/office/drawing/2014/main" id="{C8A13438-C7F7-6E8D-7A54-DA301D22E8FC}"/>
              </a:ext>
            </a:extLst>
          </p:cNvPr>
          <p:cNvSpPr/>
          <p:nvPr/>
        </p:nvSpPr>
        <p:spPr>
          <a:xfrm>
            <a:off x="4372175" y="1084740"/>
            <a:ext cx="1082349"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lgn="ctr"/>
            <a:r>
              <a:rPr lang="zh-TW" altLang="en-US" sz="1400" dirty="0">
                <a:solidFill>
                  <a:srgbClr val="000000"/>
                </a:solidFill>
                <a:latin typeface="Microsoft JhengHei" panose="020B0604030504040204" pitchFamily="34" charset="-120"/>
                <a:ea typeface="Microsoft JhengHei" panose="020B0604030504040204" pitchFamily="34" charset="-120"/>
              </a:rPr>
              <a:t>生物多樣性</a:t>
            </a:r>
            <a:endParaRPr lang="zh-TW" altLang="en-US" sz="1100" dirty="0">
              <a:latin typeface="微軟正黑體" panose="020B0604030504040204" pitchFamily="34" charset="-120"/>
              <a:ea typeface="微軟正黑體" panose="020B0604030504040204" pitchFamily="34" charset="-120"/>
            </a:endParaRPr>
          </a:p>
        </p:txBody>
      </p:sp>
      <p:pic>
        <p:nvPicPr>
          <p:cNvPr id="4" name="Picture 8">
            <a:hlinkClick r:id="rId5"/>
            <a:extLst>
              <a:ext uri="{FF2B5EF4-FFF2-40B4-BE49-F238E27FC236}">
                <a16:creationId xmlns:a16="http://schemas.microsoft.com/office/drawing/2014/main" id="{57C2AF3C-F01F-0EF0-5EBC-475D7FFB2E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P83</a:t>
            </a:r>
            <a:endParaRPr kumimoji="0" lang="en-US" altLang="zh-TW" sz="2000" dirty="0">
              <a:solidFill>
                <a:schemeClr val="bg1"/>
              </a:solidFill>
            </a:endParaRPr>
          </a:p>
        </p:txBody>
      </p:sp>
      <p:pic>
        <p:nvPicPr>
          <p:cNvPr id="10" name="Picture 2">
            <a:extLst>
              <a:ext uri="{FF2B5EF4-FFF2-40B4-BE49-F238E27FC236}">
                <a16:creationId xmlns:a16="http://schemas.microsoft.com/office/drawing/2014/main" id="{82EAC204-97B4-4D6F-BCB5-2A8F1240276F}"/>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23546" y="260648"/>
            <a:ext cx="8964000" cy="1494000"/>
          </a:xfrm>
          <a:prstGeom prst="rect">
            <a:avLst/>
          </a:prstGeom>
          <a:noFill/>
          <a:ln w="9525">
            <a:noFill/>
            <a:miter lim="800000"/>
            <a:headEnd/>
            <a:tailEnd/>
          </a:ln>
        </p:spPr>
      </p:pic>
      <p:sp>
        <p:nvSpPr>
          <p:cNvPr id="11" name="Rectangle 3">
            <a:extLst>
              <a:ext uri="{FF2B5EF4-FFF2-40B4-BE49-F238E27FC236}">
                <a16:creationId xmlns:a16="http://schemas.microsoft.com/office/drawing/2014/main" id="{64FA4FE0-C0C7-4DF1-ADB8-458AFD87CDA0}"/>
              </a:ext>
            </a:extLst>
          </p:cNvPr>
          <p:cNvSpPr txBox="1">
            <a:spLocks noChangeArrowheads="1"/>
          </p:cNvSpPr>
          <p:nvPr/>
        </p:nvSpPr>
        <p:spPr bwMode="auto">
          <a:xfrm>
            <a:off x="242640" y="943396"/>
            <a:ext cx="843381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2800" dirty="0"/>
              <a:t>怎樣做才能避免讓外來種生物入侵</a:t>
            </a:r>
            <a:r>
              <a:rPr lang="zh-TW" altLang="en-US" sz="2800" u="sng" dirty="0"/>
              <a:t>臺灣</a:t>
            </a:r>
            <a:r>
              <a:rPr lang="zh-TW" altLang="en-US" sz="2800" dirty="0"/>
              <a:t>的自然環境？</a:t>
            </a:r>
            <a:endParaRPr lang="zh-TW" altLang="en-US" sz="2800" dirty="0">
              <a:solidFill>
                <a:srgbClr val="000000"/>
              </a:solidFill>
            </a:endParaRPr>
          </a:p>
        </p:txBody>
      </p:sp>
      <p:sp>
        <p:nvSpPr>
          <p:cNvPr id="5" name="Rectangle 3">
            <a:extLst>
              <a:ext uri="{FF2B5EF4-FFF2-40B4-BE49-F238E27FC236}">
                <a16:creationId xmlns:a16="http://schemas.microsoft.com/office/drawing/2014/main" id="{C90354E4-F724-456E-B652-6DB7C91783B9}"/>
              </a:ext>
            </a:extLst>
          </p:cNvPr>
          <p:cNvSpPr txBox="1">
            <a:spLocks noChangeArrowheads="1"/>
          </p:cNvSpPr>
          <p:nvPr/>
        </p:nvSpPr>
        <p:spPr bwMode="auto">
          <a:xfrm>
            <a:off x="242640" y="3049796"/>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外來種生物若是在新環境中適應良好，導致族群個體數量快速上升，威脅到當地原生物種的生存，並且影響當地的生態環境，稱為外來入侵種。</a:t>
            </a:r>
            <a:endParaRPr lang="zh-TW" altLang="en-US" sz="2800" dirty="0">
              <a:solidFill>
                <a:srgbClr val="000000"/>
              </a:solidFill>
            </a:endParaRPr>
          </a:p>
        </p:txBody>
      </p:sp>
      <p:sp>
        <p:nvSpPr>
          <p:cNvPr id="6"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1517883"/>
            <a:ext cx="8640960"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不要私下（不合法）從國外帶回生物、不隨意棄養或丟棄外來種。</a:t>
            </a:r>
          </a:p>
        </p:txBody>
      </p:sp>
    </p:spTree>
    <p:extLst>
      <p:ext uri="{BB962C8B-B14F-4D97-AF65-F5344CB8AC3E}">
        <p14:creationId xmlns:p14="http://schemas.microsoft.com/office/powerpoint/2010/main" val="2197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P84</a:t>
            </a:r>
            <a:endParaRPr kumimoji="0" lang="en-US" altLang="zh-TW" sz="2000" dirty="0">
              <a:solidFill>
                <a:schemeClr val="bg1"/>
              </a:solidFill>
            </a:endParaRPr>
          </a:p>
        </p:txBody>
      </p:sp>
      <p:sp>
        <p:nvSpPr>
          <p:cNvPr id="3" name="矩形 2">
            <a:extLst>
              <a:ext uri="{FF2B5EF4-FFF2-40B4-BE49-F238E27FC236}">
                <a16:creationId xmlns:a16="http://schemas.microsoft.com/office/drawing/2014/main" id="{0701AD0A-B41D-4909-87FF-48260C386BAF}"/>
              </a:ext>
            </a:extLst>
          </p:cNvPr>
          <p:cNvSpPr/>
          <p:nvPr/>
        </p:nvSpPr>
        <p:spPr>
          <a:xfrm>
            <a:off x="482058" y="729400"/>
            <a:ext cx="46734" cy="6300000"/>
          </a:xfrm>
          <a:prstGeom prst="rect">
            <a:avLst/>
          </a:prstGeom>
          <a:solidFill>
            <a:srgbClr val="9CD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BA2CF0C8-01D2-4F4B-A9FD-8DE971A4FEE4}"/>
              </a:ext>
            </a:extLst>
          </p:cNvPr>
          <p:cNvPicPr>
            <a:picLocks noChangeAspect="1"/>
          </p:cNvPicPr>
          <p:nvPr/>
        </p:nvPicPr>
        <p:blipFill>
          <a:blip r:embed="rId2" cstate="print"/>
          <a:stretch>
            <a:fillRect/>
          </a:stretch>
        </p:blipFill>
        <p:spPr>
          <a:xfrm>
            <a:off x="217613" y="575194"/>
            <a:ext cx="613990" cy="801798"/>
          </a:xfrm>
          <a:prstGeom prst="rect">
            <a:avLst/>
          </a:prstGeom>
        </p:spPr>
      </p:pic>
      <p:sp>
        <p:nvSpPr>
          <p:cNvPr id="5" name="矩形 4">
            <a:extLst>
              <a:ext uri="{FF2B5EF4-FFF2-40B4-BE49-F238E27FC236}">
                <a16:creationId xmlns:a16="http://schemas.microsoft.com/office/drawing/2014/main" id="{BCB29D08-CD2F-4EE3-A5D9-6B2BA965D0BC}"/>
              </a:ext>
            </a:extLst>
          </p:cNvPr>
          <p:cNvSpPr/>
          <p:nvPr/>
        </p:nvSpPr>
        <p:spPr>
          <a:xfrm>
            <a:off x="971600" y="584904"/>
            <a:ext cx="7920880" cy="954107"/>
          </a:xfrm>
          <a:prstGeom prst="rect">
            <a:avLst/>
          </a:prstGeom>
        </p:spPr>
        <p:txBody>
          <a:bodyPr wrap="square">
            <a:spAutoFit/>
          </a:bodyPr>
          <a:lstStyle/>
          <a:p>
            <a:pPr eaLnBrk="1"/>
            <a:r>
              <a:rPr lang="zh-TW" altLang="en-US" sz="2800" dirty="0">
                <a:solidFill>
                  <a:srgbClr val="211D1E"/>
                </a:solidFill>
                <a:latin typeface="標楷體" panose="03000509000000000000" pitchFamily="65" charset="-120"/>
                <a:ea typeface="標楷體" panose="03000509000000000000" pitchFamily="65" charset="-120"/>
              </a:rPr>
              <a:t>新聞報導臺灣黑熊因入侵工寮雞舍，造成人類與黑熊的衝突不斷發生。</a:t>
            </a:r>
            <a:endParaRPr lang="zh-TW" altLang="en-US" sz="2800" dirty="0">
              <a:latin typeface="標楷體" panose="03000509000000000000" pitchFamily="65" charset="-120"/>
              <a:ea typeface="標楷體" panose="03000509000000000000" pitchFamily="65" charset="-120"/>
            </a:endParaRPr>
          </a:p>
        </p:txBody>
      </p:sp>
      <p:pic>
        <p:nvPicPr>
          <p:cNvPr id="16386" name="Picture 2"/>
          <p:cNvPicPr>
            <a:picLocks noChangeAspect="1" noChangeArrowheads="1"/>
          </p:cNvPicPr>
          <p:nvPr/>
        </p:nvPicPr>
        <p:blipFill>
          <a:blip r:embed="rId3" cstate="print"/>
          <a:srcRect/>
          <a:stretch>
            <a:fillRect/>
          </a:stretch>
        </p:blipFill>
        <p:spPr bwMode="auto">
          <a:xfrm>
            <a:off x="971600" y="1883606"/>
            <a:ext cx="7884046" cy="2877762"/>
          </a:xfrm>
          <a:prstGeom prst="rect">
            <a:avLst/>
          </a:prstGeom>
          <a:noFill/>
          <a:ln w="9525">
            <a:noFill/>
            <a:miter lim="800000"/>
            <a:headEnd/>
            <a:tailEnd/>
          </a:ln>
        </p:spPr>
      </p:pic>
      <p:sp>
        <p:nvSpPr>
          <p:cNvPr id="7" name="矩形 6">
            <a:extLst>
              <a:ext uri="{FF2B5EF4-FFF2-40B4-BE49-F238E27FC236}">
                <a16:creationId xmlns:a16="http://schemas.microsoft.com/office/drawing/2014/main" id="{BC634860-2CE4-4BC3-852B-75F66AB6B2D5}"/>
              </a:ext>
            </a:extLst>
          </p:cNvPr>
          <p:cNvSpPr/>
          <p:nvPr/>
        </p:nvSpPr>
        <p:spPr>
          <a:xfrm>
            <a:off x="971600" y="4782741"/>
            <a:ext cx="7741087" cy="1015663"/>
          </a:xfrm>
          <a:prstGeom prst="rect">
            <a:avLst/>
          </a:prstGeom>
        </p:spPr>
        <p:txBody>
          <a:bodyPr wrap="square">
            <a:spAutoFit/>
          </a:bodyPr>
          <a:lstStyle/>
          <a:p>
            <a:pPr eaLnBrk="1"/>
            <a:r>
              <a:rPr lang="zh-TW" altLang="en-US" sz="2000" u="sng" dirty="0">
                <a:solidFill>
                  <a:srgbClr val="211D1E"/>
                </a:solidFill>
                <a:latin typeface="+mj-lt"/>
                <a:ea typeface="標楷體" panose="03000509000000000000" pitchFamily="65" charset="-120"/>
              </a:rPr>
              <a:t>農業部</a:t>
            </a:r>
            <a:r>
              <a:rPr lang="zh-TW" altLang="en-US" sz="2000" dirty="0">
                <a:solidFill>
                  <a:srgbClr val="211D1E"/>
                </a:solidFill>
                <a:latin typeface="+mj-lt"/>
                <a:ea typeface="標楷體" panose="03000509000000000000" pitchFamily="65" charset="-120"/>
              </a:rPr>
              <a:t> </a:t>
            </a:r>
            <a:r>
              <a:rPr lang="zh-TW" altLang="en-US" sz="2000" u="sng" dirty="0">
                <a:solidFill>
                  <a:srgbClr val="211D1E"/>
                </a:solidFill>
                <a:latin typeface="+mj-lt"/>
                <a:ea typeface="標楷體" panose="03000509000000000000" pitchFamily="65" charset="-120"/>
              </a:rPr>
              <a:t>林業署</a:t>
            </a:r>
            <a:r>
              <a:rPr lang="zh-TW" altLang="en-US" sz="2000" dirty="0">
                <a:solidFill>
                  <a:srgbClr val="211D1E"/>
                </a:solidFill>
                <a:latin typeface="+mj-lt"/>
                <a:ea typeface="標楷體" panose="03000509000000000000" pitchFamily="65" charset="-120"/>
              </a:rPr>
              <a:t>委託民間公司在</a:t>
            </a:r>
            <a:r>
              <a:rPr lang="zh-TW" altLang="en-US" sz="2000" u="sng" dirty="0">
                <a:solidFill>
                  <a:srgbClr val="211D1E"/>
                </a:solidFill>
                <a:latin typeface="+mj-lt"/>
                <a:ea typeface="標楷體" panose="03000509000000000000" pitchFamily="65" charset="-120"/>
              </a:rPr>
              <a:t>花蓮縣</a:t>
            </a:r>
            <a:r>
              <a:rPr lang="zh-TW" altLang="en-US" sz="2000" dirty="0">
                <a:solidFill>
                  <a:srgbClr val="211D1E"/>
                </a:solidFill>
                <a:effectLst>
                  <a:outerShdw blurRad="38100" dist="38100" dir="2700000" algn="tl">
                    <a:srgbClr val="000000">
                      <a:alpha val="43137"/>
                    </a:srgbClr>
                  </a:outerShdw>
                </a:effectLst>
                <a:latin typeface="+mj-lt"/>
                <a:ea typeface="標楷體" panose="03000509000000000000" pitchFamily="65" charset="-120"/>
              </a:rPr>
              <a:t> </a:t>
            </a:r>
            <a:r>
              <a:rPr lang="zh-TW" altLang="en-US" sz="2000" u="sng" dirty="0">
                <a:solidFill>
                  <a:srgbClr val="211D1E"/>
                </a:solidFill>
                <a:latin typeface="+mj-lt"/>
                <a:ea typeface="標楷體" panose="03000509000000000000" pitchFamily="65" charset="-120"/>
              </a:rPr>
              <a:t>卓溪鄉</a:t>
            </a:r>
            <a:r>
              <a:rPr lang="zh-TW" altLang="en-US" sz="2000" dirty="0">
                <a:solidFill>
                  <a:srgbClr val="211D1E"/>
                </a:solidFill>
                <a:latin typeface="+mj-lt"/>
                <a:ea typeface="標楷體" panose="03000509000000000000" pitchFamily="65" charset="-120"/>
              </a:rPr>
              <a:t>透過紅外線自動相機，</a:t>
            </a:r>
            <a:endParaRPr lang="en-US" altLang="zh-TW" sz="2000" dirty="0">
              <a:solidFill>
                <a:srgbClr val="211D1E"/>
              </a:solidFill>
              <a:latin typeface="+mj-lt"/>
              <a:ea typeface="標楷體" panose="03000509000000000000" pitchFamily="65" charset="-120"/>
            </a:endParaRPr>
          </a:p>
          <a:p>
            <a:pPr eaLnBrk="1"/>
            <a:r>
              <a:rPr lang="en-US" altLang="zh-TW" sz="2000" dirty="0">
                <a:solidFill>
                  <a:srgbClr val="211D1E"/>
                </a:solidFill>
                <a:latin typeface="+mj-lt"/>
                <a:ea typeface="標楷體" panose="03000509000000000000" pitchFamily="65" charset="-120"/>
              </a:rPr>
              <a:t>3</a:t>
            </a:r>
            <a:r>
              <a:rPr lang="zh-TW" altLang="en-US" sz="2000" dirty="0">
                <a:solidFill>
                  <a:srgbClr val="211D1E"/>
                </a:solidFill>
                <a:latin typeface="+mj-lt"/>
                <a:ea typeface="標楷體" panose="03000509000000000000" pitchFamily="65" charset="-120"/>
              </a:rPr>
              <a:t>年來拍到</a:t>
            </a:r>
            <a:r>
              <a:rPr lang="en-US" altLang="zh-TW" sz="2000" dirty="0">
                <a:solidFill>
                  <a:srgbClr val="211D1E"/>
                </a:solidFill>
                <a:latin typeface="+mj-lt"/>
                <a:ea typeface="標楷體" panose="03000509000000000000" pitchFamily="65" charset="-120"/>
              </a:rPr>
              <a:t>79</a:t>
            </a:r>
            <a:r>
              <a:rPr lang="zh-TW" altLang="en-US" sz="2000" dirty="0">
                <a:solidFill>
                  <a:srgbClr val="211D1E"/>
                </a:solidFill>
                <a:latin typeface="+mj-lt"/>
                <a:ea typeface="標楷體" panose="03000509000000000000" pitchFamily="65" charset="-120"/>
              </a:rPr>
              <a:t>隻次黑熊，其中還有母熊帶小熊的影像畫面。　　　</a:t>
            </a:r>
            <a:endParaRPr lang="en-US" altLang="zh-TW" sz="2000" dirty="0">
              <a:solidFill>
                <a:srgbClr val="211D1E"/>
              </a:solidFill>
              <a:latin typeface="+mj-lt"/>
              <a:ea typeface="標楷體" panose="03000509000000000000" pitchFamily="65" charset="-120"/>
            </a:endParaRPr>
          </a:p>
          <a:p>
            <a:pPr eaLnBrk="1"/>
            <a:r>
              <a:rPr lang="zh-TW" altLang="en-US" sz="2000" dirty="0">
                <a:solidFill>
                  <a:srgbClr val="211D1E"/>
                </a:solidFill>
                <a:latin typeface="+mj-lt"/>
                <a:ea typeface="標楷體" panose="03000509000000000000" pitchFamily="65" charset="-120"/>
              </a:rPr>
              <a:t>ＯＯＯ報報導</a:t>
            </a:r>
            <a:endParaRPr lang="zh-TW" altLang="en-US" sz="2000" dirty="0">
              <a:latin typeface="+mj-lt"/>
              <a:ea typeface="標楷體" panose="03000509000000000000" pitchFamily="65" charset="-120"/>
            </a:endParaRPr>
          </a:p>
        </p:txBody>
      </p:sp>
      <p:sp>
        <p:nvSpPr>
          <p:cNvPr id="2" name="矩形: 圓角 3">
            <a:hlinkClick r:id="rId4"/>
            <a:extLst>
              <a:ext uri="{FF2B5EF4-FFF2-40B4-BE49-F238E27FC236}">
                <a16:creationId xmlns:a16="http://schemas.microsoft.com/office/drawing/2014/main" id="{9F69E5D3-C13D-143A-2AEB-7006A9959634}"/>
              </a:ext>
            </a:extLst>
          </p:cNvPr>
          <p:cNvSpPr/>
          <p:nvPr/>
        </p:nvSpPr>
        <p:spPr>
          <a:xfrm>
            <a:off x="1115616" y="188640"/>
            <a:ext cx="12492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探究影片</a:t>
            </a:r>
          </a:p>
        </p:txBody>
      </p:sp>
      <p:sp>
        <p:nvSpPr>
          <p:cNvPr id="6" name="矩形 5">
            <a:extLst>
              <a:ext uri="{FF2B5EF4-FFF2-40B4-BE49-F238E27FC236}">
                <a16:creationId xmlns:a16="http://schemas.microsoft.com/office/drawing/2014/main" id="{896CD3D7-AABD-2C35-762A-32756AE25CA6}"/>
              </a:ext>
            </a:extLst>
          </p:cNvPr>
          <p:cNvSpPr/>
          <p:nvPr/>
        </p:nvSpPr>
        <p:spPr>
          <a:xfrm>
            <a:off x="2400544" y="200309"/>
            <a:ext cx="1620958"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lgn="ctr"/>
            <a:r>
              <a:rPr lang="zh-TW" altLang="en-US" sz="1400" dirty="0">
                <a:solidFill>
                  <a:srgbClr val="000000"/>
                </a:solidFill>
                <a:latin typeface="Microsoft JhengHei" panose="020B0604030504040204" pitchFamily="34" charset="-120"/>
                <a:ea typeface="Microsoft JhengHei" panose="020B0604030504040204" pitchFamily="34" charset="-120"/>
              </a:rPr>
              <a:t>人與野生動物衝突</a:t>
            </a:r>
            <a:endParaRPr lang="zh-TW" altLang="en-US" sz="11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75209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P84</a:t>
            </a:r>
            <a:endParaRPr kumimoji="0" lang="en-US" altLang="zh-TW" sz="2000" dirty="0">
              <a:solidFill>
                <a:schemeClr val="bg1"/>
              </a:solidFill>
            </a:endParaRPr>
          </a:p>
        </p:txBody>
      </p:sp>
      <p:sp>
        <p:nvSpPr>
          <p:cNvPr id="3" name="矩形 2">
            <a:extLst>
              <a:ext uri="{FF2B5EF4-FFF2-40B4-BE49-F238E27FC236}">
                <a16:creationId xmlns:a16="http://schemas.microsoft.com/office/drawing/2014/main" id="{0701AD0A-B41D-4909-87FF-48260C386BAF}"/>
              </a:ext>
            </a:extLst>
          </p:cNvPr>
          <p:cNvSpPr/>
          <p:nvPr/>
        </p:nvSpPr>
        <p:spPr>
          <a:xfrm>
            <a:off x="482058" y="-27384"/>
            <a:ext cx="46734" cy="6876000"/>
          </a:xfrm>
          <a:prstGeom prst="rect">
            <a:avLst/>
          </a:prstGeom>
          <a:solidFill>
            <a:srgbClr val="9CD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BCB29D08-CD2F-4EE3-A5D9-6B2BA965D0BC}"/>
              </a:ext>
            </a:extLst>
          </p:cNvPr>
          <p:cNvSpPr/>
          <p:nvPr/>
        </p:nvSpPr>
        <p:spPr>
          <a:xfrm>
            <a:off x="971600" y="404664"/>
            <a:ext cx="7920880" cy="954107"/>
          </a:xfrm>
          <a:prstGeom prst="rect">
            <a:avLst/>
          </a:prstGeom>
        </p:spPr>
        <p:txBody>
          <a:bodyPr wrap="square">
            <a:spAutoFit/>
          </a:bodyPr>
          <a:lstStyle/>
          <a:p>
            <a:pPr eaLnBrk="1"/>
            <a:r>
              <a:rPr lang="zh-TW" altLang="en-US" sz="2800" dirty="0">
                <a:solidFill>
                  <a:srgbClr val="211D1E"/>
                </a:solidFill>
                <a:latin typeface="標楷體" panose="03000509000000000000" pitchFamily="65" charset="-120"/>
                <a:ea typeface="標楷體" panose="03000509000000000000" pitchFamily="65" charset="-120"/>
              </a:rPr>
              <a:t>野生動物與人類產生衝突時，人類應該如何因應？</a:t>
            </a:r>
            <a:endParaRPr lang="zh-TW" altLang="en-US" sz="2800" dirty="0">
              <a:latin typeface="標楷體" panose="03000509000000000000" pitchFamily="65" charset="-120"/>
              <a:ea typeface="標楷體" panose="03000509000000000000" pitchFamily="65" charset="-120"/>
            </a:endParaRPr>
          </a:p>
        </p:txBody>
      </p:sp>
      <p:pic>
        <p:nvPicPr>
          <p:cNvPr id="8" name="圖片 7">
            <a:extLst>
              <a:ext uri="{FF2B5EF4-FFF2-40B4-BE49-F238E27FC236}">
                <a16:creationId xmlns:a16="http://schemas.microsoft.com/office/drawing/2014/main" id="{03EFBF73-CB10-4DBC-B8E2-7CC0CC4206CC}"/>
              </a:ext>
            </a:extLst>
          </p:cNvPr>
          <p:cNvPicPr>
            <a:picLocks noChangeAspect="1"/>
          </p:cNvPicPr>
          <p:nvPr/>
        </p:nvPicPr>
        <p:blipFill>
          <a:blip r:embed="rId2" cstate="print"/>
          <a:stretch>
            <a:fillRect/>
          </a:stretch>
        </p:blipFill>
        <p:spPr>
          <a:xfrm>
            <a:off x="212762" y="362417"/>
            <a:ext cx="588966" cy="857356"/>
          </a:xfrm>
          <a:prstGeom prst="rect">
            <a:avLst/>
          </a:prstGeom>
        </p:spPr>
      </p:pic>
      <p:pic>
        <p:nvPicPr>
          <p:cNvPr id="9" name="圖片 8">
            <a:extLst>
              <a:ext uri="{FF2B5EF4-FFF2-40B4-BE49-F238E27FC236}">
                <a16:creationId xmlns:a16="http://schemas.microsoft.com/office/drawing/2014/main" id="{4B6BE567-143C-4D2A-B9A9-8AF96467BED7}"/>
              </a:ext>
            </a:extLst>
          </p:cNvPr>
          <p:cNvPicPr>
            <a:picLocks noChangeAspect="1"/>
          </p:cNvPicPr>
          <p:nvPr/>
        </p:nvPicPr>
        <p:blipFill>
          <a:blip r:embed="rId3" cstate="print"/>
          <a:stretch>
            <a:fillRect/>
          </a:stretch>
        </p:blipFill>
        <p:spPr>
          <a:xfrm>
            <a:off x="206928" y="2281426"/>
            <a:ext cx="596994" cy="1080635"/>
          </a:xfrm>
          <a:prstGeom prst="rect">
            <a:avLst/>
          </a:prstGeom>
        </p:spPr>
      </p:pic>
      <p:grpSp>
        <p:nvGrpSpPr>
          <p:cNvPr id="17" name="群組 16"/>
          <p:cNvGrpSpPr/>
          <p:nvPr/>
        </p:nvGrpSpPr>
        <p:grpSpPr>
          <a:xfrm>
            <a:off x="980352" y="1566932"/>
            <a:ext cx="7902391" cy="572616"/>
            <a:chOff x="980352" y="1566932"/>
            <a:chExt cx="7902391" cy="572616"/>
          </a:xfrm>
        </p:grpSpPr>
        <p:sp>
          <p:nvSpPr>
            <p:cNvPr id="11" name="矩形: 圓角 24">
              <a:extLst>
                <a:ext uri="{FF2B5EF4-FFF2-40B4-BE49-F238E27FC236}">
                  <a16:creationId xmlns:a16="http://schemas.microsoft.com/office/drawing/2014/main" id="{5DED86CC-F96E-4571-A82E-91B9E35ECE08}"/>
                </a:ext>
              </a:extLst>
            </p:cNvPr>
            <p:cNvSpPr/>
            <p:nvPr/>
          </p:nvSpPr>
          <p:spPr>
            <a:xfrm>
              <a:off x="980352" y="1566932"/>
              <a:ext cx="7902391" cy="572616"/>
            </a:xfrm>
            <a:prstGeom prst="roundRect">
              <a:avLst>
                <a:gd name="adj" fmla="val 23700"/>
              </a:avLst>
            </a:prstGeom>
            <a:no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 name="矩形: 圓角 25">
              <a:extLst>
                <a:ext uri="{FF2B5EF4-FFF2-40B4-BE49-F238E27FC236}">
                  <a16:creationId xmlns:a16="http://schemas.microsoft.com/office/drawing/2014/main" id="{8C8CD902-E8FE-4473-B810-636D328E56D3}"/>
                </a:ext>
              </a:extLst>
            </p:cNvPr>
            <p:cNvSpPr/>
            <p:nvPr/>
          </p:nvSpPr>
          <p:spPr>
            <a:xfrm>
              <a:off x="1001078" y="1566932"/>
              <a:ext cx="1409399" cy="572616"/>
            </a:xfrm>
            <a:prstGeom prst="roundRect">
              <a:avLst>
                <a:gd name="adj" fmla="val 26778"/>
              </a:avLst>
            </a:prstGeom>
            <a:solidFill>
              <a:srgbClr val="9CDCF9"/>
            </a:solid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 26">
              <a:extLst>
                <a:ext uri="{FF2B5EF4-FFF2-40B4-BE49-F238E27FC236}">
                  <a16:creationId xmlns:a16="http://schemas.microsoft.com/office/drawing/2014/main" id="{2939293E-51ED-415A-AAB2-625B66FAA078}"/>
                </a:ext>
              </a:extLst>
            </p:cNvPr>
            <p:cNvSpPr/>
            <p:nvPr/>
          </p:nvSpPr>
          <p:spPr>
            <a:xfrm>
              <a:off x="2075604" y="1566932"/>
              <a:ext cx="517936" cy="572616"/>
            </a:xfrm>
            <a:prstGeom prst="roundRect">
              <a:avLst>
                <a:gd name="adj" fmla="val 0"/>
              </a:avLst>
            </a:prstGeom>
            <a:solidFill>
              <a:srgbClr val="9CDCF9"/>
            </a:solid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61BB167A-376E-4D1F-A922-3070AF03338A}"/>
                </a:ext>
              </a:extLst>
            </p:cNvPr>
            <p:cNvSpPr txBox="1">
              <a:spLocks noChangeArrowheads="1"/>
            </p:cNvSpPr>
            <p:nvPr/>
          </p:nvSpPr>
          <p:spPr bwMode="auto">
            <a:xfrm>
              <a:off x="989205" y="1686352"/>
              <a:ext cx="1555593" cy="369332"/>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spcBef>
                  <a:spcPct val="0"/>
                </a:spcBef>
                <a:buFontTx/>
                <a:buNone/>
              </a:pPr>
              <a:r>
                <a:rPr lang="zh-TW" altLang="en-US" sz="1800" dirty="0">
                  <a:latin typeface="標楷體" panose="03000509000000000000" pitchFamily="65" charset="-120"/>
                </a:rPr>
                <a:t>試著提出問題</a:t>
              </a:r>
            </a:p>
          </p:txBody>
        </p:sp>
      </p:grpSp>
      <p:sp>
        <p:nvSpPr>
          <p:cNvPr id="16" name="矩形: 圓角 1">
            <a:extLst>
              <a:ext uri="{FF2B5EF4-FFF2-40B4-BE49-F238E27FC236}">
                <a16:creationId xmlns:a16="http://schemas.microsoft.com/office/drawing/2014/main" id="{1A23E5FA-2666-4CB6-BE36-B58EF6EC5DA1}"/>
              </a:ext>
            </a:extLst>
          </p:cNvPr>
          <p:cNvSpPr/>
          <p:nvPr/>
        </p:nvSpPr>
        <p:spPr>
          <a:xfrm>
            <a:off x="975691" y="2348880"/>
            <a:ext cx="7957843" cy="3816424"/>
          </a:xfrm>
          <a:prstGeom prst="roundRect">
            <a:avLst>
              <a:gd name="adj" fmla="val 7333"/>
            </a:avLst>
          </a:prstGeom>
          <a:solidFill>
            <a:srgbClr val="DC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Rectangle 3">
            <a:extLst>
              <a:ext uri="{FF2B5EF4-FFF2-40B4-BE49-F238E27FC236}">
                <a16:creationId xmlns:a16="http://schemas.microsoft.com/office/drawing/2014/main" id="{BFB464E6-778E-48C4-8BA6-3AE3B6768CCD}"/>
              </a:ext>
            </a:extLst>
          </p:cNvPr>
          <p:cNvSpPr txBox="1">
            <a:spLocks noChangeArrowheads="1"/>
          </p:cNvSpPr>
          <p:nvPr/>
        </p:nvSpPr>
        <p:spPr bwMode="auto">
          <a:xfrm>
            <a:off x="971599" y="2348880"/>
            <a:ext cx="7977529" cy="379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indent="-269875" eaLnBrk="1">
              <a:buFontTx/>
              <a:buNone/>
            </a:pPr>
            <a:r>
              <a:rPr lang="en-US" altLang="zh-TW" sz="2800" dirty="0">
                <a:latin typeface="+mj-lt"/>
                <a:ea typeface="+mj-ea"/>
              </a:rPr>
              <a:t>1.</a:t>
            </a:r>
            <a:r>
              <a:rPr lang="zh-TW" altLang="en-US" sz="2800" dirty="0">
                <a:latin typeface="+mj-lt"/>
                <a:ea typeface="+mj-ea"/>
              </a:rPr>
              <a:t>如何蒐集野生動物的資料，可使用關鍵字搜尋，例如</a:t>
            </a:r>
            <a:r>
              <a:rPr lang="en-US" altLang="zh-TW" sz="2800" dirty="0">
                <a:latin typeface="+mj-lt"/>
                <a:ea typeface="+mj-ea"/>
              </a:rPr>
              <a:t>︰</a:t>
            </a:r>
            <a:r>
              <a:rPr lang="zh-TW" altLang="en-US" sz="2800" dirty="0">
                <a:latin typeface="+mj-lt"/>
                <a:ea typeface="+mj-ea"/>
              </a:rPr>
              <a:t>石虎。</a:t>
            </a:r>
          </a:p>
          <a:p>
            <a:pPr marL="269875" indent="-269875" eaLnBrk="1">
              <a:buFontTx/>
              <a:buNone/>
            </a:pPr>
            <a:r>
              <a:rPr lang="en-US" altLang="zh-TW" sz="2800" dirty="0">
                <a:latin typeface="+mj-lt"/>
                <a:ea typeface="+mj-ea"/>
              </a:rPr>
              <a:t>2.</a:t>
            </a:r>
            <a:r>
              <a:rPr lang="zh-TW" altLang="en-US" sz="2800" dirty="0">
                <a:latin typeface="+mj-lt"/>
                <a:ea typeface="+mj-ea"/>
              </a:rPr>
              <a:t>蒐集網路資料進行篩選，例如</a:t>
            </a:r>
            <a:r>
              <a:rPr lang="en-US" altLang="zh-TW" sz="2800" dirty="0">
                <a:latin typeface="+mj-lt"/>
                <a:ea typeface="+mj-ea"/>
              </a:rPr>
              <a:t>︰</a:t>
            </a:r>
            <a:r>
              <a:rPr lang="zh-TW" altLang="en-US" sz="2800" dirty="0">
                <a:latin typeface="+mj-lt"/>
                <a:ea typeface="+mj-ea"/>
              </a:rPr>
              <a:t>有公信力的政府機關或民間機構。</a:t>
            </a:r>
          </a:p>
          <a:p>
            <a:pPr marL="269875" indent="-269875" eaLnBrk="1">
              <a:buFontTx/>
              <a:buNone/>
            </a:pPr>
            <a:r>
              <a:rPr lang="en-US" altLang="zh-TW" sz="2800" dirty="0">
                <a:latin typeface="+mj-lt"/>
                <a:ea typeface="+mj-ea"/>
              </a:rPr>
              <a:t>3.</a:t>
            </a:r>
            <a:r>
              <a:rPr lang="zh-TW" altLang="en-US" sz="2800" dirty="0">
                <a:latin typeface="+mj-lt"/>
                <a:ea typeface="+mj-ea"/>
              </a:rPr>
              <a:t>閱讀所蒐集的資料，如果是質性資料可以做筆記，進行簡單分類。</a:t>
            </a:r>
          </a:p>
          <a:p>
            <a:pPr marL="269875" indent="-269875" eaLnBrk="1">
              <a:buFontTx/>
              <a:buNone/>
            </a:pPr>
            <a:r>
              <a:rPr lang="en-US" altLang="zh-TW" sz="2800" dirty="0">
                <a:latin typeface="+mj-lt"/>
                <a:ea typeface="+mj-ea"/>
              </a:rPr>
              <a:t>4.</a:t>
            </a:r>
            <a:r>
              <a:rPr lang="zh-TW" altLang="en-US" sz="2800" dirty="0">
                <a:latin typeface="+mj-lt"/>
                <a:ea typeface="+mj-ea"/>
              </a:rPr>
              <a:t>如果是量化資料，可以年、季或月為單位，製作圖表。</a:t>
            </a:r>
            <a:endParaRPr lang="zh-TW" altLang="en-US" sz="2800" dirty="0">
              <a:solidFill>
                <a:srgbClr val="000000"/>
              </a:solidFill>
              <a:latin typeface="+mj-lt"/>
              <a:ea typeface="+mj-ea"/>
            </a:endParaRPr>
          </a:p>
        </p:txBody>
      </p:sp>
      <p:sp>
        <p:nvSpPr>
          <p:cNvPr id="15"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627784" y="1599183"/>
            <a:ext cx="5616624"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人類為什麼會與野生動物發生衝突呢？</a:t>
            </a:r>
          </a:p>
        </p:txBody>
      </p:sp>
    </p:spTree>
    <p:extLst>
      <p:ext uri="{BB962C8B-B14F-4D97-AF65-F5344CB8AC3E}">
        <p14:creationId xmlns:p14="http://schemas.microsoft.com/office/powerpoint/2010/main" val="97520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0701AD0A-B41D-4909-87FF-48260C386BAF}"/>
              </a:ext>
            </a:extLst>
          </p:cNvPr>
          <p:cNvSpPr/>
          <p:nvPr/>
        </p:nvSpPr>
        <p:spPr>
          <a:xfrm>
            <a:off x="482058" y="-27384"/>
            <a:ext cx="46734" cy="6876000"/>
          </a:xfrm>
          <a:prstGeom prst="rect">
            <a:avLst/>
          </a:prstGeom>
          <a:solidFill>
            <a:srgbClr val="9CD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P84</a:t>
            </a:r>
            <a:endParaRPr kumimoji="0" lang="en-US" altLang="zh-TW" sz="2000" dirty="0">
              <a:solidFill>
                <a:schemeClr val="bg1"/>
              </a:solidFill>
            </a:endParaRPr>
          </a:p>
        </p:txBody>
      </p:sp>
      <p:sp>
        <p:nvSpPr>
          <p:cNvPr id="6" name="矩形: 圓角 1">
            <a:extLst>
              <a:ext uri="{FF2B5EF4-FFF2-40B4-BE49-F238E27FC236}">
                <a16:creationId xmlns:a16="http://schemas.microsoft.com/office/drawing/2014/main" id="{1A23E5FA-2666-4CB6-BE36-B58EF6EC5DA1}"/>
              </a:ext>
            </a:extLst>
          </p:cNvPr>
          <p:cNvSpPr/>
          <p:nvPr/>
        </p:nvSpPr>
        <p:spPr>
          <a:xfrm>
            <a:off x="975691" y="552162"/>
            <a:ext cx="7957843" cy="1076638"/>
          </a:xfrm>
          <a:prstGeom prst="roundRect">
            <a:avLst>
              <a:gd name="adj" fmla="val 29683"/>
            </a:avLst>
          </a:prstGeom>
          <a:solidFill>
            <a:srgbClr val="DC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Rectangle 3">
            <a:extLst>
              <a:ext uri="{FF2B5EF4-FFF2-40B4-BE49-F238E27FC236}">
                <a16:creationId xmlns:a16="http://schemas.microsoft.com/office/drawing/2014/main" id="{BFB464E6-778E-48C4-8BA6-3AE3B6768CCD}"/>
              </a:ext>
            </a:extLst>
          </p:cNvPr>
          <p:cNvSpPr txBox="1">
            <a:spLocks noChangeArrowheads="1"/>
          </p:cNvSpPr>
          <p:nvPr/>
        </p:nvSpPr>
        <p:spPr bwMode="auto">
          <a:xfrm>
            <a:off x="971599" y="627301"/>
            <a:ext cx="797752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indent="-269875" eaLnBrk="1">
              <a:buFontTx/>
              <a:buNone/>
            </a:pPr>
            <a:r>
              <a:rPr lang="en-US" altLang="zh-TW" sz="2800" dirty="0">
                <a:latin typeface="+mj-lt"/>
                <a:ea typeface="+mj-ea"/>
              </a:rPr>
              <a:t>5.</a:t>
            </a:r>
            <a:r>
              <a:rPr lang="zh-TW" altLang="en-US" sz="2800" dirty="0">
                <a:latin typeface="+mj-lt"/>
                <a:ea typeface="+mj-ea"/>
              </a:rPr>
              <a:t>根據質性資料或量化資料進行討論，最後歸納結論。</a:t>
            </a:r>
            <a:endParaRPr lang="zh-TW" altLang="en-US" sz="2800" dirty="0">
              <a:solidFill>
                <a:srgbClr val="000000"/>
              </a:solidFill>
              <a:latin typeface="+mj-lt"/>
              <a:ea typeface="+mj-ea"/>
            </a:endParaRPr>
          </a:p>
        </p:txBody>
      </p:sp>
      <p:pic>
        <p:nvPicPr>
          <p:cNvPr id="13" name="圖片 12">
            <a:extLst>
              <a:ext uri="{FF2B5EF4-FFF2-40B4-BE49-F238E27FC236}">
                <a16:creationId xmlns:a16="http://schemas.microsoft.com/office/drawing/2014/main" id="{140445C4-66DB-4610-A5DA-67F09417BE8D}"/>
              </a:ext>
            </a:extLst>
          </p:cNvPr>
          <p:cNvPicPr>
            <a:picLocks noChangeAspect="1"/>
          </p:cNvPicPr>
          <p:nvPr/>
        </p:nvPicPr>
        <p:blipFill>
          <a:blip r:embed="rId2" cstate="print"/>
          <a:stretch>
            <a:fillRect/>
          </a:stretch>
        </p:blipFill>
        <p:spPr>
          <a:xfrm>
            <a:off x="191759" y="2931066"/>
            <a:ext cx="627331" cy="785966"/>
          </a:xfrm>
          <a:prstGeom prst="rect">
            <a:avLst/>
          </a:prstGeom>
        </p:spPr>
      </p:pic>
      <p:sp>
        <p:nvSpPr>
          <p:cNvPr id="15" name="矩形 14">
            <a:extLst>
              <a:ext uri="{FF2B5EF4-FFF2-40B4-BE49-F238E27FC236}">
                <a16:creationId xmlns:a16="http://schemas.microsoft.com/office/drawing/2014/main" id="{E78A582A-2622-48BD-AB2C-FB5B0BFD15AA}"/>
              </a:ext>
            </a:extLst>
          </p:cNvPr>
          <p:cNvSpPr/>
          <p:nvPr/>
        </p:nvSpPr>
        <p:spPr>
          <a:xfrm>
            <a:off x="1009889" y="2996952"/>
            <a:ext cx="7738574" cy="1152128"/>
          </a:xfrm>
          <a:prstGeom prst="rect">
            <a:avLst/>
          </a:prstGeom>
          <a:solidFill>
            <a:schemeClr val="bg1"/>
          </a:solid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Rectangle 3">
            <a:extLst>
              <a:ext uri="{FF2B5EF4-FFF2-40B4-BE49-F238E27FC236}">
                <a16:creationId xmlns:a16="http://schemas.microsoft.com/office/drawing/2014/main" id="{EF5685BB-CC1B-45F4-8DC4-4E63858E73F2}"/>
              </a:ext>
            </a:extLst>
          </p:cNvPr>
          <p:cNvSpPr txBox="1">
            <a:spLocks noChangeArrowheads="1"/>
          </p:cNvSpPr>
          <p:nvPr/>
        </p:nvSpPr>
        <p:spPr bwMode="auto">
          <a:xfrm>
            <a:off x="1069645" y="3050957"/>
            <a:ext cx="767881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2800" dirty="0">
                <a:solidFill>
                  <a:srgbClr val="000000"/>
                </a:solidFill>
                <a:latin typeface="標楷體" panose="03000509000000000000" pitchFamily="65" charset="-120"/>
              </a:rPr>
              <a:t>突發事件迫使野生動物離開原有棲地，發生危險事故。</a:t>
            </a:r>
          </a:p>
        </p:txBody>
      </p:sp>
      <p:grpSp>
        <p:nvGrpSpPr>
          <p:cNvPr id="36" name="群組 35"/>
          <p:cNvGrpSpPr/>
          <p:nvPr/>
        </p:nvGrpSpPr>
        <p:grpSpPr>
          <a:xfrm>
            <a:off x="980352" y="1848272"/>
            <a:ext cx="7902391" cy="932656"/>
            <a:chOff x="980352" y="1848272"/>
            <a:chExt cx="7902391" cy="572616"/>
          </a:xfrm>
        </p:grpSpPr>
        <p:sp>
          <p:nvSpPr>
            <p:cNvPr id="25" name="矩形: 圓角 24">
              <a:extLst>
                <a:ext uri="{FF2B5EF4-FFF2-40B4-BE49-F238E27FC236}">
                  <a16:creationId xmlns:a16="http://schemas.microsoft.com/office/drawing/2014/main" id="{5DED86CC-F96E-4571-A82E-91B9E35ECE08}"/>
                </a:ext>
              </a:extLst>
            </p:cNvPr>
            <p:cNvSpPr/>
            <p:nvPr/>
          </p:nvSpPr>
          <p:spPr>
            <a:xfrm>
              <a:off x="980352" y="1848272"/>
              <a:ext cx="7902391" cy="572616"/>
            </a:xfrm>
            <a:prstGeom prst="roundRect">
              <a:avLst>
                <a:gd name="adj" fmla="val 23700"/>
              </a:avLst>
            </a:prstGeom>
            <a:no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6" name="矩形: 圓角 25">
              <a:extLst>
                <a:ext uri="{FF2B5EF4-FFF2-40B4-BE49-F238E27FC236}">
                  <a16:creationId xmlns:a16="http://schemas.microsoft.com/office/drawing/2014/main" id="{8C8CD902-E8FE-4473-B810-636D328E56D3}"/>
                </a:ext>
              </a:extLst>
            </p:cNvPr>
            <p:cNvSpPr/>
            <p:nvPr/>
          </p:nvSpPr>
          <p:spPr>
            <a:xfrm>
              <a:off x="1001078" y="1848272"/>
              <a:ext cx="1409399" cy="572616"/>
            </a:xfrm>
            <a:prstGeom prst="roundRect">
              <a:avLst>
                <a:gd name="adj" fmla="val 26778"/>
              </a:avLst>
            </a:prstGeom>
            <a:solidFill>
              <a:srgbClr val="9CDCF9"/>
            </a:solid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圓角 26">
              <a:extLst>
                <a:ext uri="{FF2B5EF4-FFF2-40B4-BE49-F238E27FC236}">
                  <a16:creationId xmlns:a16="http://schemas.microsoft.com/office/drawing/2014/main" id="{2939293E-51ED-415A-AAB2-625B66FAA078}"/>
                </a:ext>
              </a:extLst>
            </p:cNvPr>
            <p:cNvSpPr/>
            <p:nvPr/>
          </p:nvSpPr>
          <p:spPr>
            <a:xfrm>
              <a:off x="2075604" y="1848272"/>
              <a:ext cx="517936" cy="572616"/>
            </a:xfrm>
            <a:prstGeom prst="roundRect">
              <a:avLst>
                <a:gd name="adj" fmla="val 0"/>
              </a:avLst>
            </a:prstGeom>
            <a:solidFill>
              <a:srgbClr val="9CDCF9"/>
            </a:solid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9"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627784" y="1880523"/>
            <a:ext cx="6120680"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人類入侵野生動物的居住環境，就可能產生衝突。</a:t>
            </a:r>
          </a:p>
        </p:txBody>
      </p:sp>
      <p:grpSp>
        <p:nvGrpSpPr>
          <p:cNvPr id="30" name="群組 29"/>
          <p:cNvGrpSpPr/>
          <p:nvPr/>
        </p:nvGrpSpPr>
        <p:grpSpPr>
          <a:xfrm>
            <a:off x="980352" y="4368552"/>
            <a:ext cx="7902391" cy="932656"/>
            <a:chOff x="980352" y="1566932"/>
            <a:chExt cx="7902391" cy="572616"/>
          </a:xfrm>
        </p:grpSpPr>
        <p:sp>
          <p:nvSpPr>
            <p:cNvPr id="31" name="矩形: 圓角 24">
              <a:extLst>
                <a:ext uri="{FF2B5EF4-FFF2-40B4-BE49-F238E27FC236}">
                  <a16:creationId xmlns:a16="http://schemas.microsoft.com/office/drawing/2014/main" id="{5DED86CC-F96E-4571-A82E-91B9E35ECE08}"/>
                </a:ext>
              </a:extLst>
            </p:cNvPr>
            <p:cNvSpPr/>
            <p:nvPr/>
          </p:nvSpPr>
          <p:spPr>
            <a:xfrm>
              <a:off x="980352" y="1566932"/>
              <a:ext cx="7902391" cy="572616"/>
            </a:xfrm>
            <a:prstGeom prst="roundRect">
              <a:avLst>
                <a:gd name="adj" fmla="val 23700"/>
              </a:avLst>
            </a:prstGeom>
            <a:no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2" name="矩形: 圓角 25">
              <a:extLst>
                <a:ext uri="{FF2B5EF4-FFF2-40B4-BE49-F238E27FC236}">
                  <a16:creationId xmlns:a16="http://schemas.microsoft.com/office/drawing/2014/main" id="{8C8CD902-E8FE-4473-B810-636D328E56D3}"/>
                </a:ext>
              </a:extLst>
            </p:cNvPr>
            <p:cNvSpPr/>
            <p:nvPr/>
          </p:nvSpPr>
          <p:spPr>
            <a:xfrm>
              <a:off x="1001078" y="1566932"/>
              <a:ext cx="1409399" cy="572616"/>
            </a:xfrm>
            <a:prstGeom prst="roundRect">
              <a:avLst>
                <a:gd name="adj" fmla="val 26778"/>
              </a:avLst>
            </a:prstGeom>
            <a:solidFill>
              <a:srgbClr val="9CDCF9"/>
            </a:solid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圓角 26">
              <a:extLst>
                <a:ext uri="{FF2B5EF4-FFF2-40B4-BE49-F238E27FC236}">
                  <a16:creationId xmlns:a16="http://schemas.microsoft.com/office/drawing/2014/main" id="{2939293E-51ED-415A-AAB2-625B66FAA078}"/>
                </a:ext>
              </a:extLst>
            </p:cNvPr>
            <p:cNvSpPr/>
            <p:nvPr/>
          </p:nvSpPr>
          <p:spPr>
            <a:xfrm>
              <a:off x="2075604" y="1566932"/>
              <a:ext cx="517936" cy="572616"/>
            </a:xfrm>
            <a:prstGeom prst="roundRect">
              <a:avLst>
                <a:gd name="adj" fmla="val 0"/>
              </a:avLst>
            </a:prstGeom>
            <a:solidFill>
              <a:srgbClr val="9CDCF9"/>
            </a:solid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文字方塊 33">
              <a:extLst>
                <a:ext uri="{FF2B5EF4-FFF2-40B4-BE49-F238E27FC236}">
                  <a16:creationId xmlns:a16="http://schemas.microsoft.com/office/drawing/2014/main" id="{61BB167A-376E-4D1F-A922-3070AF03338A}"/>
                </a:ext>
              </a:extLst>
            </p:cNvPr>
            <p:cNvSpPr txBox="1">
              <a:spLocks noChangeArrowheads="1"/>
            </p:cNvSpPr>
            <p:nvPr/>
          </p:nvSpPr>
          <p:spPr bwMode="auto">
            <a:xfrm>
              <a:off x="989205" y="1726006"/>
              <a:ext cx="1555593" cy="369332"/>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spcBef>
                  <a:spcPct val="0"/>
                </a:spcBef>
                <a:buFontTx/>
                <a:buNone/>
              </a:pPr>
              <a:r>
                <a:rPr lang="zh-TW" altLang="en-US" sz="1800" dirty="0">
                  <a:latin typeface="標楷體" panose="03000509000000000000" pitchFamily="65" charset="-120"/>
                </a:rPr>
                <a:t>我提出的假設</a:t>
              </a:r>
            </a:p>
          </p:txBody>
        </p:sp>
      </p:grpSp>
      <p:sp>
        <p:nvSpPr>
          <p:cNvPr id="35"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627784" y="4437112"/>
            <a:ext cx="6192688"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人類開發道路到山林中，就會影響野生動物的棲地。</a:t>
            </a:r>
          </a:p>
        </p:txBody>
      </p:sp>
      <p:sp>
        <p:nvSpPr>
          <p:cNvPr id="28" name="文字方塊 27">
            <a:extLst>
              <a:ext uri="{FF2B5EF4-FFF2-40B4-BE49-F238E27FC236}">
                <a16:creationId xmlns:a16="http://schemas.microsoft.com/office/drawing/2014/main" id="{61BB167A-376E-4D1F-A922-3070AF03338A}"/>
              </a:ext>
            </a:extLst>
          </p:cNvPr>
          <p:cNvSpPr txBox="1">
            <a:spLocks noChangeArrowheads="1"/>
          </p:cNvSpPr>
          <p:nvPr/>
        </p:nvSpPr>
        <p:spPr bwMode="auto">
          <a:xfrm>
            <a:off x="1043608" y="2123564"/>
            <a:ext cx="1555593" cy="369332"/>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spcBef>
                <a:spcPct val="0"/>
              </a:spcBef>
              <a:buFontTx/>
              <a:buNone/>
            </a:pPr>
            <a:r>
              <a:rPr lang="zh-TW" altLang="en-US" sz="1800" dirty="0">
                <a:latin typeface="標楷體" panose="03000509000000000000" pitchFamily="65" charset="-120"/>
              </a:rPr>
              <a:t>我找到的資料</a:t>
            </a:r>
          </a:p>
        </p:txBody>
      </p:sp>
    </p:spTree>
    <p:extLst>
      <p:ext uri="{BB962C8B-B14F-4D97-AF65-F5344CB8AC3E}">
        <p14:creationId xmlns:p14="http://schemas.microsoft.com/office/powerpoint/2010/main" val="97520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172400" y="0"/>
            <a:ext cx="9252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P84</a:t>
            </a:r>
            <a:r>
              <a:rPr kumimoji="0" lang="en-US" altLang="zh-TW" sz="2000" dirty="0">
                <a:solidFill>
                  <a:schemeClr val="bg1"/>
                </a:solidFill>
              </a:rPr>
              <a:t>-85</a:t>
            </a:r>
          </a:p>
        </p:txBody>
      </p:sp>
      <p:sp>
        <p:nvSpPr>
          <p:cNvPr id="5" name="矩形 4">
            <a:extLst>
              <a:ext uri="{FF2B5EF4-FFF2-40B4-BE49-F238E27FC236}">
                <a16:creationId xmlns:a16="http://schemas.microsoft.com/office/drawing/2014/main" id="{BCB29D08-CD2F-4EE3-A5D9-6B2BA965D0BC}"/>
              </a:ext>
            </a:extLst>
          </p:cNvPr>
          <p:cNvSpPr/>
          <p:nvPr/>
        </p:nvSpPr>
        <p:spPr>
          <a:xfrm>
            <a:off x="971600" y="548680"/>
            <a:ext cx="7920880" cy="1815882"/>
          </a:xfrm>
          <a:prstGeom prst="rect">
            <a:avLst/>
          </a:prstGeom>
        </p:spPr>
        <p:txBody>
          <a:bodyPr wrap="square">
            <a:spAutoFit/>
          </a:bodyPr>
          <a:lstStyle/>
          <a:p>
            <a:pPr eaLnBrk="1"/>
            <a:r>
              <a:rPr lang="zh-TW" altLang="en-US" sz="2800" dirty="0">
                <a:solidFill>
                  <a:srgbClr val="211D1E"/>
                </a:solidFill>
                <a:latin typeface="標楷體" panose="03000509000000000000" pitchFamily="65" charset="-120"/>
                <a:ea typeface="標楷體" panose="03000509000000000000" pitchFamily="65" charset="-120"/>
              </a:rPr>
              <a:t>各組可以選用不同方式選擇一種「野生動物」進行調查。例如：如何取得資料、資料來源、資料日期、發生地點和物種身分</a:t>
            </a:r>
            <a:r>
              <a:rPr lang="en-US" altLang="zh-TW" sz="2800" dirty="0">
                <a:solidFill>
                  <a:srgbClr val="211D1E"/>
                </a:solidFill>
                <a:latin typeface="標楷體" panose="03000509000000000000" pitchFamily="65" charset="-120"/>
                <a:ea typeface="標楷體" panose="03000509000000000000" pitchFamily="65" charset="-120"/>
              </a:rPr>
              <a:t>……</a:t>
            </a:r>
            <a:r>
              <a:rPr lang="zh-TW" altLang="en-US" sz="2800" dirty="0">
                <a:solidFill>
                  <a:srgbClr val="211D1E"/>
                </a:solidFill>
                <a:latin typeface="標楷體" panose="03000509000000000000" pitchFamily="65" charset="-120"/>
                <a:ea typeface="標楷體" panose="03000509000000000000" pitchFamily="65" charset="-120"/>
              </a:rPr>
              <a:t>等，並驗證資料來源的正確性。</a:t>
            </a:r>
            <a:endParaRPr lang="zh-TW" altLang="en-US" sz="2800" dirty="0">
              <a:latin typeface="標楷體" panose="03000509000000000000" pitchFamily="65" charset="-120"/>
              <a:ea typeface="標楷體" panose="03000509000000000000" pitchFamily="65"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2863718303"/>
              </p:ext>
            </p:extLst>
          </p:nvPr>
        </p:nvGraphicFramePr>
        <p:xfrm>
          <a:off x="971600" y="2780928"/>
          <a:ext cx="7920880" cy="2468880"/>
        </p:xfrm>
        <a:graphic>
          <a:graphicData uri="http://schemas.openxmlformats.org/drawingml/2006/table">
            <a:tbl>
              <a:tblPr firstRow="1" bandRow="1">
                <a:tableStyleId>{5940675A-B579-460E-94D1-54222C63F5DA}</a:tableStyleId>
              </a:tblPr>
              <a:tblGrid>
                <a:gridCol w="2858593">
                  <a:extLst>
                    <a:ext uri="{9D8B030D-6E8A-4147-A177-3AD203B41FA5}">
                      <a16:colId xmlns:a16="http://schemas.microsoft.com/office/drawing/2014/main" val="20000"/>
                    </a:ext>
                  </a:extLst>
                </a:gridCol>
                <a:gridCol w="5062287">
                  <a:extLst>
                    <a:ext uri="{9D8B030D-6E8A-4147-A177-3AD203B41FA5}">
                      <a16:colId xmlns:a16="http://schemas.microsoft.com/office/drawing/2014/main" val="20001"/>
                    </a:ext>
                  </a:extLst>
                </a:gridCol>
              </a:tblGrid>
              <a:tr h="370840">
                <a:tc>
                  <a:txBody>
                    <a:bodyPr/>
                    <a:lstStyle/>
                    <a:p>
                      <a:pPr marL="487363" indent="-487363"/>
                      <a:r>
                        <a:rPr lang="zh-TW" altLang="en-US" sz="2200" dirty="0"/>
                        <a:t>一</a:t>
                      </a:r>
                      <a:r>
                        <a:rPr lang="en-US" altLang="zh-TW" sz="2200" dirty="0"/>
                        <a:t>.</a:t>
                      </a:r>
                      <a:r>
                        <a:rPr lang="zh-TW" altLang="en-US" sz="2200" dirty="0"/>
                        <a:t>調查衝突的事件</a:t>
                      </a:r>
                    </a:p>
                  </a:txBody>
                  <a:tcP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rgbClr val="DEDEDE"/>
                    </a:solidFill>
                  </a:tcPr>
                </a:tc>
                <a:tc>
                  <a:txBody>
                    <a:bodyPr/>
                    <a:lstStyle/>
                    <a:p>
                      <a:r>
                        <a:rPr lang="zh-TW" altLang="en-US" sz="2200" dirty="0">
                          <a:solidFill>
                            <a:srgbClr val="0070C0"/>
                          </a:solidFill>
                        </a:rPr>
                        <a:t>西濱快速道路有石虎遭路殺 今年第</a:t>
                      </a:r>
                      <a:r>
                        <a:rPr lang="en-US" altLang="zh-TW" sz="2200" dirty="0">
                          <a:solidFill>
                            <a:srgbClr val="0070C0"/>
                          </a:solidFill>
                        </a:rPr>
                        <a:t>14</a:t>
                      </a:r>
                      <a:r>
                        <a:rPr lang="zh-TW" altLang="en-US" sz="2200" dirty="0">
                          <a:solidFill>
                            <a:srgbClr val="0070C0"/>
                          </a:solidFill>
                        </a:rPr>
                        <a:t>起</a:t>
                      </a:r>
                    </a:p>
                  </a:txBody>
                  <a:tcP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487363" indent="-487363"/>
                      <a:r>
                        <a:rPr lang="zh-TW" altLang="en-US" sz="2200" dirty="0"/>
                        <a:t>二</a:t>
                      </a:r>
                      <a:r>
                        <a:rPr lang="en-US" altLang="zh-TW" sz="2200" dirty="0"/>
                        <a:t>.</a:t>
                      </a:r>
                      <a:r>
                        <a:rPr lang="zh-TW" altLang="en-US" sz="2200" dirty="0"/>
                        <a:t>如何取得資料（資料來源）</a:t>
                      </a:r>
                    </a:p>
                  </a:txBody>
                  <a:tcP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rgbClr val="DEDEDE"/>
                    </a:solidFill>
                  </a:tcPr>
                </a:tc>
                <a:tc>
                  <a:txBody>
                    <a:bodyPr/>
                    <a:lstStyle/>
                    <a:p>
                      <a:r>
                        <a:rPr lang="zh-TW" altLang="en-US" sz="2200" dirty="0">
                          <a:solidFill>
                            <a:srgbClr val="0070C0"/>
                          </a:solidFill>
                        </a:rPr>
                        <a:t>公視新聞網</a:t>
                      </a:r>
                      <a:r>
                        <a:rPr lang="en-US" altLang="zh-TW" sz="2200" dirty="0">
                          <a:solidFill>
                            <a:srgbClr val="0070C0"/>
                          </a:solidFill>
                        </a:rPr>
                        <a:t>http://News.pts.org.tw/article/55933</a:t>
                      </a:r>
                      <a:endParaRPr lang="zh-TW" altLang="en-US" sz="2200" dirty="0">
                        <a:solidFill>
                          <a:srgbClr val="0070C0"/>
                        </a:solidFill>
                      </a:endParaRPr>
                    </a:p>
                  </a:txBody>
                  <a:tcP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zh-TW" altLang="en-US" sz="2200" dirty="0"/>
                        <a:t>三</a:t>
                      </a:r>
                      <a:r>
                        <a:rPr lang="en-US" altLang="zh-TW" sz="2200" dirty="0"/>
                        <a:t>.</a:t>
                      </a:r>
                      <a:r>
                        <a:rPr lang="zh-TW" altLang="en-US" sz="2200" dirty="0"/>
                        <a:t>資料日期</a:t>
                      </a:r>
                    </a:p>
                  </a:txBody>
                  <a:tcP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rgbClr val="DEDEDE"/>
                    </a:solidFill>
                  </a:tcPr>
                </a:tc>
                <a:tc>
                  <a:txBody>
                    <a:bodyPr/>
                    <a:lstStyle/>
                    <a:p>
                      <a:r>
                        <a:rPr lang="en-US" altLang="zh-TW" sz="2200" dirty="0">
                          <a:solidFill>
                            <a:srgbClr val="0070C0"/>
                          </a:solidFill>
                        </a:rPr>
                        <a:t>2021-12-19</a:t>
                      </a:r>
                      <a:endParaRPr lang="zh-TW" altLang="en-US" sz="2200" dirty="0">
                        <a:solidFill>
                          <a:srgbClr val="0070C0"/>
                        </a:solidFill>
                      </a:endParaRPr>
                    </a:p>
                  </a:txBody>
                  <a:tcP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zh-TW" altLang="en-US" sz="2200" dirty="0"/>
                        <a:t>四</a:t>
                      </a:r>
                      <a:r>
                        <a:rPr lang="en-US" altLang="zh-TW" sz="2200" dirty="0"/>
                        <a:t>.</a:t>
                      </a:r>
                      <a:r>
                        <a:rPr lang="zh-TW" altLang="en-US" sz="2200" dirty="0"/>
                        <a:t>發生地點</a:t>
                      </a:r>
                    </a:p>
                  </a:txBody>
                  <a:tcP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rgbClr val="DEDEDE"/>
                    </a:solidFill>
                  </a:tcPr>
                </a:tc>
                <a:tc>
                  <a:txBody>
                    <a:bodyPr/>
                    <a:lstStyle/>
                    <a:p>
                      <a:r>
                        <a:rPr lang="zh-TW" altLang="en-US" sz="2200" dirty="0">
                          <a:solidFill>
                            <a:srgbClr val="0070C0"/>
                          </a:solidFill>
                        </a:rPr>
                        <a:t>臺</a:t>
                      </a:r>
                      <a:r>
                        <a:rPr lang="en-US" altLang="zh-TW" sz="2200" dirty="0">
                          <a:solidFill>
                            <a:srgbClr val="0070C0"/>
                          </a:solidFill>
                        </a:rPr>
                        <a:t>61</a:t>
                      </a:r>
                      <a:r>
                        <a:rPr lang="zh-TW" altLang="en-US" sz="2200" dirty="0">
                          <a:solidFill>
                            <a:srgbClr val="0070C0"/>
                          </a:solidFill>
                        </a:rPr>
                        <a:t>線西濱快速道路北上</a:t>
                      </a:r>
                      <a:r>
                        <a:rPr lang="en-US" altLang="zh-TW" sz="2200" dirty="0">
                          <a:solidFill>
                            <a:srgbClr val="0070C0"/>
                          </a:solidFill>
                        </a:rPr>
                        <a:t>110.6</a:t>
                      </a:r>
                      <a:r>
                        <a:rPr lang="zh-TW" altLang="en-US" sz="2200" dirty="0">
                          <a:solidFill>
                            <a:srgbClr val="0070C0"/>
                          </a:solidFill>
                        </a:rPr>
                        <a:t>公里處</a:t>
                      </a:r>
                    </a:p>
                  </a:txBody>
                  <a:tcP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zh-TW" altLang="en-US" sz="2200" dirty="0"/>
                        <a:t>五</a:t>
                      </a:r>
                      <a:r>
                        <a:rPr lang="en-US" altLang="zh-TW" sz="2200" dirty="0"/>
                        <a:t>.</a:t>
                      </a:r>
                      <a:r>
                        <a:rPr lang="zh-TW" altLang="en-US" sz="2200" dirty="0"/>
                        <a:t>物種名稱</a:t>
                      </a:r>
                    </a:p>
                  </a:txBody>
                  <a:tcP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solidFill>
                      <a:srgbClr val="DEDEDE"/>
                    </a:solidFill>
                  </a:tcPr>
                </a:tc>
                <a:tc>
                  <a:txBody>
                    <a:bodyPr/>
                    <a:lstStyle/>
                    <a:p>
                      <a:r>
                        <a:rPr lang="zh-TW" altLang="en-US" sz="2200" dirty="0">
                          <a:solidFill>
                            <a:srgbClr val="0070C0"/>
                          </a:solidFill>
                        </a:rPr>
                        <a:t>石虎</a:t>
                      </a:r>
                    </a:p>
                  </a:txBody>
                  <a:tcP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矩形 5">
            <a:extLst>
              <a:ext uri="{FF2B5EF4-FFF2-40B4-BE49-F238E27FC236}">
                <a16:creationId xmlns:a16="http://schemas.microsoft.com/office/drawing/2014/main" id="{0701AD0A-B41D-4909-87FF-48260C386BAF}"/>
              </a:ext>
            </a:extLst>
          </p:cNvPr>
          <p:cNvSpPr/>
          <p:nvPr/>
        </p:nvSpPr>
        <p:spPr>
          <a:xfrm>
            <a:off x="482058" y="-27384"/>
            <a:ext cx="46734" cy="6876000"/>
          </a:xfrm>
          <a:prstGeom prst="rect">
            <a:avLst/>
          </a:prstGeom>
          <a:solidFill>
            <a:srgbClr val="9CD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75209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P85</a:t>
            </a:r>
            <a:endParaRPr kumimoji="0" lang="en-US" altLang="zh-TW" sz="2000" dirty="0">
              <a:solidFill>
                <a:schemeClr val="bg1"/>
              </a:solidFill>
            </a:endParaRPr>
          </a:p>
        </p:txBody>
      </p:sp>
      <p:graphicFrame>
        <p:nvGraphicFramePr>
          <p:cNvPr id="6" name="表格 5"/>
          <p:cNvGraphicFramePr>
            <a:graphicFrameLocks noGrp="1"/>
          </p:cNvGraphicFramePr>
          <p:nvPr/>
        </p:nvGraphicFramePr>
        <p:xfrm>
          <a:off x="971600" y="548680"/>
          <a:ext cx="7920880" cy="5577840"/>
        </p:xfrm>
        <a:graphic>
          <a:graphicData uri="http://schemas.openxmlformats.org/drawingml/2006/table">
            <a:tbl>
              <a:tblPr firstRow="1" bandRow="1">
                <a:tableStyleId>{5940675A-B579-460E-94D1-54222C63F5DA}</a:tableStyleId>
              </a:tblPr>
              <a:tblGrid>
                <a:gridCol w="7920880">
                  <a:extLst>
                    <a:ext uri="{9D8B030D-6E8A-4147-A177-3AD203B41FA5}">
                      <a16:colId xmlns:a16="http://schemas.microsoft.com/office/drawing/2014/main" val="20000"/>
                    </a:ext>
                  </a:extLst>
                </a:gridCol>
              </a:tblGrid>
              <a:tr h="5544616">
                <a:tc>
                  <a:txBody>
                    <a:bodyPr/>
                    <a:lstStyle/>
                    <a:p>
                      <a:r>
                        <a:rPr lang="zh-TW" altLang="en-US" sz="2000" dirty="0">
                          <a:solidFill>
                            <a:srgbClr val="0070C0"/>
                          </a:solidFill>
                        </a:rPr>
                        <a:t>摘要</a:t>
                      </a:r>
                    </a:p>
                    <a:p>
                      <a:pPr marL="179388" indent="-179388"/>
                      <a:r>
                        <a:rPr lang="en-US" altLang="zh-TW" sz="2000" dirty="0">
                          <a:solidFill>
                            <a:srgbClr val="0070C0"/>
                          </a:solidFill>
                        </a:rPr>
                        <a:t>1.</a:t>
                      </a:r>
                      <a:r>
                        <a:rPr lang="zh-TW" altLang="en-US" sz="2000" u="sng" dirty="0">
                          <a:solidFill>
                            <a:srgbClr val="0070C0"/>
                          </a:solidFill>
                        </a:rPr>
                        <a:t>臺</a:t>
                      </a:r>
                      <a:r>
                        <a:rPr lang="en-US" altLang="zh-TW" sz="2000" u="sng" dirty="0">
                          <a:solidFill>
                            <a:srgbClr val="0070C0"/>
                          </a:solidFill>
                        </a:rPr>
                        <a:t>61</a:t>
                      </a:r>
                      <a:r>
                        <a:rPr lang="zh-TW" altLang="en-US" sz="2000" u="sng" dirty="0">
                          <a:solidFill>
                            <a:srgbClr val="0070C0"/>
                          </a:solidFill>
                        </a:rPr>
                        <a:t>線西濱快速道路</a:t>
                      </a:r>
                      <a:r>
                        <a:rPr lang="zh-TW" altLang="en-US" sz="2000" dirty="0">
                          <a:solidFill>
                            <a:srgbClr val="0070C0"/>
                          </a:solidFill>
                        </a:rPr>
                        <a:t>有石虎遭到路殺，是今年第</a:t>
                      </a:r>
                      <a:r>
                        <a:rPr lang="en-US" altLang="zh-TW" sz="2000" dirty="0">
                          <a:solidFill>
                            <a:srgbClr val="0070C0"/>
                          </a:solidFill>
                        </a:rPr>
                        <a:t>14</a:t>
                      </a:r>
                      <a:r>
                        <a:rPr lang="zh-TW" altLang="en-US" sz="2000" dirty="0">
                          <a:solidFill>
                            <a:srgbClr val="0070C0"/>
                          </a:solidFill>
                        </a:rPr>
                        <a:t>起石虎路殺事件。</a:t>
                      </a:r>
                      <a:endParaRPr lang="en-US" altLang="zh-TW" sz="2000" dirty="0">
                        <a:solidFill>
                          <a:srgbClr val="0070C0"/>
                        </a:solidFill>
                      </a:endParaRPr>
                    </a:p>
                    <a:p>
                      <a:pPr marL="179388" indent="-179388"/>
                      <a:r>
                        <a:rPr lang="en-US" altLang="zh-TW" sz="2000" dirty="0">
                          <a:solidFill>
                            <a:srgbClr val="0070C0"/>
                          </a:solidFill>
                        </a:rPr>
                        <a:t>2.</a:t>
                      </a:r>
                      <a:r>
                        <a:rPr lang="zh-TW" altLang="en-US" sz="2000" u="sng" dirty="0">
                          <a:solidFill>
                            <a:srgbClr val="0070C0"/>
                          </a:solidFill>
                        </a:rPr>
                        <a:t>通宵</a:t>
                      </a:r>
                      <a:r>
                        <a:rPr lang="zh-TW" altLang="en-US" sz="2000" dirty="0">
                          <a:solidFill>
                            <a:srgbClr val="0070C0"/>
                          </a:solidFill>
                        </a:rPr>
                        <a:t>、</a:t>
                      </a:r>
                      <a:r>
                        <a:rPr lang="zh-TW" altLang="en-US" sz="2000" u="sng" dirty="0">
                          <a:solidFill>
                            <a:srgbClr val="0070C0"/>
                          </a:solidFill>
                        </a:rPr>
                        <a:t>白沙屯</a:t>
                      </a:r>
                      <a:r>
                        <a:rPr lang="zh-TW" altLang="en-US" sz="2000" dirty="0">
                          <a:solidFill>
                            <a:srgbClr val="0070C0"/>
                          </a:solidFill>
                        </a:rPr>
                        <a:t>地區多農田、淺山，是石虎重要棲地。</a:t>
                      </a:r>
                      <a:endParaRPr lang="en-US" altLang="zh-TW" sz="2000" dirty="0">
                        <a:solidFill>
                          <a:srgbClr val="0070C0"/>
                        </a:solidFill>
                      </a:endParaRPr>
                    </a:p>
                    <a:p>
                      <a:pPr marL="179388" indent="-179388"/>
                      <a:r>
                        <a:rPr lang="en-US" altLang="zh-TW" sz="2000" dirty="0">
                          <a:solidFill>
                            <a:srgbClr val="0070C0"/>
                          </a:solidFill>
                        </a:rPr>
                        <a:t>3.</a:t>
                      </a:r>
                      <a:r>
                        <a:rPr lang="zh-TW" altLang="en-US" sz="2000" dirty="0">
                          <a:solidFill>
                            <a:srgbClr val="0070C0"/>
                          </a:solidFill>
                        </a:rPr>
                        <a:t>淺山地區在發生石虎被路殺前曾發生山林大火延燒快速，石虎被迫離開棲地往外移動進入</a:t>
                      </a:r>
                      <a:r>
                        <a:rPr lang="zh-TW" altLang="en-US" sz="2000" u="sng" dirty="0">
                          <a:solidFill>
                            <a:srgbClr val="0070C0"/>
                          </a:solidFill>
                        </a:rPr>
                        <a:t>臺</a:t>
                      </a:r>
                      <a:r>
                        <a:rPr lang="en-US" altLang="zh-TW" sz="2000" u="sng" dirty="0">
                          <a:solidFill>
                            <a:srgbClr val="0070C0"/>
                          </a:solidFill>
                        </a:rPr>
                        <a:t>61</a:t>
                      </a:r>
                      <a:r>
                        <a:rPr lang="zh-TW" altLang="en-US" sz="2000" u="sng" dirty="0">
                          <a:solidFill>
                            <a:srgbClr val="0070C0"/>
                          </a:solidFill>
                        </a:rPr>
                        <a:t>線西濱快速道路</a:t>
                      </a:r>
                      <a:r>
                        <a:rPr lang="zh-TW" altLang="en-US" sz="2000" dirty="0">
                          <a:solidFill>
                            <a:srgbClr val="0070C0"/>
                          </a:solidFill>
                        </a:rPr>
                        <a:t>而被路殺。</a:t>
                      </a:r>
                      <a:endParaRPr lang="en-US" altLang="zh-TW" sz="2000" dirty="0">
                        <a:solidFill>
                          <a:srgbClr val="0070C0"/>
                        </a:solidFill>
                      </a:endParaRPr>
                    </a:p>
                    <a:p>
                      <a:pPr marL="179388" indent="-179388"/>
                      <a:r>
                        <a:rPr lang="en-US" altLang="zh-TW" sz="2000" dirty="0">
                          <a:solidFill>
                            <a:srgbClr val="0070C0"/>
                          </a:solidFill>
                        </a:rPr>
                        <a:t>4.</a:t>
                      </a:r>
                      <a:r>
                        <a:rPr lang="zh-TW" altLang="en-US" sz="2000" dirty="0">
                          <a:solidFill>
                            <a:srgbClr val="0070C0"/>
                          </a:solidFill>
                        </a:rPr>
                        <a:t>調查</a:t>
                      </a:r>
                      <a:r>
                        <a:rPr lang="en-US" altLang="zh-TW" sz="2000" dirty="0">
                          <a:solidFill>
                            <a:srgbClr val="0070C0"/>
                          </a:solidFill>
                        </a:rPr>
                        <a:t>2011</a:t>
                      </a:r>
                      <a:r>
                        <a:rPr lang="zh-TW" altLang="en-US" sz="2000" dirty="0">
                          <a:solidFill>
                            <a:srgbClr val="0070C0"/>
                          </a:solidFill>
                        </a:rPr>
                        <a:t>－</a:t>
                      </a:r>
                      <a:r>
                        <a:rPr lang="en-US" altLang="zh-TW" sz="2000" dirty="0">
                          <a:solidFill>
                            <a:srgbClr val="0070C0"/>
                          </a:solidFill>
                        </a:rPr>
                        <a:t>2024</a:t>
                      </a:r>
                      <a:r>
                        <a:rPr lang="zh-TW" altLang="en-US" sz="2000" dirty="0">
                          <a:solidFill>
                            <a:srgbClr val="0070C0"/>
                          </a:solidFill>
                        </a:rPr>
                        <a:t>年石虎路殺事件數據資料製作成圖表。</a:t>
                      </a:r>
                      <a:endParaRPr lang="en-US" altLang="zh-TW" sz="2000" dirty="0">
                        <a:solidFill>
                          <a:srgbClr val="0070C0"/>
                        </a:solidFill>
                      </a:endParaRPr>
                    </a:p>
                    <a:p>
                      <a:pPr marL="179388" indent="-179388"/>
                      <a:endParaRPr lang="en-US" altLang="zh-TW" sz="2000" dirty="0">
                        <a:solidFill>
                          <a:srgbClr val="0070C0"/>
                        </a:solidFill>
                      </a:endParaRPr>
                    </a:p>
                    <a:p>
                      <a:pPr marL="179388" indent="-179388"/>
                      <a:endParaRPr lang="en-US" altLang="zh-TW" sz="2000" dirty="0">
                        <a:solidFill>
                          <a:srgbClr val="0070C0"/>
                        </a:solidFill>
                      </a:endParaRPr>
                    </a:p>
                    <a:p>
                      <a:pPr marL="179388" indent="-179388"/>
                      <a:endParaRPr lang="en-US" altLang="zh-TW" sz="2000" dirty="0">
                        <a:solidFill>
                          <a:srgbClr val="0070C0"/>
                        </a:solidFill>
                      </a:endParaRPr>
                    </a:p>
                    <a:p>
                      <a:pPr marL="179388" indent="-179388"/>
                      <a:endParaRPr lang="en-US" altLang="zh-TW" sz="2000" dirty="0">
                        <a:solidFill>
                          <a:srgbClr val="0070C0"/>
                        </a:solidFill>
                      </a:endParaRPr>
                    </a:p>
                    <a:p>
                      <a:pPr marL="179388" indent="-179388"/>
                      <a:endParaRPr lang="en-US" altLang="zh-TW" sz="2000" dirty="0">
                        <a:solidFill>
                          <a:srgbClr val="0070C0"/>
                        </a:solidFill>
                      </a:endParaRPr>
                    </a:p>
                    <a:p>
                      <a:pPr marL="179388" indent="-179388"/>
                      <a:endParaRPr lang="en-US" altLang="zh-TW" sz="2000" dirty="0">
                        <a:solidFill>
                          <a:srgbClr val="0070C0"/>
                        </a:solidFill>
                      </a:endParaRPr>
                    </a:p>
                    <a:p>
                      <a:pPr marL="179388" indent="-179388"/>
                      <a:endParaRPr lang="en-US" altLang="zh-TW" sz="2000" dirty="0">
                        <a:solidFill>
                          <a:srgbClr val="0070C0"/>
                        </a:solidFill>
                      </a:endParaRPr>
                    </a:p>
                    <a:p>
                      <a:pPr marL="179388" indent="-179388"/>
                      <a:endParaRPr lang="en-US" altLang="zh-TW" sz="2000" dirty="0">
                        <a:solidFill>
                          <a:srgbClr val="0070C0"/>
                        </a:solidFill>
                      </a:endParaRPr>
                    </a:p>
                    <a:p>
                      <a:pPr marL="179388" indent="-179388"/>
                      <a:endParaRPr lang="en-US" altLang="zh-TW" sz="2000" dirty="0">
                        <a:solidFill>
                          <a:srgbClr val="0070C0"/>
                        </a:solidFill>
                      </a:endParaRPr>
                    </a:p>
                    <a:p>
                      <a:pPr marL="179388" indent="-179388"/>
                      <a:endParaRPr lang="en-US" altLang="zh-TW" sz="2000" dirty="0">
                        <a:solidFill>
                          <a:srgbClr val="0070C0"/>
                        </a:solidFill>
                      </a:endParaRPr>
                    </a:p>
                    <a:p>
                      <a:pPr marL="179388" indent="-179388"/>
                      <a:r>
                        <a:rPr lang="zh-TW" altLang="en-US" sz="2000" dirty="0">
                          <a:solidFill>
                            <a:srgbClr val="0070C0"/>
                          </a:solidFill>
                        </a:rPr>
                        <a:t>資料來源：</a:t>
                      </a:r>
                      <a:r>
                        <a:rPr lang="zh-TW" altLang="en-US" sz="2000" u="wavy" baseline="0" dirty="0">
                          <a:solidFill>
                            <a:srgbClr val="0070C0"/>
                          </a:solidFill>
                        </a:rPr>
                        <a:t>臺灣動物路死觀察網</a:t>
                      </a:r>
                    </a:p>
                    <a:p>
                      <a:pPr marL="179388" indent="-179388"/>
                      <a:r>
                        <a:rPr lang="en-US" altLang="zh-TW" sz="2000" dirty="0">
                          <a:solidFill>
                            <a:srgbClr val="0070C0"/>
                          </a:solidFill>
                        </a:rPr>
                        <a:t>https://roadkill.tw/taxa/96acaa9b-0412-4853-8168-fccd12166426</a:t>
                      </a:r>
                      <a:endParaRPr lang="zh-TW" altLang="en-US" sz="2000" dirty="0">
                        <a:solidFill>
                          <a:srgbClr val="0070C0"/>
                        </a:solidFill>
                      </a:endParaRPr>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7410" name="Picture 2"/>
          <p:cNvPicPr>
            <a:picLocks noChangeAspect="1" noChangeArrowheads="1"/>
          </p:cNvPicPr>
          <p:nvPr/>
        </p:nvPicPr>
        <p:blipFill>
          <a:blip r:embed="rId2" cstate="print"/>
          <a:srcRect/>
          <a:stretch>
            <a:fillRect/>
          </a:stretch>
        </p:blipFill>
        <p:spPr bwMode="auto">
          <a:xfrm>
            <a:off x="1043608" y="2492896"/>
            <a:ext cx="7790149" cy="2806023"/>
          </a:xfrm>
          <a:prstGeom prst="rect">
            <a:avLst/>
          </a:prstGeom>
          <a:noFill/>
          <a:ln w="9525">
            <a:noFill/>
            <a:miter lim="800000"/>
            <a:headEnd/>
            <a:tailEnd/>
          </a:ln>
        </p:spPr>
      </p:pic>
      <p:sp>
        <p:nvSpPr>
          <p:cNvPr id="7" name="矩形 6">
            <a:extLst>
              <a:ext uri="{FF2B5EF4-FFF2-40B4-BE49-F238E27FC236}">
                <a16:creationId xmlns:a16="http://schemas.microsoft.com/office/drawing/2014/main" id="{0701AD0A-B41D-4909-87FF-48260C386BAF}"/>
              </a:ext>
            </a:extLst>
          </p:cNvPr>
          <p:cNvSpPr/>
          <p:nvPr/>
        </p:nvSpPr>
        <p:spPr>
          <a:xfrm>
            <a:off x="482058" y="-27384"/>
            <a:ext cx="46734" cy="6876000"/>
          </a:xfrm>
          <a:prstGeom prst="rect">
            <a:avLst/>
          </a:prstGeom>
          <a:solidFill>
            <a:srgbClr val="9CD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75209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0701AD0A-B41D-4909-87FF-48260C386BAF}"/>
              </a:ext>
            </a:extLst>
          </p:cNvPr>
          <p:cNvSpPr/>
          <p:nvPr/>
        </p:nvSpPr>
        <p:spPr>
          <a:xfrm>
            <a:off x="482058" y="-27384"/>
            <a:ext cx="46734" cy="6876000"/>
          </a:xfrm>
          <a:prstGeom prst="rect">
            <a:avLst/>
          </a:prstGeom>
          <a:solidFill>
            <a:srgbClr val="9CD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P85</a:t>
            </a:r>
            <a:endParaRPr kumimoji="0" lang="en-US" altLang="zh-TW" sz="2000" dirty="0">
              <a:solidFill>
                <a:schemeClr val="bg1"/>
              </a:solidFill>
            </a:endParaRPr>
          </a:p>
        </p:txBody>
      </p:sp>
      <p:sp>
        <p:nvSpPr>
          <p:cNvPr id="5" name="矩形 4">
            <a:extLst>
              <a:ext uri="{FF2B5EF4-FFF2-40B4-BE49-F238E27FC236}">
                <a16:creationId xmlns:a16="http://schemas.microsoft.com/office/drawing/2014/main" id="{BCB29D08-CD2F-4EE3-A5D9-6B2BA965D0BC}"/>
              </a:ext>
            </a:extLst>
          </p:cNvPr>
          <p:cNvSpPr/>
          <p:nvPr/>
        </p:nvSpPr>
        <p:spPr>
          <a:xfrm>
            <a:off x="971600" y="404664"/>
            <a:ext cx="7920880" cy="954107"/>
          </a:xfrm>
          <a:prstGeom prst="rect">
            <a:avLst/>
          </a:prstGeom>
        </p:spPr>
        <p:txBody>
          <a:bodyPr wrap="square">
            <a:spAutoFit/>
          </a:bodyPr>
          <a:lstStyle/>
          <a:p>
            <a:pPr eaLnBrk="1"/>
            <a:r>
              <a:rPr lang="zh-TW" altLang="en-US" sz="2800" dirty="0">
                <a:solidFill>
                  <a:srgbClr val="211D1E"/>
                </a:solidFill>
                <a:latin typeface="標楷體" panose="03000509000000000000" pitchFamily="65" charset="-120"/>
                <a:ea typeface="標楷體" panose="03000509000000000000" pitchFamily="65" charset="-120"/>
              </a:rPr>
              <a:t>檢驗調查結果是否支持假設？將調查結果記錄下來和同學分享。</a:t>
            </a:r>
            <a:endParaRPr lang="zh-TW" altLang="en-US" sz="2800" dirty="0">
              <a:latin typeface="標楷體" panose="03000509000000000000" pitchFamily="65" charset="-120"/>
              <a:ea typeface="標楷體" panose="03000509000000000000" pitchFamily="65" charset="-120"/>
            </a:endParaRPr>
          </a:p>
        </p:txBody>
      </p:sp>
      <p:pic>
        <p:nvPicPr>
          <p:cNvPr id="7" name="圖片 6">
            <a:extLst>
              <a:ext uri="{FF2B5EF4-FFF2-40B4-BE49-F238E27FC236}">
                <a16:creationId xmlns:a16="http://schemas.microsoft.com/office/drawing/2014/main" id="{39502A53-DC28-497A-B61C-DBCAE866BBAA}"/>
              </a:ext>
            </a:extLst>
          </p:cNvPr>
          <p:cNvPicPr>
            <a:picLocks noChangeAspect="1"/>
          </p:cNvPicPr>
          <p:nvPr/>
        </p:nvPicPr>
        <p:blipFill>
          <a:blip r:embed="rId2" cstate="print"/>
          <a:stretch>
            <a:fillRect/>
          </a:stretch>
        </p:blipFill>
        <p:spPr>
          <a:xfrm>
            <a:off x="222286" y="404664"/>
            <a:ext cx="577813" cy="782844"/>
          </a:xfrm>
          <a:prstGeom prst="rect">
            <a:avLst/>
          </a:prstGeom>
        </p:spPr>
      </p:pic>
      <p:pic>
        <p:nvPicPr>
          <p:cNvPr id="8" name="圖片 7">
            <a:extLst>
              <a:ext uri="{FF2B5EF4-FFF2-40B4-BE49-F238E27FC236}">
                <a16:creationId xmlns:a16="http://schemas.microsoft.com/office/drawing/2014/main" id="{A9FA535C-2AB3-4BFD-9B41-4BB1B4D8D29E}"/>
              </a:ext>
            </a:extLst>
          </p:cNvPr>
          <p:cNvPicPr>
            <a:picLocks noChangeAspect="1"/>
          </p:cNvPicPr>
          <p:nvPr/>
        </p:nvPicPr>
        <p:blipFill>
          <a:blip r:embed="rId3" cstate="print"/>
          <a:stretch>
            <a:fillRect/>
          </a:stretch>
        </p:blipFill>
        <p:spPr>
          <a:xfrm>
            <a:off x="213797" y="1833512"/>
            <a:ext cx="559489" cy="796664"/>
          </a:xfrm>
          <a:prstGeom prst="rect">
            <a:avLst/>
          </a:prstGeom>
        </p:spPr>
      </p:pic>
      <p:sp>
        <p:nvSpPr>
          <p:cNvPr id="12" name="Rectangle 3">
            <a:extLst>
              <a:ext uri="{FF2B5EF4-FFF2-40B4-BE49-F238E27FC236}">
                <a16:creationId xmlns:a16="http://schemas.microsoft.com/office/drawing/2014/main" id="{52BB3B36-FD1A-4DE0-8159-E6908C1D836E}"/>
              </a:ext>
            </a:extLst>
          </p:cNvPr>
          <p:cNvSpPr txBox="1">
            <a:spLocks noChangeArrowheads="1"/>
          </p:cNvSpPr>
          <p:nvPr/>
        </p:nvSpPr>
        <p:spPr bwMode="auto">
          <a:xfrm>
            <a:off x="971600" y="1805915"/>
            <a:ext cx="7920880" cy="307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eaLnBrk="1">
              <a:buFontTx/>
              <a:buAutoNum type="arabicPeriod"/>
            </a:pPr>
            <a:r>
              <a:rPr lang="zh-TW" altLang="en-US" sz="2800" dirty="0"/>
              <a:t>各組調查的野生動物與人類產生衝突的原因相同嗎？</a:t>
            </a:r>
            <a:endParaRPr lang="en-US" altLang="zh-TW" sz="2800" dirty="0"/>
          </a:p>
          <a:p>
            <a:pPr marL="357188" indent="-357188" eaLnBrk="1">
              <a:spcBef>
                <a:spcPts val="1200"/>
              </a:spcBef>
              <a:buFontTx/>
              <a:buAutoNum type="arabicPeriod"/>
            </a:pPr>
            <a:endParaRPr lang="en-US" altLang="zh-TW" sz="2800" dirty="0"/>
          </a:p>
          <a:p>
            <a:pPr marL="357188" indent="-357188" eaLnBrk="1">
              <a:spcBef>
                <a:spcPts val="1200"/>
              </a:spcBef>
              <a:buFontTx/>
              <a:buAutoNum type="arabicPeriod"/>
            </a:pPr>
            <a:endParaRPr lang="en-US" altLang="zh-TW" sz="2800" dirty="0"/>
          </a:p>
          <a:p>
            <a:pPr marL="357188" indent="-357188" eaLnBrk="1">
              <a:buFontTx/>
              <a:buAutoNum type="arabicPeriod"/>
            </a:pPr>
            <a:r>
              <a:rPr lang="zh-TW" altLang="en-US" sz="2800" dirty="0"/>
              <a:t>從調查結果發現，哪些做法可減少人類與野生動物衝突？</a:t>
            </a:r>
            <a:endParaRPr lang="zh-TW" altLang="en-US" sz="2800" dirty="0">
              <a:solidFill>
                <a:srgbClr val="000000"/>
              </a:solidFill>
            </a:endParaRPr>
          </a:p>
        </p:txBody>
      </p:sp>
      <p:sp>
        <p:nvSpPr>
          <p:cNvPr id="13"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1331640" y="2742019"/>
            <a:ext cx="7344816"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不同，有的是因為土地開發影響到野生動物的棲息地，而野生動物的活動範圍與人類重疊。有的是野生動物採食農作物造成農損</a:t>
            </a:r>
            <a:r>
              <a:rPr lang="en-US" altLang="zh-TW" sz="2400" dirty="0">
                <a:solidFill>
                  <a:srgbClr val="FF0000"/>
                </a:solidFill>
                <a:latin typeface="標楷體" panose="03000509000000000000" pitchFamily="65" charset="-120"/>
              </a:rPr>
              <a:t>……</a:t>
            </a:r>
            <a:r>
              <a:rPr lang="zh-TW" altLang="en-US" sz="2400" dirty="0">
                <a:solidFill>
                  <a:srgbClr val="FF0000"/>
                </a:solidFill>
                <a:latin typeface="標楷體" panose="03000509000000000000" pitchFamily="65" charset="-120"/>
              </a:rPr>
              <a:t>。</a:t>
            </a:r>
          </a:p>
        </p:txBody>
      </p:sp>
      <p:sp>
        <p:nvSpPr>
          <p:cNvPr id="14"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1331640" y="4830251"/>
            <a:ext cx="7344816"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減少野外開發、避免入侵野生動物原本生長的區域</a:t>
            </a:r>
            <a:r>
              <a:rPr lang="en-US" altLang="zh-TW" sz="2400" dirty="0">
                <a:solidFill>
                  <a:srgbClr val="FF0000"/>
                </a:solidFill>
                <a:latin typeface="標楷體" panose="03000509000000000000" pitchFamily="65" charset="-120"/>
              </a:rPr>
              <a:t>……</a:t>
            </a:r>
            <a:r>
              <a:rPr lang="zh-TW" altLang="en-US" sz="2400" dirty="0">
                <a:solidFill>
                  <a:srgbClr val="FF0000"/>
                </a:solidFill>
                <a:latin typeface="標楷體" panose="03000509000000000000" pitchFamily="65" charset="-120"/>
              </a:rPr>
              <a:t>。</a:t>
            </a:r>
          </a:p>
        </p:txBody>
      </p:sp>
    </p:spTree>
    <p:extLst>
      <p:ext uri="{BB962C8B-B14F-4D97-AF65-F5344CB8AC3E}">
        <p14:creationId xmlns:p14="http://schemas.microsoft.com/office/powerpoint/2010/main" val="97520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P85</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1683965"/>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人類應該減少各種非必要的開發需求，才不會破壞生物的生存環境，使</a:t>
            </a:r>
            <a:r>
              <a:rPr lang="zh-TW" altLang="en-US" sz="2800" u="sng" dirty="0"/>
              <a:t>臺灣</a:t>
            </a:r>
            <a:r>
              <a:rPr lang="zh-TW" altLang="en-US" sz="2800" dirty="0"/>
              <a:t>能持續保有豐富的生態多樣性。</a:t>
            </a:r>
            <a:endParaRPr lang="zh-TW" altLang="en-US" sz="2800" dirty="0">
              <a:solidFill>
                <a:srgbClr val="000000"/>
              </a:solidFill>
            </a:endParaRPr>
          </a:p>
        </p:txBody>
      </p:sp>
      <p:sp>
        <p:nvSpPr>
          <p:cNvPr id="4" name="文字方塊 3">
            <a:extLst>
              <a:ext uri="{FF2B5EF4-FFF2-40B4-BE49-F238E27FC236}">
                <a16:creationId xmlns:a16="http://schemas.microsoft.com/office/drawing/2014/main" id="{E421ACA1-848F-433D-BB66-4873A436C1E5}"/>
              </a:ext>
            </a:extLst>
          </p:cNvPr>
          <p:cNvSpPr txBox="1">
            <a:spLocks noChangeArrowheads="1"/>
          </p:cNvSpPr>
          <p:nvPr/>
        </p:nvSpPr>
        <p:spPr bwMode="auto">
          <a:xfrm>
            <a:off x="251520" y="3118316"/>
            <a:ext cx="8640960" cy="3046988"/>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減少人類與野生動物的衝突，除了確保人類安全，更能保護生物多樣性並促進和諧的共存。以下是一些有效的策略：</a:t>
            </a:r>
          </a:p>
          <a:p>
            <a:pPr eaLnBrk="1">
              <a:spcBef>
                <a:spcPct val="0"/>
              </a:spcBef>
              <a:buFontTx/>
              <a:buNone/>
            </a:pPr>
            <a:r>
              <a:rPr lang="zh-TW" altLang="en-US" sz="2400" dirty="0">
                <a:solidFill>
                  <a:srgbClr val="FF0000"/>
                </a:solidFill>
                <a:latin typeface="標楷體" panose="03000509000000000000" pitchFamily="65" charset="-120"/>
              </a:rPr>
              <a:t>①在人類活動區和野生動物棲息地之間設置緩衝區。</a:t>
            </a:r>
          </a:p>
          <a:p>
            <a:pPr marL="293688" indent="-293688" eaLnBrk="1">
              <a:spcBef>
                <a:spcPct val="0"/>
              </a:spcBef>
              <a:buFontTx/>
              <a:buNone/>
            </a:pPr>
            <a:r>
              <a:rPr lang="zh-TW" altLang="en-US" sz="2400" dirty="0">
                <a:solidFill>
                  <a:srgbClr val="FF0000"/>
                </a:solidFill>
                <a:latin typeface="標楷體" panose="03000509000000000000" pitchFamily="65" charset="-120"/>
              </a:rPr>
              <a:t>②建立生態走廊，確保動物有安全的遷徙路徑，減少進入人類聚居區的機會。</a:t>
            </a:r>
            <a:endParaRPr lang="en-US" altLang="zh-TW" sz="2400" dirty="0">
              <a:solidFill>
                <a:srgbClr val="FF0000"/>
              </a:solidFill>
              <a:latin typeface="標楷體" panose="03000509000000000000" pitchFamily="65" charset="-120"/>
            </a:endParaRPr>
          </a:p>
          <a:p>
            <a:pPr marL="293688" indent="-293688" eaLnBrk="1">
              <a:spcBef>
                <a:spcPct val="0"/>
              </a:spcBef>
              <a:buFontTx/>
              <a:buNone/>
            </a:pPr>
            <a:r>
              <a:rPr lang="zh-TW" altLang="en-US" sz="2400" dirty="0">
                <a:solidFill>
                  <a:srgbClr val="FF0000"/>
                </a:solidFill>
                <a:latin typeface="標楷體" panose="03000509000000000000" pitchFamily="65" charset="-120"/>
              </a:rPr>
              <a:t>③避免在野生動物棲息地附近進行農業、工業或城市建設。</a:t>
            </a:r>
            <a:endParaRPr lang="en-US" altLang="zh-TW" sz="2400" dirty="0">
              <a:solidFill>
                <a:srgbClr val="FF0000"/>
              </a:solidFill>
              <a:latin typeface="標楷體" panose="03000509000000000000" pitchFamily="65" charset="-120"/>
            </a:endParaRPr>
          </a:p>
          <a:p>
            <a:pPr marL="293688" indent="-293688" eaLnBrk="1">
              <a:spcBef>
                <a:spcPct val="0"/>
              </a:spcBef>
              <a:buFontTx/>
              <a:buNone/>
            </a:pPr>
            <a:r>
              <a:rPr lang="zh-TW" altLang="en-US" sz="2400" dirty="0">
                <a:solidFill>
                  <a:srgbClr val="FF0000"/>
                </a:solidFill>
                <a:latin typeface="標楷體" panose="03000509000000000000" pitchFamily="65" charset="-120"/>
              </a:rPr>
              <a:t>④減少過度開發，恢復已退化的棲息地，確保動物有足夠的資源，不必冒險接近人類。</a:t>
            </a:r>
          </a:p>
        </p:txBody>
      </p:sp>
      <p:sp>
        <p:nvSpPr>
          <p:cNvPr id="5" name="矩形 4">
            <a:extLst>
              <a:ext uri="{FF2B5EF4-FFF2-40B4-BE49-F238E27FC236}">
                <a16:creationId xmlns:a16="http://schemas.microsoft.com/office/drawing/2014/main" id="{0701AD0A-B41D-4909-87FF-48260C386BAF}"/>
              </a:ext>
            </a:extLst>
          </p:cNvPr>
          <p:cNvSpPr/>
          <p:nvPr/>
        </p:nvSpPr>
        <p:spPr>
          <a:xfrm>
            <a:off x="482058" y="-27384"/>
            <a:ext cx="46734" cy="1404000"/>
          </a:xfrm>
          <a:prstGeom prst="rect">
            <a:avLst/>
          </a:prstGeom>
          <a:solidFill>
            <a:srgbClr val="9CD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 25">
            <a:extLst>
              <a:ext uri="{FF2B5EF4-FFF2-40B4-BE49-F238E27FC236}">
                <a16:creationId xmlns:a16="http://schemas.microsoft.com/office/drawing/2014/main" id="{DD2C898C-E503-41AD-8149-FD70DA15DE2B}"/>
              </a:ext>
            </a:extLst>
          </p:cNvPr>
          <p:cNvSpPr/>
          <p:nvPr/>
        </p:nvSpPr>
        <p:spPr>
          <a:xfrm>
            <a:off x="971599" y="516665"/>
            <a:ext cx="7921189" cy="1068996"/>
          </a:xfrm>
          <a:prstGeom prst="roundRect">
            <a:avLst/>
          </a:prstGeom>
          <a:solidFill>
            <a:schemeClr val="bg1"/>
          </a:solid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40287E36-4C47-4B9F-910C-9C6A955CB539}"/>
              </a:ext>
            </a:extLst>
          </p:cNvPr>
          <p:cNvSpPr/>
          <p:nvPr/>
        </p:nvSpPr>
        <p:spPr>
          <a:xfrm>
            <a:off x="1160728" y="505541"/>
            <a:ext cx="7732059" cy="108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zh-TW" altLang="en-US" sz="2800" dirty="0">
                <a:solidFill>
                  <a:srgbClr val="000000"/>
                </a:solidFill>
                <a:latin typeface="標楷體" panose="03000509000000000000" pitchFamily="65" charset="-120"/>
              </a:rPr>
              <a:t>請依據假設及研究結果進行討論，並將結論記錄在習作中。</a:t>
            </a:r>
            <a:endParaRPr lang="zh-TW" altLang="en-US" sz="2800" dirty="0">
              <a:solidFill>
                <a:schemeClr val="tx1"/>
              </a:solidFill>
            </a:endParaRPr>
          </a:p>
        </p:txBody>
      </p:sp>
      <p:pic>
        <p:nvPicPr>
          <p:cNvPr id="8" name="圖片 7">
            <a:extLst>
              <a:ext uri="{FF2B5EF4-FFF2-40B4-BE49-F238E27FC236}">
                <a16:creationId xmlns:a16="http://schemas.microsoft.com/office/drawing/2014/main" id="{AD81D56B-74C6-4967-A9C7-3BC14833B594}"/>
              </a:ext>
            </a:extLst>
          </p:cNvPr>
          <p:cNvPicPr>
            <a:picLocks noChangeAspect="1"/>
          </p:cNvPicPr>
          <p:nvPr/>
        </p:nvPicPr>
        <p:blipFill>
          <a:blip r:embed="rId2" cstate="print"/>
          <a:stretch>
            <a:fillRect/>
          </a:stretch>
        </p:blipFill>
        <p:spPr>
          <a:xfrm>
            <a:off x="217267" y="404664"/>
            <a:ext cx="594897" cy="820957"/>
          </a:xfrm>
          <a:prstGeom prst="rect">
            <a:avLst/>
          </a:prstGeom>
        </p:spPr>
      </p:pic>
      <p:sp>
        <p:nvSpPr>
          <p:cNvPr id="2" name="矩形: 圓角 9">
            <a:hlinkClick r:id="rId3"/>
            <a:extLst>
              <a:ext uri="{FF2B5EF4-FFF2-40B4-BE49-F238E27FC236}">
                <a16:creationId xmlns:a16="http://schemas.microsoft.com/office/drawing/2014/main" id="{8F65367F-93B6-DB47-B1B1-5CE41634AFE3}"/>
              </a:ext>
            </a:extLst>
          </p:cNvPr>
          <p:cNvSpPr/>
          <p:nvPr/>
        </p:nvSpPr>
        <p:spPr>
          <a:xfrm>
            <a:off x="5745029" y="6297860"/>
            <a:ext cx="1136739" cy="40908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QQ</a:t>
            </a:r>
            <a:r>
              <a:rPr lang="zh-TW" altLang="en-US"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快答</a:t>
            </a:r>
            <a:endParaRPr lang="en-US" altLang="zh-TW"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99653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p:cNvGrpSpPr/>
          <p:nvPr/>
        </p:nvGrpSpPr>
        <p:grpSpPr>
          <a:xfrm>
            <a:off x="1" y="3355"/>
            <a:ext cx="1933575" cy="1167185"/>
            <a:chOff x="1" y="3355"/>
            <a:chExt cx="1933575" cy="1167185"/>
          </a:xfrm>
        </p:grpSpPr>
        <p:pic>
          <p:nvPicPr>
            <p:cNvPr id="9" name="圖片 8">
              <a:extLst>
                <a:ext uri="{FF2B5EF4-FFF2-40B4-BE49-F238E27FC236}">
                  <a16:creationId xmlns:a16="http://schemas.microsoft.com/office/drawing/2014/main" id="{4E132819-1266-400B-979A-752529980A03}"/>
                </a:ext>
              </a:extLst>
            </p:cNvPr>
            <p:cNvPicPr>
              <a:picLocks noChangeAspect="1"/>
            </p:cNvPicPr>
            <p:nvPr/>
          </p:nvPicPr>
          <p:blipFill>
            <a:blip r:embed="rId2" cstate="print">
              <a:clrChange>
                <a:clrFrom>
                  <a:srgbClr val="FFFFFF"/>
                </a:clrFrom>
                <a:clrTo>
                  <a:srgbClr val="FFFFFF">
                    <a:alpha val="0"/>
                  </a:srgbClr>
                </a:clrTo>
              </a:clrChange>
            </a:blip>
            <a:srcRect b="90025"/>
            <a:stretch>
              <a:fillRect/>
            </a:stretch>
          </p:blipFill>
          <p:spPr>
            <a:xfrm>
              <a:off x="1" y="3355"/>
              <a:ext cx="1907704" cy="113277"/>
            </a:xfrm>
            <a:prstGeom prst="rect">
              <a:avLst/>
            </a:prstGeom>
          </p:spPr>
        </p:pic>
        <p:pic>
          <p:nvPicPr>
            <p:cNvPr id="8" name="圖片 7">
              <a:extLst>
                <a:ext uri="{FF2B5EF4-FFF2-40B4-BE49-F238E27FC236}">
                  <a16:creationId xmlns:a16="http://schemas.microsoft.com/office/drawing/2014/main" id="{056DFFB5-FF79-4B10-832B-F82A7604CEF9}"/>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2" y="72008"/>
              <a:ext cx="1933574" cy="1098532"/>
            </a:xfrm>
            <a:prstGeom prst="rect">
              <a:avLst/>
            </a:prstGeom>
          </p:spPr>
        </p:pic>
      </p:grpSp>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P86</a:t>
            </a:r>
          </a:p>
        </p:txBody>
      </p:sp>
      <p:sp>
        <p:nvSpPr>
          <p:cNvPr id="4" name="Rectangle 2">
            <a:extLst>
              <a:ext uri="{FF2B5EF4-FFF2-40B4-BE49-F238E27FC236}">
                <a16:creationId xmlns:a16="http://schemas.microsoft.com/office/drawing/2014/main" id="{87E5CE33-2FF6-4501-9AFB-C898EF7F7045}"/>
              </a:ext>
            </a:extLst>
          </p:cNvPr>
          <p:cNvSpPr>
            <a:spLocks noGrp="1" noChangeArrowheads="1"/>
          </p:cNvSpPr>
          <p:nvPr>
            <p:ph type="title"/>
          </p:nvPr>
        </p:nvSpPr>
        <p:spPr>
          <a:xfrm>
            <a:off x="251520" y="1281113"/>
            <a:ext cx="7200800" cy="647700"/>
          </a:xfrm>
        </p:spPr>
        <p:txBody>
          <a:bodyPr/>
          <a:lstStyle/>
          <a:p>
            <a:pPr eaLnBrk="1" hangingPunct="1">
              <a:defRPr/>
            </a:pPr>
            <a:r>
              <a:rPr lang="en-US" altLang="zh-TW" dirty="0">
                <a:latin typeface="+mn-lt"/>
              </a:rPr>
              <a:t>2-1</a:t>
            </a:r>
            <a:r>
              <a:rPr lang="zh-TW" altLang="en-US" dirty="0">
                <a:latin typeface="+mn-lt"/>
              </a:rPr>
              <a:t> 環境與生物多樣性對人類的重要性</a:t>
            </a:r>
          </a:p>
        </p:txBody>
      </p:sp>
      <p:sp>
        <p:nvSpPr>
          <p:cNvPr id="6" name="Rectangle 3">
            <a:extLst>
              <a:ext uri="{FF2B5EF4-FFF2-40B4-BE49-F238E27FC236}">
                <a16:creationId xmlns:a16="http://schemas.microsoft.com/office/drawing/2014/main" id="{DE33FB08-654A-49DC-9BAB-A5124D1A04AF}"/>
              </a:ext>
            </a:extLst>
          </p:cNvPr>
          <p:cNvSpPr txBox="1">
            <a:spLocks noChangeArrowheads="1"/>
          </p:cNvSpPr>
          <p:nvPr/>
        </p:nvSpPr>
        <p:spPr bwMode="auto">
          <a:xfrm>
            <a:off x="1878008" y="279905"/>
            <a:ext cx="46382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3200" dirty="0">
                <a:solidFill>
                  <a:srgbClr val="000000"/>
                </a:solidFill>
                <a:latin typeface="標楷體" panose="03000509000000000000" pitchFamily="65" charset="-120"/>
              </a:rPr>
              <a:t>人類活動對環境的影響</a:t>
            </a:r>
          </a:p>
        </p:txBody>
      </p:sp>
      <p:sp>
        <p:nvSpPr>
          <p:cNvPr id="11" name="Rectangle 3">
            <a:extLst>
              <a:ext uri="{FF2B5EF4-FFF2-40B4-BE49-F238E27FC236}">
                <a16:creationId xmlns:a16="http://schemas.microsoft.com/office/drawing/2014/main" id="{C90354E4-F724-456E-B652-6DB7C91783B9}"/>
              </a:ext>
            </a:extLst>
          </p:cNvPr>
          <p:cNvSpPr txBox="1">
            <a:spLocks noChangeArrowheads="1"/>
          </p:cNvSpPr>
          <p:nvPr/>
        </p:nvSpPr>
        <p:spPr bwMode="auto">
          <a:xfrm>
            <a:off x="242640" y="1988840"/>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水是生物維持生命必要的物質之一，當水被汙染也會危害人體的健康與生物的生存。查一查，有哪些減少水汙染的方法呢？</a:t>
            </a:r>
            <a:endParaRPr lang="zh-TW" altLang="en-US" sz="2800" dirty="0">
              <a:solidFill>
                <a:srgbClr val="000000"/>
              </a:solidFill>
            </a:endParaRPr>
          </a:p>
        </p:txBody>
      </p:sp>
      <p:sp>
        <p:nvSpPr>
          <p:cNvPr id="12"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3429000"/>
            <a:ext cx="8640960"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將汙水統一聚集起來，經過汙水處理廠淨化後，再排放入河中</a:t>
            </a:r>
            <a:r>
              <a:rPr lang="en-US" altLang="zh-TW" sz="2400" dirty="0">
                <a:solidFill>
                  <a:srgbClr val="FF0000"/>
                </a:solidFill>
                <a:latin typeface="標楷體" panose="03000509000000000000" pitchFamily="65" charset="-120"/>
              </a:rPr>
              <a:t>……</a:t>
            </a:r>
            <a:r>
              <a:rPr lang="zh-TW" altLang="en-US" sz="2400" dirty="0">
                <a:solidFill>
                  <a:srgbClr val="FF0000"/>
                </a:solidFill>
                <a:latin typeface="標楷體" panose="03000509000000000000" pitchFamily="65" charset="-120"/>
              </a:rPr>
              <a:t>。</a:t>
            </a:r>
          </a:p>
        </p:txBody>
      </p:sp>
      <p:sp>
        <p:nvSpPr>
          <p:cNvPr id="2" name="矩形: 圓角 1">
            <a:hlinkClick r:id="rId4" action="ppaction://hlinkfile"/>
            <a:extLst>
              <a:ext uri="{FF2B5EF4-FFF2-40B4-BE49-F238E27FC236}">
                <a16:creationId xmlns:a16="http://schemas.microsoft.com/office/drawing/2014/main" id="{53E200C3-8160-20BA-2E43-D1251F551A3A}"/>
              </a:ext>
            </a:extLst>
          </p:cNvPr>
          <p:cNvSpPr/>
          <p:nvPr/>
        </p:nvSpPr>
        <p:spPr>
          <a:xfrm>
            <a:off x="7507199" y="1413320"/>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動畫</a:t>
            </a:r>
          </a:p>
        </p:txBody>
      </p:sp>
      <p:sp>
        <p:nvSpPr>
          <p:cNvPr id="3" name="矩形 2">
            <a:extLst>
              <a:ext uri="{FF2B5EF4-FFF2-40B4-BE49-F238E27FC236}">
                <a16:creationId xmlns:a16="http://schemas.microsoft.com/office/drawing/2014/main" id="{72E015DF-3BB8-C849-80AC-F015C14E9457}"/>
              </a:ext>
            </a:extLst>
          </p:cNvPr>
          <p:cNvSpPr/>
          <p:nvPr/>
        </p:nvSpPr>
        <p:spPr>
          <a:xfrm>
            <a:off x="7164288" y="1026956"/>
            <a:ext cx="1261885"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lgn="ctr"/>
            <a:r>
              <a:rPr lang="zh-TW" altLang="en-US" sz="1400" dirty="0">
                <a:solidFill>
                  <a:srgbClr val="000000"/>
                </a:solidFill>
                <a:latin typeface="Microsoft JhengHei" panose="020B0604030504040204" pitchFamily="34" charset="-120"/>
                <a:ea typeface="Microsoft JhengHei" panose="020B0604030504040204" pitchFamily="34" charset="-120"/>
              </a:rPr>
              <a:t>水與空氣汙染</a:t>
            </a:r>
            <a:endParaRPr lang="zh-TW" altLang="en-US" sz="1100" dirty="0">
              <a:latin typeface="微軟正黑體" panose="020B0604030504040204" pitchFamily="34" charset="-120"/>
              <a:ea typeface="微軟正黑體" panose="020B0604030504040204" pitchFamily="34" charset="-120"/>
            </a:endParaRPr>
          </a:p>
        </p:txBody>
      </p:sp>
      <p:pic>
        <p:nvPicPr>
          <p:cNvPr id="5" name="Picture 8">
            <a:hlinkClick r:id="rId5"/>
            <a:extLst>
              <a:ext uri="{FF2B5EF4-FFF2-40B4-BE49-F238E27FC236}">
                <a16:creationId xmlns:a16="http://schemas.microsoft.com/office/drawing/2014/main" id="{6729AA3F-F71F-D727-250A-48F95125FB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33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P86</a:t>
            </a:r>
            <a:endParaRPr kumimoji="0" lang="en-US" altLang="zh-TW" sz="2000" dirty="0">
              <a:solidFill>
                <a:schemeClr val="bg1"/>
              </a:solidFill>
            </a:endParaRPr>
          </a:p>
        </p:txBody>
      </p:sp>
      <p:pic>
        <p:nvPicPr>
          <p:cNvPr id="19459" name="Picture 3"/>
          <p:cNvPicPr>
            <a:picLocks noChangeAspect="1" noChangeArrowheads="1"/>
          </p:cNvPicPr>
          <p:nvPr/>
        </p:nvPicPr>
        <p:blipFill>
          <a:blip r:embed="rId2" cstate="print"/>
          <a:srcRect/>
          <a:stretch>
            <a:fillRect/>
          </a:stretch>
        </p:blipFill>
        <p:spPr bwMode="auto">
          <a:xfrm>
            <a:off x="223383" y="404664"/>
            <a:ext cx="8817645" cy="1986844"/>
          </a:xfrm>
          <a:prstGeom prst="rect">
            <a:avLst/>
          </a:prstGeom>
          <a:noFill/>
          <a:ln w="9525">
            <a:noFill/>
            <a:miter lim="800000"/>
            <a:headEnd/>
            <a:tailEnd/>
          </a:ln>
        </p:spPr>
      </p:pic>
      <p:pic>
        <p:nvPicPr>
          <p:cNvPr id="19460" name="Picture 4"/>
          <p:cNvPicPr>
            <a:picLocks noChangeAspect="1" noChangeArrowheads="1"/>
          </p:cNvPicPr>
          <p:nvPr/>
        </p:nvPicPr>
        <p:blipFill>
          <a:blip r:embed="rId3" cstate="print"/>
          <a:srcRect/>
          <a:stretch>
            <a:fillRect/>
          </a:stretch>
        </p:blipFill>
        <p:spPr bwMode="auto">
          <a:xfrm>
            <a:off x="66463" y="3333153"/>
            <a:ext cx="9011072" cy="2724964"/>
          </a:xfrm>
          <a:prstGeom prst="rect">
            <a:avLst/>
          </a:prstGeom>
          <a:noFill/>
          <a:ln w="9525">
            <a:noFill/>
            <a:miter lim="800000"/>
            <a:headEnd/>
            <a:tailEnd/>
          </a:ln>
        </p:spPr>
      </p:pic>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1259632" y="932527"/>
            <a:ext cx="3096344"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我在「</a:t>
            </a:r>
            <a:r>
              <a:rPr lang="zh-TW" altLang="en-US" sz="2400" u="wavy" dirty="0">
                <a:latin typeface="標楷體" panose="03000509000000000000" pitchFamily="65" charset="-120"/>
              </a:rPr>
              <a:t>水質保護網</a:t>
            </a:r>
            <a:r>
              <a:rPr lang="zh-TW" altLang="en-US" sz="2400" dirty="0">
                <a:latin typeface="標楷體" panose="03000509000000000000" pitchFamily="65" charset="-120"/>
              </a:rPr>
              <a:t>」有查到關於水汙染防治方式，有</a:t>
            </a:r>
            <a:r>
              <a:rPr lang="en-US" altLang="zh-TW" sz="2400" dirty="0">
                <a:latin typeface="標楷體" panose="03000509000000000000" pitchFamily="65" charset="-120"/>
              </a:rPr>
              <a:t>……</a:t>
            </a:r>
            <a:r>
              <a:rPr lang="zh-TW" altLang="en-US" sz="2400" dirty="0">
                <a:latin typeface="標楷體" panose="03000509000000000000" pitchFamily="65" charset="-120"/>
              </a:rPr>
              <a:t>。</a:t>
            </a:r>
          </a:p>
        </p:txBody>
      </p:sp>
      <p:sp>
        <p:nvSpPr>
          <p:cNvPr id="6" name="文字方塊 5">
            <a:extLst>
              <a:ext uri="{FF2B5EF4-FFF2-40B4-BE49-F238E27FC236}">
                <a16:creationId xmlns:a16="http://schemas.microsoft.com/office/drawing/2014/main" id="{CFB5A0AE-55C7-41D0-890E-83101126AAB7}"/>
              </a:ext>
            </a:extLst>
          </p:cNvPr>
          <p:cNvSpPr txBox="1">
            <a:spLocks noChangeArrowheads="1"/>
          </p:cNvSpPr>
          <p:nvPr/>
        </p:nvSpPr>
        <p:spPr bwMode="auto">
          <a:xfrm>
            <a:off x="4571999" y="653900"/>
            <a:ext cx="3600401" cy="156966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我查到「</a:t>
            </a:r>
            <a:r>
              <a:rPr lang="zh-TW" altLang="en-US" sz="2400" u="sng" dirty="0">
                <a:latin typeface="標楷體" panose="03000509000000000000" pitchFamily="65" charset="-120"/>
              </a:rPr>
              <a:t>聯合國</a:t>
            </a:r>
            <a:r>
              <a:rPr lang="en-US" altLang="zh-TW" sz="2400" dirty="0">
                <a:latin typeface="標楷體" panose="03000509000000000000" pitchFamily="65" charset="-120"/>
              </a:rPr>
              <a:t>SDGs</a:t>
            </a:r>
            <a:r>
              <a:rPr lang="zh-TW" altLang="en-US" sz="2400" dirty="0">
                <a:latin typeface="標楷體" panose="03000509000000000000" pitchFamily="65" charset="-120"/>
              </a:rPr>
              <a:t>的第</a:t>
            </a:r>
            <a:r>
              <a:rPr lang="en-US" altLang="zh-TW" sz="2400" dirty="0">
                <a:latin typeface="標楷體" panose="03000509000000000000" pitchFamily="65" charset="-120"/>
              </a:rPr>
              <a:t>6</a:t>
            </a:r>
            <a:r>
              <a:rPr lang="zh-TW" altLang="en-US" sz="2400" dirty="0">
                <a:latin typeface="標楷體" panose="03000509000000000000" pitchFamily="65" charset="-120"/>
              </a:rPr>
              <a:t>項淨水與衛生」和水資源相關，我們可以一起仔細看看內容</a:t>
            </a:r>
            <a:r>
              <a:rPr lang="en-US" altLang="zh-TW" sz="2400" dirty="0">
                <a:latin typeface="標楷體" panose="03000509000000000000" pitchFamily="65" charset="-120"/>
              </a:rPr>
              <a:t>……</a:t>
            </a:r>
            <a:r>
              <a:rPr lang="zh-TW" altLang="en-US" sz="2400" dirty="0">
                <a:latin typeface="標楷體" panose="03000509000000000000" pitchFamily="65" charset="-120"/>
              </a:rPr>
              <a:t>。</a:t>
            </a:r>
          </a:p>
        </p:txBody>
      </p:sp>
      <p:sp>
        <p:nvSpPr>
          <p:cNvPr id="7"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1259632" y="2132856"/>
            <a:ext cx="3096344" cy="1200329"/>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減少使用清潔劑、工業用水要先經過處理後再排放</a:t>
            </a:r>
            <a:r>
              <a:rPr lang="en-US" altLang="zh-TW" sz="2400" dirty="0">
                <a:solidFill>
                  <a:srgbClr val="FF0000"/>
                </a:solidFill>
                <a:latin typeface="標楷體" panose="03000509000000000000" pitchFamily="65" charset="-120"/>
              </a:rPr>
              <a:t>……</a:t>
            </a:r>
            <a:r>
              <a:rPr lang="zh-TW" altLang="en-US" sz="2400" dirty="0">
                <a:solidFill>
                  <a:srgbClr val="FF0000"/>
                </a:solidFill>
                <a:latin typeface="標楷體" panose="03000509000000000000" pitchFamily="65" charset="-120"/>
              </a:rPr>
              <a:t>。</a:t>
            </a:r>
          </a:p>
        </p:txBody>
      </p:sp>
      <p:sp>
        <p:nvSpPr>
          <p:cNvPr id="8"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4572000" y="2204864"/>
            <a:ext cx="3600400" cy="830997"/>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確保所有人都能享有水、衛生及其永續管理。</a:t>
            </a:r>
          </a:p>
        </p:txBody>
      </p:sp>
    </p:spTree>
    <p:extLst>
      <p:ext uri="{BB962C8B-B14F-4D97-AF65-F5344CB8AC3E}">
        <p14:creationId xmlns:p14="http://schemas.microsoft.com/office/powerpoint/2010/main" val="97520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P76</a:t>
            </a:r>
            <a:endParaRPr kumimoji="0" lang="en-US" altLang="zh-TW" sz="2000" dirty="0">
              <a:solidFill>
                <a:schemeClr val="bg1"/>
              </a:solidFill>
            </a:endParaRPr>
          </a:p>
        </p:txBody>
      </p:sp>
      <p:pic>
        <p:nvPicPr>
          <p:cNvPr id="2050" name="Picture 2"/>
          <p:cNvPicPr>
            <a:picLocks noChangeAspect="1" noChangeArrowheads="1"/>
          </p:cNvPicPr>
          <p:nvPr/>
        </p:nvPicPr>
        <p:blipFill>
          <a:blip r:embed="rId2" cstate="print"/>
          <a:srcRect/>
          <a:stretch>
            <a:fillRect/>
          </a:stretch>
        </p:blipFill>
        <p:spPr bwMode="auto">
          <a:xfrm>
            <a:off x="251520" y="457622"/>
            <a:ext cx="8640000" cy="5746605"/>
          </a:xfrm>
          <a:prstGeom prst="rect">
            <a:avLst/>
          </a:prstGeom>
          <a:noFill/>
          <a:ln w="9525">
            <a:noFill/>
            <a:miter lim="800000"/>
            <a:headEnd/>
            <a:tailEnd/>
          </a:ln>
        </p:spPr>
      </p:pic>
      <p:sp>
        <p:nvSpPr>
          <p:cNvPr id="12"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611560" y="556387"/>
            <a:ext cx="936104"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山羌</a:t>
            </a:r>
          </a:p>
        </p:txBody>
      </p:sp>
      <p:sp>
        <p:nvSpPr>
          <p:cNvPr id="1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827584" y="2780928"/>
            <a:ext cx="2808312"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生長在中低海拔</a:t>
            </a:r>
          </a:p>
        </p:txBody>
      </p:sp>
      <p:sp>
        <p:nvSpPr>
          <p:cNvPr id="6" name="文字方塊 4">
            <a:extLst>
              <a:ext uri="{FF2B5EF4-FFF2-40B4-BE49-F238E27FC236}">
                <a16:creationId xmlns:a16="http://schemas.microsoft.com/office/drawing/2014/main" id="{9D57CC61-71EF-4673-843E-4993A8EBEA21}"/>
              </a:ext>
            </a:extLst>
          </p:cNvPr>
          <p:cNvSpPr txBox="1">
            <a:spLocks noChangeArrowheads="1"/>
          </p:cNvSpPr>
          <p:nvPr/>
        </p:nvSpPr>
        <p:spPr bwMode="auto">
          <a:xfrm>
            <a:off x="4716016" y="548680"/>
            <a:ext cx="158417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玉山圓柏</a:t>
            </a:r>
          </a:p>
        </p:txBody>
      </p:sp>
      <p:sp>
        <p:nvSpPr>
          <p:cNvPr id="7" name="文字方塊 4">
            <a:extLst>
              <a:ext uri="{FF2B5EF4-FFF2-40B4-BE49-F238E27FC236}">
                <a16:creationId xmlns:a16="http://schemas.microsoft.com/office/drawing/2014/main" id="{2E055F9B-9852-46D9-886B-92825AEF86D8}"/>
              </a:ext>
            </a:extLst>
          </p:cNvPr>
          <p:cNvSpPr txBox="1">
            <a:spLocks noChangeArrowheads="1"/>
          </p:cNvSpPr>
          <p:nvPr/>
        </p:nvSpPr>
        <p:spPr bwMode="auto">
          <a:xfrm>
            <a:off x="322568" y="3508715"/>
            <a:ext cx="1513128"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臺灣黑熊</a:t>
            </a:r>
          </a:p>
        </p:txBody>
      </p:sp>
      <p:sp>
        <p:nvSpPr>
          <p:cNvPr id="8" name="文字方塊 4">
            <a:extLst>
              <a:ext uri="{FF2B5EF4-FFF2-40B4-BE49-F238E27FC236}">
                <a16:creationId xmlns:a16="http://schemas.microsoft.com/office/drawing/2014/main" id="{8975CCEC-0DCD-413B-8E18-70A7B72F3F5D}"/>
              </a:ext>
            </a:extLst>
          </p:cNvPr>
          <p:cNvSpPr txBox="1">
            <a:spLocks noChangeArrowheads="1"/>
          </p:cNvSpPr>
          <p:nvPr/>
        </p:nvSpPr>
        <p:spPr bwMode="auto">
          <a:xfrm>
            <a:off x="4572000" y="3501008"/>
            <a:ext cx="1728192" cy="43088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南湖山椒魚</a:t>
            </a:r>
          </a:p>
        </p:txBody>
      </p:sp>
      <p:sp>
        <p:nvSpPr>
          <p:cNvPr id="9" name="文字方塊 4">
            <a:extLst>
              <a:ext uri="{FF2B5EF4-FFF2-40B4-BE49-F238E27FC236}">
                <a16:creationId xmlns:a16="http://schemas.microsoft.com/office/drawing/2014/main" id="{10836169-09CA-4F43-88C8-12ED5E7EC689}"/>
              </a:ext>
            </a:extLst>
          </p:cNvPr>
          <p:cNvSpPr txBox="1">
            <a:spLocks noChangeArrowheads="1"/>
          </p:cNvSpPr>
          <p:nvPr/>
        </p:nvSpPr>
        <p:spPr bwMode="auto">
          <a:xfrm>
            <a:off x="5220072" y="2783792"/>
            <a:ext cx="2808312"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生長在高海拔</a:t>
            </a:r>
          </a:p>
        </p:txBody>
      </p:sp>
      <p:sp>
        <p:nvSpPr>
          <p:cNvPr id="10" name="文字方塊 4">
            <a:extLst>
              <a:ext uri="{FF2B5EF4-FFF2-40B4-BE49-F238E27FC236}">
                <a16:creationId xmlns:a16="http://schemas.microsoft.com/office/drawing/2014/main" id="{DDF3BDF8-DCB6-415C-A754-C25F6B3B7ED0}"/>
              </a:ext>
            </a:extLst>
          </p:cNvPr>
          <p:cNvSpPr txBox="1">
            <a:spLocks noChangeArrowheads="1"/>
          </p:cNvSpPr>
          <p:nvPr/>
        </p:nvSpPr>
        <p:spPr bwMode="auto">
          <a:xfrm>
            <a:off x="827584" y="5733256"/>
            <a:ext cx="2808312"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生長在中高海拔</a:t>
            </a:r>
          </a:p>
        </p:txBody>
      </p:sp>
      <p:sp>
        <p:nvSpPr>
          <p:cNvPr id="11" name="文字方塊 4">
            <a:extLst>
              <a:ext uri="{FF2B5EF4-FFF2-40B4-BE49-F238E27FC236}">
                <a16:creationId xmlns:a16="http://schemas.microsoft.com/office/drawing/2014/main" id="{332DD01D-D109-4D9E-90EF-4C6FE0E4AD6E}"/>
              </a:ext>
            </a:extLst>
          </p:cNvPr>
          <p:cNvSpPr txBox="1">
            <a:spLocks noChangeArrowheads="1"/>
          </p:cNvSpPr>
          <p:nvPr/>
        </p:nvSpPr>
        <p:spPr bwMode="auto">
          <a:xfrm>
            <a:off x="5220072" y="5736120"/>
            <a:ext cx="2808312"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生長在高海拔</a:t>
            </a:r>
          </a:p>
        </p:txBody>
      </p:sp>
      <p:sp>
        <p:nvSpPr>
          <p:cNvPr id="13" name="文字方塊 12">
            <a:extLst>
              <a:ext uri="{FF2B5EF4-FFF2-40B4-BE49-F238E27FC236}">
                <a16:creationId xmlns:a16="http://schemas.microsoft.com/office/drawing/2014/main" id="{E421ACA1-848F-433D-BB66-4873A436C1E5}"/>
              </a:ext>
            </a:extLst>
          </p:cNvPr>
          <p:cNvSpPr txBox="1">
            <a:spLocks noChangeArrowheads="1"/>
          </p:cNvSpPr>
          <p:nvPr/>
        </p:nvSpPr>
        <p:spPr bwMode="auto">
          <a:xfrm>
            <a:off x="395536" y="1268760"/>
            <a:ext cx="3960440" cy="1200329"/>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山羌以闊葉林及水源處最常見，和梅花鹿、水鹿是</a:t>
            </a:r>
            <a:r>
              <a:rPr lang="zh-TW" altLang="en-US" sz="2400" u="sng" dirty="0">
                <a:solidFill>
                  <a:srgbClr val="FF0000"/>
                </a:solidFill>
                <a:latin typeface="標楷體" panose="03000509000000000000" pitchFamily="65" charset="-120"/>
              </a:rPr>
              <a:t>臺灣</a:t>
            </a:r>
            <a:r>
              <a:rPr lang="zh-TW" altLang="en-US" sz="2400" dirty="0">
                <a:solidFill>
                  <a:srgbClr val="FF0000"/>
                </a:solidFill>
                <a:latin typeface="標楷體" panose="03000509000000000000" pitchFamily="65" charset="-120"/>
              </a:rPr>
              <a:t>僅有的三種原生鹿科動物。</a:t>
            </a:r>
          </a:p>
        </p:txBody>
      </p:sp>
      <p:sp>
        <p:nvSpPr>
          <p:cNvPr id="14" name="文字方塊 13">
            <a:extLst>
              <a:ext uri="{FF2B5EF4-FFF2-40B4-BE49-F238E27FC236}">
                <a16:creationId xmlns:a16="http://schemas.microsoft.com/office/drawing/2014/main" id="{E421ACA1-848F-433D-BB66-4873A436C1E5}"/>
              </a:ext>
            </a:extLst>
          </p:cNvPr>
          <p:cNvSpPr txBox="1">
            <a:spLocks noChangeArrowheads="1"/>
          </p:cNvSpPr>
          <p:nvPr/>
        </p:nvSpPr>
        <p:spPr bwMode="auto">
          <a:xfrm>
            <a:off x="4788024" y="1139260"/>
            <a:ext cx="3960440" cy="1569660"/>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lt"/>
              </a:rPr>
              <a:t>玉山圓柏分布在海拔</a:t>
            </a:r>
            <a:r>
              <a:rPr lang="en-US" altLang="zh-TW" sz="2400" dirty="0">
                <a:solidFill>
                  <a:srgbClr val="FF0000"/>
                </a:solidFill>
                <a:latin typeface="+mj-lt"/>
              </a:rPr>
              <a:t>3000</a:t>
            </a:r>
            <a:r>
              <a:rPr lang="zh-TW" altLang="en-US" sz="2400" dirty="0">
                <a:solidFill>
                  <a:srgbClr val="FF0000"/>
                </a:solidFill>
                <a:latin typeface="+mj-lt"/>
              </a:rPr>
              <a:t>公尺以上的山區，生長地點若無強風影響，可以長到</a:t>
            </a:r>
            <a:r>
              <a:rPr lang="en-US" altLang="zh-TW" sz="2400" dirty="0">
                <a:solidFill>
                  <a:srgbClr val="FF0000"/>
                </a:solidFill>
                <a:latin typeface="+mj-lt"/>
              </a:rPr>
              <a:t>30</a:t>
            </a:r>
            <a:r>
              <a:rPr lang="zh-TW" altLang="en-US" sz="2400" dirty="0">
                <a:solidFill>
                  <a:srgbClr val="FF0000"/>
                </a:solidFill>
                <a:latin typeface="+mj-lt"/>
              </a:rPr>
              <a:t>公尺以上。</a:t>
            </a:r>
          </a:p>
        </p:txBody>
      </p:sp>
      <p:sp>
        <p:nvSpPr>
          <p:cNvPr id="16" name="文字方塊 15">
            <a:extLst>
              <a:ext uri="{FF2B5EF4-FFF2-40B4-BE49-F238E27FC236}">
                <a16:creationId xmlns:a16="http://schemas.microsoft.com/office/drawing/2014/main" id="{E421ACA1-848F-433D-BB66-4873A436C1E5}"/>
              </a:ext>
            </a:extLst>
          </p:cNvPr>
          <p:cNvSpPr txBox="1">
            <a:spLocks noChangeArrowheads="1"/>
          </p:cNvSpPr>
          <p:nvPr/>
        </p:nvSpPr>
        <p:spPr bwMode="auto">
          <a:xfrm>
            <a:off x="395536" y="4091588"/>
            <a:ext cx="3960440" cy="2308324"/>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lt"/>
              </a:rPr>
              <a:t>臺灣黑熊屬於森林型動物，除交配期或撫育小熊期間外，通常獨居。白天居住在樹洞或岩洞內休息，黃昏或夜晚時外出覓食，是全世界唯一有築巢特性的熊類。</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P86</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　空氣也是生物生存的必要條件，若生存在汙濁的空氣中，則會影響人體的健康。怎樣才能知道目前空氣品質和改善方法呢？</a:t>
            </a:r>
            <a:endParaRPr lang="zh-TW" altLang="en-US" sz="2800" dirty="0">
              <a:solidFill>
                <a:srgbClr val="000000"/>
              </a:solidFill>
            </a:endParaRPr>
          </a:p>
        </p:txBody>
      </p:sp>
      <p:sp>
        <p:nvSpPr>
          <p:cNvPr id="4"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1988840"/>
            <a:ext cx="8640960"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外出時，盡量搭乘大眾運輸工具</a:t>
            </a:r>
            <a:r>
              <a:rPr lang="en-US" altLang="zh-TW" sz="2400" dirty="0">
                <a:solidFill>
                  <a:srgbClr val="FF0000"/>
                </a:solidFill>
                <a:latin typeface="標楷體" panose="03000509000000000000" pitchFamily="65" charset="-120"/>
              </a:rPr>
              <a:t>……</a:t>
            </a:r>
            <a:r>
              <a:rPr lang="zh-TW" altLang="en-US" sz="2400" dirty="0">
                <a:solidFill>
                  <a:srgbClr val="FF0000"/>
                </a:solidFill>
                <a:latin typeface="標楷體" panose="03000509000000000000" pitchFamily="65" charset="-120"/>
              </a:rPr>
              <a:t>。</a:t>
            </a:r>
          </a:p>
        </p:txBody>
      </p:sp>
    </p:spTree>
    <p:extLst>
      <p:ext uri="{BB962C8B-B14F-4D97-AF65-F5344CB8AC3E}">
        <p14:creationId xmlns:p14="http://schemas.microsoft.com/office/powerpoint/2010/main" val="399653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P86</a:t>
            </a:r>
            <a:endParaRPr kumimoji="0" lang="en-US" altLang="zh-TW" sz="2000" dirty="0">
              <a:solidFill>
                <a:schemeClr val="bg1"/>
              </a:solidFill>
            </a:endParaRPr>
          </a:p>
        </p:txBody>
      </p:sp>
      <p:pic>
        <p:nvPicPr>
          <p:cNvPr id="4" name="Picture 2"/>
          <p:cNvPicPr>
            <a:picLocks noChangeAspect="1" noChangeArrowheads="1"/>
          </p:cNvPicPr>
          <p:nvPr/>
        </p:nvPicPr>
        <p:blipFill>
          <a:blip r:embed="rId2" cstate="print"/>
          <a:srcRect/>
          <a:stretch>
            <a:fillRect/>
          </a:stretch>
        </p:blipFill>
        <p:spPr bwMode="auto">
          <a:xfrm>
            <a:off x="107504" y="476672"/>
            <a:ext cx="8845996" cy="2030793"/>
          </a:xfrm>
          <a:prstGeom prst="rect">
            <a:avLst/>
          </a:prstGeom>
          <a:noFill/>
          <a:ln w="9525">
            <a:noFill/>
            <a:miter lim="800000"/>
            <a:headEnd/>
            <a:tailEnd/>
          </a:ln>
        </p:spPr>
      </p:pic>
      <p:pic>
        <p:nvPicPr>
          <p:cNvPr id="21506" name="Picture 2"/>
          <p:cNvPicPr>
            <a:picLocks noChangeAspect="1" noChangeArrowheads="1"/>
          </p:cNvPicPr>
          <p:nvPr/>
        </p:nvPicPr>
        <p:blipFill>
          <a:blip r:embed="rId3" cstate="print"/>
          <a:srcRect/>
          <a:stretch>
            <a:fillRect/>
          </a:stretch>
        </p:blipFill>
        <p:spPr bwMode="auto">
          <a:xfrm>
            <a:off x="177080" y="2849463"/>
            <a:ext cx="8757370" cy="2641489"/>
          </a:xfrm>
          <a:prstGeom prst="rect">
            <a:avLst/>
          </a:prstGeom>
          <a:noFill/>
          <a:ln w="9525">
            <a:noFill/>
            <a:miter lim="800000"/>
            <a:headEnd/>
            <a:tailEnd/>
          </a:ln>
        </p:spPr>
      </p:pic>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1187624" y="692696"/>
            <a:ext cx="3096344" cy="156966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我在「</a:t>
            </a:r>
            <a:r>
              <a:rPr lang="zh-TW" altLang="en-US" sz="2400" u="wavy" dirty="0">
                <a:latin typeface="標楷體" panose="03000509000000000000" pitchFamily="65" charset="-120"/>
              </a:rPr>
              <a:t>空氣品質改善維護資訊網</a:t>
            </a:r>
            <a:r>
              <a:rPr lang="zh-TW" altLang="en-US" sz="2400" dirty="0">
                <a:latin typeface="標楷體" panose="03000509000000000000" pitchFamily="65" charset="-120"/>
              </a:rPr>
              <a:t>」有查到相關的防治方式，有</a:t>
            </a:r>
            <a:r>
              <a:rPr lang="en-US" altLang="zh-TW" sz="2400" dirty="0">
                <a:latin typeface="標楷體" panose="03000509000000000000" pitchFamily="65" charset="-120"/>
              </a:rPr>
              <a:t>……</a:t>
            </a:r>
            <a:r>
              <a:rPr lang="zh-TW" altLang="en-US" sz="2400" dirty="0">
                <a:latin typeface="標楷體" panose="03000509000000000000" pitchFamily="65" charset="-120"/>
              </a:rPr>
              <a:t>。</a:t>
            </a:r>
          </a:p>
        </p:txBody>
      </p:sp>
      <p:sp>
        <p:nvSpPr>
          <p:cNvPr id="6" name="文字方塊 5">
            <a:extLst>
              <a:ext uri="{FF2B5EF4-FFF2-40B4-BE49-F238E27FC236}">
                <a16:creationId xmlns:a16="http://schemas.microsoft.com/office/drawing/2014/main" id="{CFFA6B9A-3547-4FA8-9E9C-06AE307E922B}"/>
              </a:ext>
            </a:extLst>
          </p:cNvPr>
          <p:cNvSpPr txBox="1">
            <a:spLocks noChangeArrowheads="1"/>
          </p:cNvSpPr>
          <p:nvPr/>
        </p:nvSpPr>
        <p:spPr bwMode="auto">
          <a:xfrm>
            <a:off x="4788024" y="836712"/>
            <a:ext cx="3096344"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我在「</a:t>
            </a:r>
            <a:r>
              <a:rPr lang="zh-TW" altLang="en-US" sz="2400" u="wavy" dirty="0">
                <a:latin typeface="標楷體" panose="03000509000000000000" pitchFamily="65" charset="-120"/>
              </a:rPr>
              <a:t>空氣品質監測網</a:t>
            </a:r>
            <a:r>
              <a:rPr lang="zh-TW" altLang="en-US" sz="2400" dirty="0">
                <a:latin typeface="標楷體" panose="03000509000000000000" pitchFamily="65" charset="-120"/>
              </a:rPr>
              <a:t>」查到各地的空氣品質狀況。</a:t>
            </a:r>
          </a:p>
        </p:txBody>
      </p:sp>
      <p:sp>
        <p:nvSpPr>
          <p:cNvPr id="7"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1187624" y="2228671"/>
            <a:ext cx="3096344" cy="1200329"/>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減少汽機車的使用、每年汽機車做定期的廢氣排放檢查</a:t>
            </a:r>
            <a:r>
              <a:rPr lang="en-US" altLang="zh-TW" sz="2400" dirty="0">
                <a:solidFill>
                  <a:srgbClr val="FF0000"/>
                </a:solidFill>
                <a:latin typeface="標楷體" panose="03000509000000000000" pitchFamily="65" charset="-120"/>
              </a:rPr>
              <a:t>……</a:t>
            </a:r>
            <a:r>
              <a:rPr lang="zh-TW" altLang="en-US" sz="2400" dirty="0">
                <a:solidFill>
                  <a:srgbClr val="FF0000"/>
                </a:solidFill>
                <a:latin typeface="標楷體" panose="03000509000000000000" pitchFamily="65" charset="-120"/>
              </a:rPr>
              <a:t>。</a:t>
            </a:r>
          </a:p>
        </p:txBody>
      </p:sp>
      <p:sp>
        <p:nvSpPr>
          <p:cNvPr id="9" name="文字方塊 8">
            <a:extLst>
              <a:ext uri="{FF2B5EF4-FFF2-40B4-BE49-F238E27FC236}">
                <a16:creationId xmlns:a16="http://schemas.microsoft.com/office/drawing/2014/main" id="{E421ACA1-848F-433D-BB66-4873A436C1E5}"/>
              </a:ext>
            </a:extLst>
          </p:cNvPr>
          <p:cNvSpPr txBox="1">
            <a:spLocks noChangeArrowheads="1"/>
          </p:cNvSpPr>
          <p:nvPr/>
        </p:nvSpPr>
        <p:spPr bwMode="auto">
          <a:xfrm>
            <a:off x="251520" y="3784972"/>
            <a:ext cx="8640960" cy="2308324"/>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lt"/>
              </a:rPr>
              <a:t>空氣品質指標：空氣汙染物的成分極多，包含有臭氧（</a:t>
            </a:r>
            <a:r>
              <a:rPr lang="en-US" altLang="zh-TW" sz="2400" dirty="0">
                <a:solidFill>
                  <a:srgbClr val="FF0000"/>
                </a:solidFill>
                <a:latin typeface="+mj-lt"/>
              </a:rPr>
              <a:t>O</a:t>
            </a:r>
            <a:r>
              <a:rPr lang="en-US" altLang="zh-TW" sz="2400" baseline="-25000" dirty="0">
                <a:solidFill>
                  <a:srgbClr val="FF0000"/>
                </a:solidFill>
                <a:latin typeface="+mj-lt"/>
              </a:rPr>
              <a:t>3</a:t>
            </a:r>
            <a:r>
              <a:rPr lang="zh-TW" altLang="en-US" sz="2400" dirty="0">
                <a:solidFill>
                  <a:srgbClr val="FF0000"/>
                </a:solidFill>
                <a:latin typeface="+mj-lt"/>
              </a:rPr>
              <a:t>）、二氧化氮（</a:t>
            </a:r>
            <a:r>
              <a:rPr lang="en-US" altLang="zh-TW" sz="2400" dirty="0">
                <a:solidFill>
                  <a:srgbClr val="FF0000"/>
                </a:solidFill>
                <a:latin typeface="+mj-lt"/>
              </a:rPr>
              <a:t>NO</a:t>
            </a:r>
            <a:r>
              <a:rPr lang="en-US" altLang="zh-TW" sz="2400" baseline="-25000" dirty="0">
                <a:solidFill>
                  <a:srgbClr val="FF0000"/>
                </a:solidFill>
                <a:latin typeface="+mj-lt"/>
              </a:rPr>
              <a:t>2</a:t>
            </a:r>
            <a:r>
              <a:rPr lang="zh-TW" altLang="en-US" sz="2400" dirty="0">
                <a:solidFill>
                  <a:srgbClr val="FF0000"/>
                </a:solidFill>
                <a:latin typeface="+mj-lt"/>
              </a:rPr>
              <a:t>）、一氧化碳（</a:t>
            </a:r>
            <a:r>
              <a:rPr lang="en-US" altLang="zh-TW" sz="2400" dirty="0">
                <a:solidFill>
                  <a:srgbClr val="FF0000"/>
                </a:solidFill>
                <a:latin typeface="+mj-lt"/>
              </a:rPr>
              <a:t>CO</a:t>
            </a:r>
            <a:r>
              <a:rPr lang="zh-TW" altLang="en-US" sz="2400" dirty="0">
                <a:solidFill>
                  <a:srgbClr val="FF0000"/>
                </a:solidFill>
                <a:latin typeface="+mj-lt"/>
              </a:rPr>
              <a:t>）及懸浮微粒（</a:t>
            </a:r>
            <a:r>
              <a:rPr lang="en-US" altLang="zh-TW" sz="2400" dirty="0">
                <a:solidFill>
                  <a:srgbClr val="FF0000"/>
                </a:solidFill>
                <a:latin typeface="+mj-lt"/>
              </a:rPr>
              <a:t>PM</a:t>
            </a:r>
            <a:r>
              <a:rPr lang="en-US" altLang="zh-TW" sz="2400" baseline="-25000" dirty="0">
                <a:solidFill>
                  <a:srgbClr val="FF0000"/>
                </a:solidFill>
                <a:latin typeface="+mj-lt"/>
              </a:rPr>
              <a:t>10</a:t>
            </a:r>
            <a:r>
              <a:rPr lang="zh-TW" altLang="en-US" sz="2400" dirty="0">
                <a:solidFill>
                  <a:srgbClr val="FF0000"/>
                </a:solidFill>
                <a:latin typeface="+mj-lt"/>
              </a:rPr>
              <a:t>）等。為了清楚而簡單的反應目前空氣狀況，避免對人類健康有不良的影響，遂以各汙染物質的濃度經公式換算成單一指標就是所謂空氣品質指標</a:t>
            </a:r>
            <a:r>
              <a:rPr lang="zh-TW" altLang="en-US" sz="2400" u="sng" dirty="0">
                <a:solidFill>
                  <a:srgbClr val="FF0000"/>
                </a:solidFill>
                <a:latin typeface="+mj-lt"/>
              </a:rPr>
              <a:t>英</a:t>
            </a:r>
            <a:r>
              <a:rPr lang="zh-TW" altLang="en-US" sz="2400" dirty="0">
                <a:solidFill>
                  <a:srgbClr val="FF0000"/>
                </a:solidFill>
                <a:latin typeface="+mj-lt"/>
              </a:rPr>
              <a:t>文縮寫為</a:t>
            </a:r>
            <a:r>
              <a:rPr lang="en-US" altLang="zh-TW" sz="2400" dirty="0">
                <a:solidFill>
                  <a:srgbClr val="FF0000"/>
                </a:solidFill>
                <a:latin typeface="+mj-lt"/>
              </a:rPr>
              <a:t>AQI</a:t>
            </a:r>
            <a:r>
              <a:rPr lang="zh-TW" altLang="en-US" sz="2400" dirty="0">
                <a:solidFill>
                  <a:srgbClr val="FF0000"/>
                </a:solidFill>
                <a:latin typeface="+mj-lt"/>
              </a:rPr>
              <a:t>（</a:t>
            </a:r>
            <a:r>
              <a:rPr lang="en-US" altLang="zh-TW" sz="2400" dirty="0">
                <a:solidFill>
                  <a:srgbClr val="FF0000"/>
                </a:solidFill>
                <a:latin typeface="+mj-lt"/>
              </a:rPr>
              <a:t>Air</a:t>
            </a:r>
            <a:r>
              <a:rPr lang="zh-TW" altLang="en-US" sz="2400" dirty="0">
                <a:solidFill>
                  <a:srgbClr val="FF0000"/>
                </a:solidFill>
                <a:latin typeface="+mj-lt"/>
              </a:rPr>
              <a:t> </a:t>
            </a:r>
            <a:r>
              <a:rPr lang="en-US" altLang="zh-TW" sz="2400" dirty="0">
                <a:solidFill>
                  <a:srgbClr val="FF0000"/>
                </a:solidFill>
                <a:latin typeface="+mj-lt"/>
              </a:rPr>
              <a:t>Quality</a:t>
            </a:r>
            <a:r>
              <a:rPr lang="zh-TW" altLang="en-US" sz="2400" dirty="0">
                <a:solidFill>
                  <a:srgbClr val="FF0000"/>
                </a:solidFill>
                <a:latin typeface="+mj-lt"/>
              </a:rPr>
              <a:t> </a:t>
            </a:r>
            <a:r>
              <a:rPr lang="en-US" altLang="zh-TW" sz="2400" dirty="0">
                <a:solidFill>
                  <a:srgbClr val="FF0000"/>
                </a:solidFill>
                <a:latin typeface="+mj-lt"/>
              </a:rPr>
              <a:t>Index</a:t>
            </a:r>
            <a:r>
              <a:rPr lang="zh-TW" altLang="en-US" sz="2400" dirty="0">
                <a:solidFill>
                  <a:srgbClr val="FF0000"/>
                </a:solidFill>
                <a:latin typeface="+mj-lt"/>
              </a:rPr>
              <a:t>），根據這個指標值的大小，來區分對人類健康的影響。</a:t>
            </a:r>
          </a:p>
        </p:txBody>
      </p:sp>
    </p:spTree>
    <p:extLst>
      <p:ext uri="{BB962C8B-B14F-4D97-AF65-F5344CB8AC3E}">
        <p14:creationId xmlns:p14="http://schemas.microsoft.com/office/powerpoint/2010/main" val="97520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P86</a:t>
            </a:r>
            <a:endParaRPr kumimoji="0" lang="en-US" altLang="zh-TW" sz="2000" dirty="0">
              <a:solidFill>
                <a:schemeClr val="bg1"/>
              </a:solidFill>
            </a:endParaRPr>
          </a:p>
        </p:txBody>
      </p:sp>
      <p:pic>
        <p:nvPicPr>
          <p:cNvPr id="10" name="Picture 2">
            <a:extLst>
              <a:ext uri="{FF2B5EF4-FFF2-40B4-BE49-F238E27FC236}">
                <a16:creationId xmlns:a16="http://schemas.microsoft.com/office/drawing/2014/main" id="{82EAC204-97B4-4D6F-BCB5-2A8F1240276F}"/>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23546" y="260648"/>
            <a:ext cx="8964000" cy="1494000"/>
          </a:xfrm>
          <a:prstGeom prst="rect">
            <a:avLst/>
          </a:prstGeom>
          <a:noFill/>
          <a:ln w="9525">
            <a:noFill/>
            <a:miter lim="800000"/>
            <a:headEnd/>
            <a:tailEnd/>
          </a:ln>
        </p:spPr>
      </p:pic>
      <p:sp>
        <p:nvSpPr>
          <p:cNvPr id="11" name="Rectangle 3">
            <a:extLst>
              <a:ext uri="{FF2B5EF4-FFF2-40B4-BE49-F238E27FC236}">
                <a16:creationId xmlns:a16="http://schemas.microsoft.com/office/drawing/2014/main" id="{64FA4FE0-C0C7-4DF1-ADB8-458AFD87CDA0}"/>
              </a:ext>
            </a:extLst>
          </p:cNvPr>
          <p:cNvSpPr txBox="1">
            <a:spLocks noChangeArrowheads="1"/>
          </p:cNvSpPr>
          <p:nvPr/>
        </p:nvSpPr>
        <p:spPr bwMode="auto">
          <a:xfrm>
            <a:off x="242640" y="943396"/>
            <a:ext cx="843381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2800" dirty="0"/>
              <a:t>為了減少水汙染和空氣汙染，我們可以採取哪些具體行動？</a:t>
            </a:r>
            <a:endParaRPr lang="zh-TW" altLang="en-US" sz="2800" dirty="0">
              <a:solidFill>
                <a:srgbClr val="000000"/>
              </a:solidFill>
            </a:endParaRPr>
          </a:p>
        </p:txBody>
      </p:sp>
      <p:sp>
        <p:nvSpPr>
          <p:cNvPr id="5"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1959223"/>
            <a:ext cx="8640960"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marL="293688" indent="-293688" eaLnBrk="1">
              <a:spcBef>
                <a:spcPct val="0"/>
              </a:spcBef>
              <a:buFontTx/>
              <a:buNone/>
            </a:pPr>
            <a:r>
              <a:rPr lang="en-US" altLang="zh-TW" sz="2400" dirty="0">
                <a:solidFill>
                  <a:srgbClr val="FF0000"/>
                </a:solidFill>
                <a:latin typeface="標楷體" panose="03000509000000000000" pitchFamily="65" charset="-120"/>
              </a:rPr>
              <a:t>1.</a:t>
            </a:r>
            <a:r>
              <a:rPr lang="zh-TW" altLang="en-US" sz="2400" dirty="0">
                <a:solidFill>
                  <a:srgbClr val="FF0000"/>
                </a:solidFill>
                <a:latin typeface="標楷體" panose="03000509000000000000" pitchFamily="65" charset="-120"/>
              </a:rPr>
              <a:t>利用溼地淨化汙水、設置水源保護區，限制人為的破壞</a:t>
            </a:r>
            <a:r>
              <a:rPr lang="en-US" altLang="zh-TW" sz="2400" dirty="0">
                <a:solidFill>
                  <a:srgbClr val="FF0000"/>
                </a:solidFill>
                <a:latin typeface="標楷體" panose="03000509000000000000" pitchFamily="65" charset="-120"/>
              </a:rPr>
              <a:t>……</a:t>
            </a:r>
            <a:r>
              <a:rPr lang="zh-TW" altLang="en-US" sz="2400" dirty="0">
                <a:solidFill>
                  <a:srgbClr val="FF0000"/>
                </a:solidFill>
                <a:latin typeface="標楷體" panose="03000509000000000000" pitchFamily="65" charset="-120"/>
              </a:rPr>
              <a:t>。</a:t>
            </a:r>
          </a:p>
          <a:p>
            <a:pPr eaLnBrk="1">
              <a:spcBef>
                <a:spcPct val="0"/>
              </a:spcBef>
              <a:buFontTx/>
              <a:buNone/>
            </a:pPr>
            <a:r>
              <a:rPr lang="en-US" altLang="zh-TW" sz="2400" dirty="0">
                <a:solidFill>
                  <a:srgbClr val="FF0000"/>
                </a:solidFill>
                <a:latin typeface="標楷體" panose="03000509000000000000" pitchFamily="65" charset="-120"/>
              </a:rPr>
              <a:t>2.</a:t>
            </a:r>
            <a:r>
              <a:rPr lang="zh-TW" altLang="en-US" sz="2400" dirty="0">
                <a:solidFill>
                  <a:srgbClr val="FF0000"/>
                </a:solidFill>
                <a:latin typeface="標楷體" panose="03000509000000000000" pitchFamily="65" charset="-120"/>
              </a:rPr>
              <a:t>檢舉亂排放廢氣的工廠、禁止隨意燃燒垃圾等</a:t>
            </a:r>
            <a:r>
              <a:rPr lang="en-US" altLang="zh-TW" sz="2400" dirty="0">
                <a:solidFill>
                  <a:srgbClr val="FF0000"/>
                </a:solidFill>
                <a:latin typeface="標楷體" panose="03000509000000000000" pitchFamily="65" charset="-120"/>
              </a:rPr>
              <a:t>……</a:t>
            </a:r>
            <a:r>
              <a:rPr lang="zh-TW" altLang="en-US" sz="2400" dirty="0">
                <a:solidFill>
                  <a:srgbClr val="FF0000"/>
                </a:solidFill>
                <a:latin typeface="標楷體" panose="03000509000000000000" pitchFamily="65" charset="-120"/>
              </a:rPr>
              <a:t>。</a:t>
            </a:r>
          </a:p>
        </p:txBody>
      </p:sp>
    </p:spTree>
    <p:extLst>
      <p:ext uri="{BB962C8B-B14F-4D97-AF65-F5344CB8AC3E}">
        <p14:creationId xmlns:p14="http://schemas.microsoft.com/office/powerpoint/2010/main" val="2197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P87</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生物多樣性提供人們的生存所需，糧食、醫藥、建材、衣物、化學原料及各式各樣的生活中的物質，人類享受著生物多樣性帶來的多元價值與成果。查一查資料，生活中有哪些例子呢？</a:t>
            </a:r>
            <a:endParaRPr lang="zh-TW" altLang="en-US" sz="2800" dirty="0">
              <a:solidFill>
                <a:srgbClr val="000000"/>
              </a:solidFill>
            </a:endParaRPr>
          </a:p>
        </p:txBody>
      </p:sp>
      <p:pic>
        <p:nvPicPr>
          <p:cNvPr id="22531" name="Picture 3"/>
          <p:cNvPicPr>
            <a:picLocks noChangeAspect="1" noChangeArrowheads="1"/>
          </p:cNvPicPr>
          <p:nvPr/>
        </p:nvPicPr>
        <p:blipFill>
          <a:blip r:embed="rId2" cstate="print"/>
          <a:srcRect/>
          <a:stretch>
            <a:fillRect/>
          </a:stretch>
        </p:blipFill>
        <p:spPr bwMode="auto">
          <a:xfrm>
            <a:off x="179512" y="3001230"/>
            <a:ext cx="8735888" cy="2948050"/>
          </a:xfrm>
          <a:prstGeom prst="rect">
            <a:avLst/>
          </a:prstGeom>
          <a:noFill/>
          <a:ln w="9525">
            <a:noFill/>
            <a:miter lim="800000"/>
            <a:headEnd/>
            <a:tailEnd/>
          </a:ln>
        </p:spPr>
      </p:pic>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827584" y="5517232"/>
            <a:ext cx="3456384"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糧食（五穀雜糧、蔬菜和水果）</a:t>
            </a:r>
          </a:p>
        </p:txBody>
      </p:sp>
      <p:sp>
        <p:nvSpPr>
          <p:cNvPr id="6" name="文字方塊 5">
            <a:extLst>
              <a:ext uri="{FF2B5EF4-FFF2-40B4-BE49-F238E27FC236}">
                <a16:creationId xmlns:a16="http://schemas.microsoft.com/office/drawing/2014/main" id="{C7C5E9D8-4065-441F-A1A6-6971DF0E96D6}"/>
              </a:ext>
            </a:extLst>
          </p:cNvPr>
          <p:cNvSpPr txBox="1">
            <a:spLocks noChangeArrowheads="1"/>
          </p:cNvSpPr>
          <p:nvPr/>
        </p:nvSpPr>
        <p:spPr bwMode="auto">
          <a:xfrm>
            <a:off x="5292080" y="5517232"/>
            <a:ext cx="3456384"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醫藥（</a:t>
            </a:r>
            <a:r>
              <a:rPr lang="zh-TW" altLang="en-US" sz="2400" u="sng" dirty="0">
                <a:latin typeface="標楷體" panose="03000509000000000000" pitchFamily="65" charset="-120"/>
              </a:rPr>
              <a:t>中</a:t>
            </a:r>
            <a:r>
              <a:rPr lang="zh-TW" altLang="en-US" sz="2400" dirty="0">
                <a:latin typeface="標楷體" panose="03000509000000000000" pitchFamily="65" charset="-120"/>
              </a:rPr>
              <a:t>西醫藥草）</a:t>
            </a:r>
          </a:p>
        </p:txBody>
      </p:sp>
      <p:sp>
        <p:nvSpPr>
          <p:cNvPr id="7"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2319263"/>
            <a:ext cx="8640960"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糧食、醫藥、建材、衣物、天然染料、各種生活用具等。</a:t>
            </a:r>
          </a:p>
        </p:txBody>
      </p:sp>
    </p:spTree>
    <p:extLst>
      <p:ext uri="{BB962C8B-B14F-4D97-AF65-F5344CB8AC3E}">
        <p14:creationId xmlns:p14="http://schemas.microsoft.com/office/powerpoint/2010/main" val="399653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P87</a:t>
            </a:r>
            <a:endParaRPr kumimoji="0" lang="en-US" altLang="zh-TW" sz="2000" dirty="0">
              <a:solidFill>
                <a:schemeClr val="bg1"/>
              </a:solidFill>
            </a:endParaRPr>
          </a:p>
        </p:txBody>
      </p:sp>
      <p:pic>
        <p:nvPicPr>
          <p:cNvPr id="23555" name="Picture 3"/>
          <p:cNvPicPr>
            <a:picLocks noChangeAspect="1" noChangeArrowheads="1"/>
          </p:cNvPicPr>
          <p:nvPr/>
        </p:nvPicPr>
        <p:blipFill>
          <a:blip r:embed="rId2" cstate="print"/>
          <a:srcRect/>
          <a:stretch>
            <a:fillRect/>
          </a:stretch>
        </p:blipFill>
        <p:spPr bwMode="auto">
          <a:xfrm>
            <a:off x="421183" y="476672"/>
            <a:ext cx="8399289" cy="2807740"/>
          </a:xfrm>
          <a:prstGeom prst="rect">
            <a:avLst/>
          </a:prstGeom>
          <a:noFill/>
          <a:ln w="9525">
            <a:noFill/>
            <a:miter lim="800000"/>
            <a:headEnd/>
            <a:tailEnd/>
          </a:ln>
        </p:spPr>
      </p:pic>
      <p:pic>
        <p:nvPicPr>
          <p:cNvPr id="23556" name="Picture 4"/>
          <p:cNvPicPr>
            <a:picLocks noChangeAspect="1" noChangeArrowheads="1"/>
          </p:cNvPicPr>
          <p:nvPr/>
        </p:nvPicPr>
        <p:blipFill>
          <a:blip r:embed="rId3" cstate="print"/>
          <a:srcRect/>
          <a:stretch>
            <a:fillRect/>
          </a:stretch>
        </p:blipFill>
        <p:spPr bwMode="auto">
          <a:xfrm>
            <a:off x="397254" y="3389471"/>
            <a:ext cx="8423218" cy="2775833"/>
          </a:xfrm>
          <a:prstGeom prst="rect">
            <a:avLst/>
          </a:prstGeom>
          <a:noFill/>
          <a:ln w="9525">
            <a:noFill/>
            <a:miter lim="800000"/>
            <a:headEnd/>
            <a:tailEnd/>
          </a:ln>
        </p:spPr>
      </p:pic>
      <p:sp>
        <p:nvSpPr>
          <p:cNvPr id="6" name="文字方塊 5">
            <a:extLst>
              <a:ext uri="{FF2B5EF4-FFF2-40B4-BE49-F238E27FC236}">
                <a16:creationId xmlns:a16="http://schemas.microsoft.com/office/drawing/2014/main" id="{E0E561D3-D7A1-4EA3-BD9B-4EA5BF193BD3}"/>
              </a:ext>
            </a:extLst>
          </p:cNvPr>
          <p:cNvSpPr txBox="1">
            <a:spLocks noChangeArrowheads="1"/>
          </p:cNvSpPr>
          <p:nvPr/>
        </p:nvSpPr>
        <p:spPr bwMode="auto">
          <a:xfrm>
            <a:off x="971600" y="5805264"/>
            <a:ext cx="3456384"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天然染料（植物染料）</a:t>
            </a:r>
          </a:p>
        </p:txBody>
      </p:sp>
      <p:sp>
        <p:nvSpPr>
          <p:cNvPr id="7" name="文字方塊 6">
            <a:extLst>
              <a:ext uri="{FF2B5EF4-FFF2-40B4-BE49-F238E27FC236}">
                <a16:creationId xmlns:a16="http://schemas.microsoft.com/office/drawing/2014/main" id="{60E28D78-CE5C-49D4-A9B9-A65CD2140DDA}"/>
              </a:ext>
            </a:extLst>
          </p:cNvPr>
          <p:cNvSpPr txBox="1">
            <a:spLocks noChangeArrowheads="1"/>
          </p:cNvSpPr>
          <p:nvPr/>
        </p:nvSpPr>
        <p:spPr bwMode="auto">
          <a:xfrm>
            <a:off x="5364088" y="5805264"/>
            <a:ext cx="3456384"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各類生活用具</a:t>
            </a:r>
          </a:p>
        </p:txBody>
      </p:sp>
      <p:sp>
        <p:nvSpPr>
          <p:cNvPr id="8" name="文字方塊 7">
            <a:extLst>
              <a:ext uri="{FF2B5EF4-FFF2-40B4-BE49-F238E27FC236}">
                <a16:creationId xmlns:a16="http://schemas.microsoft.com/office/drawing/2014/main" id="{424B0F13-F740-4252-9B7C-18B4E5973992}"/>
              </a:ext>
            </a:extLst>
          </p:cNvPr>
          <p:cNvSpPr txBox="1">
            <a:spLocks noChangeArrowheads="1"/>
          </p:cNvSpPr>
          <p:nvPr/>
        </p:nvSpPr>
        <p:spPr bwMode="auto">
          <a:xfrm>
            <a:off x="1043608" y="2886035"/>
            <a:ext cx="3456384"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建材（木材、竹子）</a:t>
            </a:r>
          </a:p>
        </p:txBody>
      </p:sp>
      <p:sp>
        <p:nvSpPr>
          <p:cNvPr id="9" name="文字方塊 8">
            <a:extLst>
              <a:ext uri="{FF2B5EF4-FFF2-40B4-BE49-F238E27FC236}">
                <a16:creationId xmlns:a16="http://schemas.microsoft.com/office/drawing/2014/main" id="{48EF2A2C-309E-4746-A59B-816B7D278BBA}"/>
              </a:ext>
            </a:extLst>
          </p:cNvPr>
          <p:cNvSpPr txBox="1">
            <a:spLocks noChangeArrowheads="1"/>
          </p:cNvSpPr>
          <p:nvPr/>
        </p:nvSpPr>
        <p:spPr bwMode="auto">
          <a:xfrm>
            <a:off x="5364088" y="2886035"/>
            <a:ext cx="3779912"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衣物（棉、麻、絲製品）</a:t>
            </a:r>
          </a:p>
        </p:txBody>
      </p:sp>
    </p:spTree>
    <p:extLst>
      <p:ext uri="{BB962C8B-B14F-4D97-AF65-F5344CB8AC3E}">
        <p14:creationId xmlns:p14="http://schemas.microsoft.com/office/powerpoint/2010/main" val="24392313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P87</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當生態系中的生物種類愈多，生態系統較不會因為少數物種的變動而造成環境重大的改變，維持生物多樣性和生態系的穩定及平衡。</a:t>
            </a:r>
            <a:endParaRPr lang="zh-TW" altLang="en-US" sz="2800" dirty="0">
              <a:solidFill>
                <a:srgbClr val="000000"/>
              </a:solidFill>
            </a:endParaRPr>
          </a:p>
        </p:txBody>
      </p:sp>
    </p:spTree>
    <p:extLst>
      <p:ext uri="{BB962C8B-B14F-4D97-AF65-F5344CB8AC3E}">
        <p14:creationId xmlns:p14="http://schemas.microsoft.com/office/powerpoint/2010/main" val="3996537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P88</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1249596"/>
            <a:ext cx="864984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人類為追求更舒適的生活，滿足各種生活需求而大規模開發自然環境，造成許多動植物生存的棲地遭受破壞。想想看，人類活動會造成哪些自然環境的改變？</a:t>
            </a:r>
            <a:endParaRPr lang="zh-TW" altLang="en-US" sz="2800" dirty="0">
              <a:solidFill>
                <a:srgbClr val="000000"/>
              </a:solidFill>
            </a:endParaRPr>
          </a:p>
        </p:txBody>
      </p:sp>
      <p:sp>
        <p:nvSpPr>
          <p:cNvPr id="4"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33212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buFontTx/>
              <a:buNone/>
            </a:pPr>
            <a:r>
              <a:rPr lang="zh-TW" altLang="en-US" sz="2800" b="1" dirty="0">
                <a:solidFill>
                  <a:srgbClr val="FF6600"/>
                </a:solidFill>
              </a:rPr>
              <a:t>環境破壞的影響</a:t>
            </a:r>
          </a:p>
        </p:txBody>
      </p:sp>
      <p:sp>
        <p:nvSpPr>
          <p:cNvPr id="5"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1043608" y="2564904"/>
            <a:ext cx="5760640"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開墾山坡地會造成土壤流失及土石流。</a:t>
            </a:r>
          </a:p>
        </p:txBody>
      </p:sp>
      <p:sp>
        <p:nvSpPr>
          <p:cNvPr id="2" name="矩形: 圓角 1">
            <a:hlinkClick r:id="rId2" action="ppaction://hlinkfile"/>
            <a:extLst>
              <a:ext uri="{FF2B5EF4-FFF2-40B4-BE49-F238E27FC236}">
                <a16:creationId xmlns:a16="http://schemas.microsoft.com/office/drawing/2014/main" id="{884AB1BA-D5C9-F3B6-940A-8F2F4CCCD14F}"/>
              </a:ext>
            </a:extLst>
          </p:cNvPr>
          <p:cNvSpPr/>
          <p:nvPr/>
        </p:nvSpPr>
        <p:spPr>
          <a:xfrm>
            <a:off x="3059832" y="652879"/>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動畫</a:t>
            </a:r>
          </a:p>
        </p:txBody>
      </p:sp>
      <p:sp>
        <p:nvSpPr>
          <p:cNvPr id="6" name="矩形 5">
            <a:extLst>
              <a:ext uri="{FF2B5EF4-FFF2-40B4-BE49-F238E27FC236}">
                <a16:creationId xmlns:a16="http://schemas.microsoft.com/office/drawing/2014/main" id="{2010D7AB-7BDF-03B8-9F5E-CFB2C9C0B419}"/>
              </a:ext>
            </a:extLst>
          </p:cNvPr>
          <p:cNvSpPr/>
          <p:nvPr/>
        </p:nvSpPr>
        <p:spPr>
          <a:xfrm>
            <a:off x="3754837" y="651572"/>
            <a:ext cx="1441420"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r>
              <a:rPr lang="zh-TW" altLang="en-US" sz="1400" dirty="0">
                <a:solidFill>
                  <a:srgbClr val="000000"/>
                </a:solidFill>
                <a:latin typeface="Microsoft JhengHei" panose="020B0604030504040204" pitchFamily="34" charset="-120"/>
                <a:ea typeface="Microsoft JhengHei" panose="020B0604030504040204" pitchFamily="34" charset="-120"/>
              </a:rPr>
              <a:t>環境破壞的影響</a:t>
            </a:r>
            <a:endParaRPr lang="zh-TW" altLang="en-US" sz="1100" dirty="0">
              <a:latin typeface="微軟正黑體" panose="020B0604030504040204" pitchFamily="34" charset="-120"/>
              <a:ea typeface="微軟正黑體" panose="020B0604030504040204" pitchFamily="34" charset="-120"/>
            </a:endParaRPr>
          </a:p>
        </p:txBody>
      </p:sp>
      <p:pic>
        <p:nvPicPr>
          <p:cNvPr id="7" name="Picture 8">
            <a:hlinkClick r:id="rId3"/>
            <a:extLst>
              <a:ext uri="{FF2B5EF4-FFF2-40B4-BE49-F238E27FC236}">
                <a16:creationId xmlns:a16="http://schemas.microsoft.com/office/drawing/2014/main" id="{3AEB6F90-042F-0C86-6DAC-9319EF7873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923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P88</a:t>
            </a:r>
            <a:endParaRPr kumimoji="0" lang="en-US" altLang="zh-TW" sz="2000" dirty="0">
              <a:solidFill>
                <a:schemeClr val="bg1"/>
              </a:solidFill>
            </a:endParaRPr>
          </a:p>
        </p:txBody>
      </p:sp>
      <p:pic>
        <p:nvPicPr>
          <p:cNvPr id="24578" name="Picture 2"/>
          <p:cNvPicPr>
            <a:picLocks noChangeAspect="1" noChangeArrowheads="1"/>
          </p:cNvPicPr>
          <p:nvPr/>
        </p:nvPicPr>
        <p:blipFill>
          <a:blip r:embed="rId2" cstate="print"/>
          <a:srcRect/>
          <a:stretch>
            <a:fillRect/>
          </a:stretch>
        </p:blipFill>
        <p:spPr bwMode="auto">
          <a:xfrm>
            <a:off x="107504" y="458366"/>
            <a:ext cx="8807932" cy="4410794"/>
          </a:xfrm>
          <a:prstGeom prst="rect">
            <a:avLst/>
          </a:prstGeom>
          <a:noFill/>
          <a:ln w="9525">
            <a:noFill/>
            <a:miter lim="800000"/>
            <a:headEnd/>
            <a:tailEnd/>
          </a:ln>
        </p:spPr>
      </p:pic>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1547664" y="725795"/>
            <a:ext cx="7488832"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人類因交通需求，會在陸地與海岸邊開發道路，對自然環境造成什麼影響？</a:t>
            </a:r>
          </a:p>
        </p:txBody>
      </p:sp>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827584" y="4479503"/>
            <a:ext cx="3312368"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海岸邊開發公路。</a:t>
            </a:r>
          </a:p>
        </p:txBody>
      </p:sp>
      <p:sp>
        <p:nvSpPr>
          <p:cNvPr id="6" name="文字方塊 5">
            <a:extLst>
              <a:ext uri="{FF2B5EF4-FFF2-40B4-BE49-F238E27FC236}">
                <a16:creationId xmlns:a16="http://schemas.microsoft.com/office/drawing/2014/main" id="{5A5F4D63-EF83-449A-B3FB-B5F18F5FB116}"/>
              </a:ext>
            </a:extLst>
          </p:cNvPr>
          <p:cNvSpPr txBox="1">
            <a:spLocks noChangeArrowheads="1"/>
          </p:cNvSpPr>
          <p:nvPr/>
        </p:nvSpPr>
        <p:spPr bwMode="auto">
          <a:xfrm>
            <a:off x="5288514" y="4472980"/>
            <a:ext cx="3747982"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山林綠地開發高速公路。</a:t>
            </a:r>
          </a:p>
        </p:txBody>
      </p:sp>
      <p:sp>
        <p:nvSpPr>
          <p:cNvPr id="7"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1547664" y="1517883"/>
            <a:ext cx="7272808" cy="830997"/>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修建道路會清除大片森林，導致動植物的棲息地被破壞或分割，減少生物的活動範圍。</a:t>
            </a:r>
          </a:p>
        </p:txBody>
      </p:sp>
    </p:spTree>
    <p:extLst>
      <p:ext uri="{BB962C8B-B14F-4D97-AF65-F5344CB8AC3E}">
        <p14:creationId xmlns:p14="http://schemas.microsoft.com/office/powerpoint/2010/main" val="243923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P88</a:t>
            </a:r>
            <a:endParaRPr kumimoji="0" lang="en-US" altLang="zh-TW" sz="2000" dirty="0">
              <a:solidFill>
                <a:schemeClr val="bg1"/>
              </a:solidFill>
            </a:endParaRPr>
          </a:p>
        </p:txBody>
      </p:sp>
      <p:pic>
        <p:nvPicPr>
          <p:cNvPr id="25602" name="Picture 2"/>
          <p:cNvPicPr>
            <a:picLocks noChangeAspect="1" noChangeArrowheads="1"/>
          </p:cNvPicPr>
          <p:nvPr/>
        </p:nvPicPr>
        <p:blipFill>
          <a:blip r:embed="rId2" cstate="print"/>
          <a:srcRect/>
          <a:stretch>
            <a:fillRect/>
          </a:stretch>
        </p:blipFill>
        <p:spPr bwMode="auto">
          <a:xfrm>
            <a:off x="163286" y="476673"/>
            <a:ext cx="8780876" cy="4315562"/>
          </a:xfrm>
          <a:prstGeom prst="rect">
            <a:avLst/>
          </a:prstGeom>
          <a:noFill/>
          <a:ln w="9525">
            <a:noFill/>
            <a:miter lim="800000"/>
            <a:headEnd/>
            <a:tailEnd/>
          </a:ln>
        </p:spPr>
      </p:pic>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1475656" y="692696"/>
            <a:ext cx="7344816"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農民開墾山坡地種茶樹、人類開墾山地建造房屋，會對自然環境造成什麼影響呢？</a:t>
            </a:r>
          </a:p>
        </p:txBody>
      </p:sp>
      <p:sp>
        <p:nvSpPr>
          <p:cNvPr id="6" name="文字方塊 5">
            <a:extLst>
              <a:ext uri="{FF2B5EF4-FFF2-40B4-BE49-F238E27FC236}">
                <a16:creationId xmlns:a16="http://schemas.microsoft.com/office/drawing/2014/main" id="{E9BD0B6C-45A9-47EC-9657-356AF6EF18C3}"/>
              </a:ext>
            </a:extLst>
          </p:cNvPr>
          <p:cNvSpPr txBox="1">
            <a:spLocks noChangeArrowheads="1"/>
          </p:cNvSpPr>
          <p:nvPr/>
        </p:nvSpPr>
        <p:spPr bwMode="auto">
          <a:xfrm>
            <a:off x="827584" y="4365104"/>
            <a:ext cx="3312368"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山坡地種茶樹。</a:t>
            </a:r>
          </a:p>
        </p:txBody>
      </p:sp>
      <p:sp>
        <p:nvSpPr>
          <p:cNvPr id="7" name="文字方塊 6">
            <a:extLst>
              <a:ext uri="{FF2B5EF4-FFF2-40B4-BE49-F238E27FC236}">
                <a16:creationId xmlns:a16="http://schemas.microsoft.com/office/drawing/2014/main" id="{0CB66663-265D-4A1C-8EC9-BBAF5DF69429}"/>
              </a:ext>
            </a:extLst>
          </p:cNvPr>
          <p:cNvSpPr txBox="1">
            <a:spLocks noChangeArrowheads="1"/>
          </p:cNvSpPr>
          <p:nvPr/>
        </p:nvSpPr>
        <p:spPr bwMode="auto">
          <a:xfrm>
            <a:off x="5216506" y="4365104"/>
            <a:ext cx="3747982"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山坡地建造房屋。</a:t>
            </a:r>
          </a:p>
        </p:txBody>
      </p:sp>
      <p:sp>
        <p:nvSpPr>
          <p:cNvPr id="8"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1475656" y="1517883"/>
            <a:ext cx="7560840" cy="830997"/>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因為被濫墾、濫建的山坡地，已失去水土保持的作用，每逢大雨就產生土石流。</a:t>
            </a:r>
          </a:p>
        </p:txBody>
      </p:sp>
      <p:sp>
        <p:nvSpPr>
          <p:cNvPr id="10" name="文字方塊 9">
            <a:extLst>
              <a:ext uri="{FF2B5EF4-FFF2-40B4-BE49-F238E27FC236}">
                <a16:creationId xmlns:a16="http://schemas.microsoft.com/office/drawing/2014/main" id="{E421ACA1-848F-433D-BB66-4873A436C1E5}"/>
              </a:ext>
            </a:extLst>
          </p:cNvPr>
          <p:cNvSpPr txBox="1">
            <a:spLocks noChangeArrowheads="1"/>
          </p:cNvSpPr>
          <p:nvPr/>
        </p:nvSpPr>
        <p:spPr bwMode="auto">
          <a:xfrm>
            <a:off x="233244" y="4386808"/>
            <a:ext cx="8640960" cy="2308324"/>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lt"/>
              </a:rPr>
              <a:t>人類的開發逐漸由平地走向山林，道路逐步開發，當道路愈來愈多條，會把大面積的生物棲地切割成小面積的棲地，稱為「棲地破碎化」，最終造成棲地完全消失。小面積棲地所能承載的族群量、物種豐富度也比較有限，有些物種偏好在大面積的棲地生活，因此增加物種滅絕的風險（例如：石虎），並降低自然環境生物多樣性。</a:t>
            </a:r>
          </a:p>
        </p:txBody>
      </p:sp>
    </p:spTree>
    <p:extLst>
      <p:ext uri="{BB962C8B-B14F-4D97-AF65-F5344CB8AC3E}">
        <p14:creationId xmlns:p14="http://schemas.microsoft.com/office/powerpoint/2010/main" val="243923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P88</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自然環境的開發與利用，能為人類生活帶來便利，但也會危害動物、植物的生存空間，更嚴重時甚至會導致某些物種滅絕，我們要愛護地球、學習珍惜自然資源。</a:t>
            </a:r>
            <a:endParaRPr lang="zh-TW" altLang="en-US" sz="2800" dirty="0">
              <a:solidFill>
                <a:srgbClr val="000000"/>
              </a:solidFill>
            </a:endParaRPr>
          </a:p>
        </p:txBody>
      </p:sp>
    </p:spTree>
    <p:extLst>
      <p:ext uri="{BB962C8B-B14F-4D97-AF65-F5344CB8AC3E}">
        <p14:creationId xmlns:p14="http://schemas.microsoft.com/office/powerpoint/2010/main" val="3996537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P76</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u="sng" dirty="0"/>
              <a:t>臺灣</a:t>
            </a:r>
            <a:r>
              <a:rPr lang="zh-TW" altLang="en-US" sz="2800" dirty="0"/>
              <a:t>許多地區的海拔高度不同，因此氣候和雨量也會隨著改變，這樣會如何影響生存在其中的生物呢？</a:t>
            </a:r>
            <a:endParaRPr lang="zh-TW" altLang="en-US" sz="2800" dirty="0">
              <a:solidFill>
                <a:srgbClr val="000000"/>
              </a:solidFill>
            </a:endParaRPr>
          </a:p>
        </p:txBody>
      </p:sp>
      <p:grpSp>
        <p:nvGrpSpPr>
          <p:cNvPr id="4" name="群組 3">
            <a:extLst>
              <a:ext uri="{FF2B5EF4-FFF2-40B4-BE49-F238E27FC236}">
                <a16:creationId xmlns:a16="http://schemas.microsoft.com/office/drawing/2014/main" id="{1E049AEC-8EBF-4C94-B90A-9B108C05CDB6}"/>
              </a:ext>
            </a:extLst>
          </p:cNvPr>
          <p:cNvGrpSpPr/>
          <p:nvPr/>
        </p:nvGrpSpPr>
        <p:grpSpPr>
          <a:xfrm>
            <a:off x="238511" y="3717032"/>
            <a:ext cx="8509953" cy="2304256"/>
            <a:chOff x="238511" y="181455"/>
            <a:chExt cx="8509953" cy="2304256"/>
          </a:xfrm>
        </p:grpSpPr>
        <p:cxnSp>
          <p:nvCxnSpPr>
            <p:cNvPr id="5" name="直線接點 4">
              <a:extLst>
                <a:ext uri="{FF2B5EF4-FFF2-40B4-BE49-F238E27FC236}">
                  <a16:creationId xmlns:a16="http://schemas.microsoft.com/office/drawing/2014/main" id="{22F2CE0B-54B8-4594-BC0B-B27265066449}"/>
                </a:ext>
              </a:extLst>
            </p:cNvPr>
            <p:cNvCxnSpPr>
              <a:cxnSpLocks/>
            </p:cNvCxnSpPr>
            <p:nvPr/>
          </p:nvCxnSpPr>
          <p:spPr>
            <a:xfrm>
              <a:off x="539552" y="548680"/>
              <a:ext cx="0" cy="1937031"/>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596B9D06-BB9A-4DEC-A68B-136C18AE2216}"/>
                </a:ext>
              </a:extLst>
            </p:cNvPr>
            <p:cNvCxnSpPr>
              <a:cxnSpLocks/>
            </p:cNvCxnSpPr>
            <p:nvPr/>
          </p:nvCxnSpPr>
          <p:spPr>
            <a:xfrm>
              <a:off x="3995936" y="526124"/>
              <a:ext cx="4752528" cy="0"/>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7D7CA71B-56A2-4E96-98C5-322AFA5454F0}"/>
                </a:ext>
              </a:extLst>
            </p:cNvPr>
            <p:cNvCxnSpPr>
              <a:cxnSpLocks/>
            </p:cNvCxnSpPr>
            <p:nvPr/>
          </p:nvCxnSpPr>
          <p:spPr>
            <a:xfrm>
              <a:off x="8748464" y="511944"/>
              <a:ext cx="0" cy="1973767"/>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id="{6BF9DB2C-19CC-48FF-8D1E-D56D031DC3B8}"/>
                </a:ext>
              </a:extLst>
            </p:cNvPr>
            <p:cNvCxnSpPr>
              <a:cxnSpLocks/>
            </p:cNvCxnSpPr>
            <p:nvPr/>
          </p:nvCxnSpPr>
          <p:spPr>
            <a:xfrm>
              <a:off x="539552" y="2485711"/>
              <a:ext cx="8208912" cy="0"/>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AE3E76A9-D99A-4685-96F5-0F4F18EDF4AB}"/>
                </a:ext>
              </a:extLst>
            </p:cNvPr>
            <p:cNvSpPr/>
            <p:nvPr/>
          </p:nvSpPr>
          <p:spPr>
            <a:xfrm>
              <a:off x="2051721" y="214425"/>
              <a:ext cx="2304256" cy="550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zh-TW" altLang="en-US" sz="2800" b="1" dirty="0">
                  <a:solidFill>
                    <a:srgbClr val="F15E67"/>
                  </a:solidFill>
                </a:rPr>
                <a:t>生物多樣性</a:t>
              </a:r>
            </a:p>
          </p:txBody>
        </p:sp>
        <p:pic>
          <p:nvPicPr>
            <p:cNvPr id="10" name="圖片 9">
              <a:extLst>
                <a:ext uri="{FF2B5EF4-FFF2-40B4-BE49-F238E27FC236}">
                  <a16:creationId xmlns:a16="http://schemas.microsoft.com/office/drawing/2014/main" id="{D1C6AB18-2A8A-4C21-8279-81296EC0D0C9}"/>
                </a:ext>
              </a:extLst>
            </p:cNvPr>
            <p:cNvPicPr>
              <a:picLocks noChangeAspect="1"/>
            </p:cNvPicPr>
            <p:nvPr/>
          </p:nvPicPr>
          <p:blipFill>
            <a:blip r:embed="rId2" cstate="print"/>
            <a:stretch>
              <a:fillRect/>
            </a:stretch>
          </p:blipFill>
          <p:spPr>
            <a:xfrm>
              <a:off x="238511" y="181455"/>
              <a:ext cx="1702533" cy="601207"/>
            </a:xfrm>
            <a:prstGeom prst="rect">
              <a:avLst/>
            </a:prstGeom>
          </p:spPr>
        </p:pic>
      </p:grpSp>
      <p:sp>
        <p:nvSpPr>
          <p:cNvPr id="11" name="矩形 10">
            <a:extLst>
              <a:ext uri="{FF2B5EF4-FFF2-40B4-BE49-F238E27FC236}">
                <a16:creationId xmlns:a16="http://schemas.microsoft.com/office/drawing/2014/main" id="{84F5D18D-3B6B-47DE-97D8-05B2794D9303}"/>
              </a:ext>
            </a:extLst>
          </p:cNvPr>
          <p:cNvSpPr/>
          <p:nvPr/>
        </p:nvSpPr>
        <p:spPr>
          <a:xfrm>
            <a:off x="755575" y="4307612"/>
            <a:ext cx="7848871" cy="1569660"/>
          </a:xfrm>
          <a:prstGeom prst="rect">
            <a:avLst/>
          </a:prstGeom>
        </p:spPr>
        <p:txBody>
          <a:bodyPr wrap="square">
            <a:spAutoFit/>
          </a:bodyPr>
          <a:lstStyle/>
          <a:p>
            <a:pPr indent="720000" eaLnBrk="1"/>
            <a:r>
              <a:rPr lang="zh-TW" altLang="en-US" sz="2400" dirty="0">
                <a:solidFill>
                  <a:srgbClr val="211D1E"/>
                </a:solidFill>
                <a:latin typeface="+mj-lt"/>
                <a:ea typeface="標楷體" panose="03000509000000000000" pitchFamily="65" charset="-120"/>
              </a:rPr>
              <a:t>生物多樣性是指各種地理環境內生存著形形色色的生物體，包含在同種生物內的多樣化程度、不同種生物的多樣化程度、不同生態系的多樣化程度，故生物多樣性分為遺傳多樣性、物種多樣性、生態系多樣性。</a:t>
            </a:r>
            <a:endParaRPr lang="zh-TW" altLang="en-US" sz="2400" dirty="0">
              <a:latin typeface="+mj-lt"/>
              <a:ea typeface="標楷體" panose="03000509000000000000" pitchFamily="65" charset="-120"/>
            </a:endParaRPr>
          </a:p>
        </p:txBody>
      </p:sp>
      <p:sp>
        <p:nvSpPr>
          <p:cNvPr id="12"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1916832"/>
            <a:ext cx="8640960" cy="156966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低海拔地區氣溫較高，這些區域的植物通常是熱帶植物，例如：椰子樹、臺灣欒樹等。隨著海拔上升，氣溫逐漸降低，中低海拔的山區常見的樹種有山毛櫸等，這些植物對涼爽的氣候有較高的適應能力。</a:t>
            </a:r>
          </a:p>
        </p:txBody>
      </p:sp>
    </p:spTree>
    <p:extLst>
      <p:ext uri="{BB962C8B-B14F-4D97-AF65-F5344CB8AC3E}">
        <p14:creationId xmlns:p14="http://schemas.microsoft.com/office/powerpoint/2010/main" val="399653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P89</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276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動植物的生活棲地遭受破壞，對生物的生存會產生什麼影響？</a:t>
            </a:r>
            <a:endParaRPr lang="en-US" altLang="zh-TW" sz="2800" dirty="0"/>
          </a:p>
          <a:p>
            <a:pPr marL="0" indent="720000" eaLnBrk="1">
              <a:buFontTx/>
              <a:buNone/>
            </a:pPr>
            <a:endParaRPr lang="en-US" altLang="zh-TW" sz="2800" dirty="0"/>
          </a:p>
          <a:p>
            <a:pPr marL="0" indent="0" eaLnBrk="1">
              <a:spcBef>
                <a:spcPts val="0"/>
              </a:spcBef>
              <a:buFontTx/>
              <a:buNone/>
            </a:pPr>
            <a:endParaRPr lang="en-US" altLang="zh-TW" sz="2800" dirty="0"/>
          </a:p>
          <a:p>
            <a:pPr marL="0" indent="0" eaLnBrk="1">
              <a:spcBef>
                <a:spcPts val="0"/>
              </a:spcBef>
              <a:buFontTx/>
              <a:buNone/>
            </a:pPr>
            <a:endParaRPr lang="en-US" altLang="zh-TW" sz="2800" dirty="0"/>
          </a:p>
          <a:p>
            <a:pPr marL="0" indent="0" eaLnBrk="1">
              <a:spcBef>
                <a:spcPts val="0"/>
              </a:spcBef>
              <a:buFontTx/>
              <a:buNone/>
            </a:pPr>
            <a:r>
              <a:rPr lang="zh-TW" altLang="en-US" sz="2800" dirty="0"/>
              <a:t>查一查相關報導或資料與同學討論，分享你的發現。</a:t>
            </a:r>
            <a:endParaRPr lang="zh-TW" altLang="en-US" sz="2800" dirty="0">
              <a:solidFill>
                <a:srgbClr val="000000"/>
              </a:solidFill>
            </a:endParaRPr>
          </a:p>
        </p:txBody>
      </p:sp>
      <p:pic>
        <p:nvPicPr>
          <p:cNvPr id="26626" name="Picture 2"/>
          <p:cNvPicPr>
            <a:picLocks noChangeAspect="1" noChangeArrowheads="1"/>
          </p:cNvPicPr>
          <p:nvPr/>
        </p:nvPicPr>
        <p:blipFill>
          <a:blip r:embed="rId2" cstate="print"/>
          <a:srcRect/>
          <a:stretch>
            <a:fillRect/>
          </a:stretch>
        </p:blipFill>
        <p:spPr bwMode="auto">
          <a:xfrm>
            <a:off x="180472" y="3501008"/>
            <a:ext cx="8759144" cy="1844030"/>
          </a:xfrm>
          <a:prstGeom prst="rect">
            <a:avLst/>
          </a:prstGeom>
          <a:noFill/>
          <a:ln w="9525">
            <a:noFill/>
            <a:miter lim="800000"/>
            <a:headEnd/>
            <a:tailEnd/>
          </a:ln>
        </p:spPr>
      </p:pic>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251520" y="3631362"/>
            <a:ext cx="2880320" cy="156966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我們這組找到有關報導石虎在穿越馬路時受傷的相關訊息。</a:t>
            </a:r>
          </a:p>
        </p:txBody>
      </p:sp>
      <p:sp>
        <p:nvSpPr>
          <p:cNvPr id="6" name="文字方塊 5">
            <a:extLst>
              <a:ext uri="{FF2B5EF4-FFF2-40B4-BE49-F238E27FC236}">
                <a16:creationId xmlns:a16="http://schemas.microsoft.com/office/drawing/2014/main" id="{947AAC0C-B99A-4D88-A840-61C4C05132F9}"/>
              </a:ext>
            </a:extLst>
          </p:cNvPr>
          <p:cNvSpPr txBox="1">
            <a:spLocks noChangeArrowheads="1"/>
          </p:cNvSpPr>
          <p:nvPr/>
        </p:nvSpPr>
        <p:spPr bwMode="auto">
          <a:xfrm>
            <a:off x="5754364" y="3631362"/>
            <a:ext cx="3138116"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我認為石虎離開牠生活的山林環境，因此才會受傷。</a:t>
            </a:r>
          </a:p>
        </p:txBody>
      </p:sp>
      <p:sp>
        <p:nvSpPr>
          <p:cNvPr id="7"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1508591"/>
            <a:ext cx="8640960"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廣大的森林被大量砍伐作為牧場或耕地後，野生動物、植物因為棲息地被破壞而瀕臨絕滅，許多原本棲息在山林的生物就這樣消失了。</a:t>
            </a:r>
          </a:p>
        </p:txBody>
      </p:sp>
      <p:pic>
        <p:nvPicPr>
          <p:cNvPr id="2" name="Picture 8">
            <a:hlinkClick r:id="rId3"/>
            <a:extLst>
              <a:ext uri="{FF2B5EF4-FFF2-40B4-BE49-F238E27FC236}">
                <a16:creationId xmlns:a16="http://schemas.microsoft.com/office/drawing/2014/main" id="{0FEB250F-8EBB-1D55-8695-1DF3429F7A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53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P89</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146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為什麼石虎會穿越馬路？</a:t>
            </a:r>
            <a:endParaRPr lang="en-US" altLang="zh-TW" sz="2800" dirty="0"/>
          </a:p>
          <a:p>
            <a:pPr marL="0" indent="0" eaLnBrk="1">
              <a:spcBef>
                <a:spcPts val="0"/>
              </a:spcBef>
              <a:buFontTx/>
              <a:buNone/>
            </a:pPr>
            <a:endParaRPr lang="en-US" altLang="zh-TW" sz="2800" dirty="0"/>
          </a:p>
          <a:p>
            <a:pPr marL="0" indent="0" eaLnBrk="1">
              <a:spcBef>
                <a:spcPts val="600"/>
              </a:spcBef>
              <a:buFontTx/>
              <a:buNone/>
            </a:pPr>
            <a:r>
              <a:rPr lang="zh-TW" altLang="en-US" sz="2800" dirty="0"/>
              <a:t>牠們不是應該生活在山林環境嗎？</a:t>
            </a:r>
            <a:endParaRPr lang="zh-TW" altLang="en-US" sz="2800" dirty="0">
              <a:solidFill>
                <a:srgbClr val="000000"/>
              </a:solidFill>
            </a:endParaRPr>
          </a:p>
        </p:txBody>
      </p:sp>
      <p:pic>
        <p:nvPicPr>
          <p:cNvPr id="27650" name="Picture 2"/>
          <p:cNvPicPr>
            <a:picLocks noChangeAspect="1" noChangeArrowheads="1"/>
          </p:cNvPicPr>
          <p:nvPr/>
        </p:nvPicPr>
        <p:blipFill>
          <a:blip r:embed="rId2" cstate="print"/>
          <a:srcRect/>
          <a:stretch>
            <a:fillRect/>
          </a:stretch>
        </p:blipFill>
        <p:spPr bwMode="auto">
          <a:xfrm>
            <a:off x="108464" y="2780928"/>
            <a:ext cx="8845036" cy="1945204"/>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251520" y="4765869"/>
            <a:ext cx="8640960" cy="1399435"/>
          </a:xfrm>
          <a:prstGeom prst="rect">
            <a:avLst/>
          </a:prstGeom>
          <a:noFill/>
          <a:ln w="9525">
            <a:noFill/>
            <a:miter lim="800000"/>
            <a:headEnd/>
            <a:tailEnd/>
          </a:ln>
        </p:spPr>
      </p:pic>
      <p:sp>
        <p:nvSpPr>
          <p:cNvPr id="6"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1691680" y="4892967"/>
            <a:ext cx="7056784"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我查到因為人類將山林開發為道路，使得石虎的棲地被切割、縮減，所以石虎在跨越道路時就容易被車撞傷。</a:t>
            </a:r>
          </a:p>
        </p:txBody>
      </p:sp>
      <p:sp>
        <p:nvSpPr>
          <p:cNvPr id="7"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1055777"/>
            <a:ext cx="8640960"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因為馬路就是牠們原來的棲地，所以牠們會穿越馬路。</a:t>
            </a:r>
          </a:p>
        </p:txBody>
      </p:sp>
      <p:sp>
        <p:nvSpPr>
          <p:cNvPr id="8"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1988840"/>
            <a:ext cx="8640960"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人類將山林開發為道路，使得石虎的棲地被切割、縮減，所以石虎在跨越道路時就容易被車撞傷。</a:t>
            </a:r>
          </a:p>
        </p:txBody>
      </p:sp>
    </p:spTree>
    <p:extLst>
      <p:ext uri="{BB962C8B-B14F-4D97-AF65-F5344CB8AC3E}">
        <p14:creationId xmlns:p14="http://schemas.microsoft.com/office/powerpoint/2010/main" val="399653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P89</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404664"/>
            <a:ext cx="864984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tabLst>
                <a:tab pos="5202238" algn="l"/>
              </a:tabLst>
            </a:pPr>
            <a:r>
              <a:rPr lang="zh-TW" altLang="en-US" sz="2800" dirty="0"/>
              <a:t>石虎數量日益減少，在石虎保育、農民財產損失以及當地居民的交通需求之間，我們可以怎麼做讓動物保育和人類需求減少衝突，達到人類生存、動物保育與自然環境的平衡呢？嘗試以不同角色的立場，提出你的觀點與看法。</a:t>
            </a:r>
            <a:endParaRPr lang="zh-TW" altLang="en-US" sz="2800" dirty="0">
              <a:solidFill>
                <a:srgbClr val="000000"/>
              </a:solidFill>
            </a:endParaRPr>
          </a:p>
        </p:txBody>
      </p:sp>
      <p:sp>
        <p:nvSpPr>
          <p:cNvPr id="13" name="文字方塊 12">
            <a:extLst>
              <a:ext uri="{FF2B5EF4-FFF2-40B4-BE49-F238E27FC236}">
                <a16:creationId xmlns:a16="http://schemas.microsoft.com/office/drawing/2014/main" id="{E421ACA1-848F-433D-BB66-4873A436C1E5}"/>
              </a:ext>
            </a:extLst>
          </p:cNvPr>
          <p:cNvSpPr txBox="1">
            <a:spLocks noChangeArrowheads="1"/>
          </p:cNvSpPr>
          <p:nvPr/>
        </p:nvSpPr>
        <p:spPr bwMode="auto">
          <a:xfrm>
            <a:off x="251520" y="2780928"/>
            <a:ext cx="8640960" cy="1938992"/>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lt"/>
              </a:rPr>
              <a:t>石虎曾遍布全</a:t>
            </a:r>
            <a:r>
              <a:rPr lang="zh-TW" altLang="en-US" sz="2400" u="sng" dirty="0">
                <a:solidFill>
                  <a:srgbClr val="FF0000"/>
                </a:solidFill>
                <a:latin typeface="+mj-lt"/>
              </a:rPr>
              <a:t>臺</a:t>
            </a:r>
            <a:r>
              <a:rPr lang="en-US" altLang="zh-TW" sz="2400" dirty="0">
                <a:solidFill>
                  <a:srgbClr val="FF0000"/>
                </a:solidFill>
                <a:latin typeface="+mj-lt"/>
              </a:rPr>
              <a:t>1000</a:t>
            </a:r>
            <a:r>
              <a:rPr lang="zh-TW" altLang="en-US" sz="2400" dirty="0">
                <a:solidFill>
                  <a:srgbClr val="FF0000"/>
                </a:solidFill>
                <a:latin typeface="+mj-lt"/>
              </a:rPr>
              <a:t>公尺以下的淺山地區，因為淺山棲地的大量開發，使得石虎分布區域縮減、數量減少，目前石虎整體數量仍未知，有學者推估約只剩</a:t>
            </a:r>
            <a:r>
              <a:rPr lang="en-US" altLang="zh-TW" sz="2400" dirty="0">
                <a:solidFill>
                  <a:srgbClr val="FF0000"/>
                </a:solidFill>
                <a:latin typeface="+mj-lt"/>
              </a:rPr>
              <a:t>300</a:t>
            </a:r>
            <a:r>
              <a:rPr lang="zh-TW" altLang="en-US" sz="2400" dirty="0">
                <a:solidFill>
                  <a:srgbClr val="FF0000"/>
                </a:solidFill>
                <a:latin typeface="+mj-lt"/>
              </a:rPr>
              <a:t>隻～</a:t>
            </a:r>
            <a:r>
              <a:rPr lang="en-US" altLang="zh-TW" sz="2400" dirty="0">
                <a:solidFill>
                  <a:srgbClr val="FF0000"/>
                </a:solidFill>
                <a:latin typeface="+mj-lt"/>
              </a:rPr>
              <a:t>500</a:t>
            </a:r>
            <a:r>
              <a:rPr lang="zh-TW" altLang="en-US" sz="2400" dirty="0">
                <a:solidFill>
                  <a:srgbClr val="FF0000"/>
                </a:solidFill>
                <a:latin typeface="+mj-lt"/>
              </a:rPr>
              <a:t>隻，如今僅剩</a:t>
            </a:r>
            <a:r>
              <a:rPr lang="zh-TW" altLang="en-US" sz="2400" u="sng" dirty="0">
                <a:solidFill>
                  <a:srgbClr val="FF0000"/>
                </a:solidFill>
                <a:latin typeface="+mj-lt"/>
              </a:rPr>
              <a:t>苗栗</a:t>
            </a:r>
            <a:r>
              <a:rPr lang="zh-TW" altLang="en-US" sz="2400" dirty="0">
                <a:solidFill>
                  <a:srgbClr val="FF0000"/>
                </a:solidFill>
                <a:latin typeface="+mj-lt"/>
              </a:rPr>
              <a:t>、</a:t>
            </a:r>
            <a:r>
              <a:rPr lang="zh-TW" altLang="en-US" sz="2400" u="sng" dirty="0">
                <a:solidFill>
                  <a:srgbClr val="FF0000"/>
                </a:solidFill>
                <a:latin typeface="+mj-lt"/>
              </a:rPr>
              <a:t>臺中</a:t>
            </a:r>
            <a:r>
              <a:rPr lang="zh-TW" altLang="en-US" sz="2400" dirty="0">
                <a:solidFill>
                  <a:srgbClr val="FF0000"/>
                </a:solidFill>
                <a:latin typeface="+mj-lt"/>
              </a:rPr>
              <a:t>、</a:t>
            </a:r>
            <a:r>
              <a:rPr lang="zh-TW" altLang="en-US" sz="2400" u="sng" dirty="0">
                <a:solidFill>
                  <a:srgbClr val="FF0000"/>
                </a:solidFill>
                <a:latin typeface="+mj-lt"/>
              </a:rPr>
              <a:t>南投</a:t>
            </a:r>
            <a:r>
              <a:rPr lang="zh-TW" altLang="en-US" sz="2400" dirty="0">
                <a:solidFill>
                  <a:srgbClr val="FF0000"/>
                </a:solidFill>
                <a:latin typeface="+mj-lt"/>
              </a:rPr>
              <a:t>與</a:t>
            </a:r>
            <a:r>
              <a:rPr lang="zh-TW" altLang="en-US" sz="2400" u="sng" dirty="0">
                <a:solidFill>
                  <a:srgbClr val="FF0000"/>
                </a:solidFill>
                <a:latin typeface="+mj-lt"/>
              </a:rPr>
              <a:t>彰化</a:t>
            </a:r>
            <a:r>
              <a:rPr lang="zh-TW" altLang="en-US" sz="1100" dirty="0">
                <a:solidFill>
                  <a:srgbClr val="FF0000"/>
                </a:solidFill>
                <a:latin typeface="+mj-lt"/>
              </a:rPr>
              <a:t> </a:t>
            </a:r>
            <a:r>
              <a:rPr lang="zh-TW" altLang="en-US" sz="2400" u="sng" dirty="0">
                <a:solidFill>
                  <a:srgbClr val="FF0000"/>
                </a:solidFill>
                <a:latin typeface="+mj-lt"/>
              </a:rPr>
              <a:t>八卦山</a:t>
            </a:r>
            <a:r>
              <a:rPr lang="zh-TW" altLang="en-US" sz="2400" dirty="0">
                <a:solidFill>
                  <a:srgbClr val="FF0000"/>
                </a:solidFill>
                <a:latin typeface="+mj-lt"/>
              </a:rPr>
              <a:t>一帶尚有石虎的蹤跡。</a:t>
            </a:r>
            <a:r>
              <a:rPr lang="zh-TW" altLang="en-US" sz="2400" u="sng" dirty="0">
                <a:solidFill>
                  <a:srgbClr val="FF0000"/>
                </a:solidFill>
                <a:latin typeface="+mj-lt"/>
              </a:rPr>
              <a:t>新竹縣</a:t>
            </a:r>
            <a:r>
              <a:rPr lang="zh-TW" altLang="en-US" sz="2400" dirty="0">
                <a:solidFill>
                  <a:srgbClr val="FF0000"/>
                </a:solidFill>
                <a:latin typeface="+mj-lt"/>
              </a:rPr>
              <a:t>、</a:t>
            </a:r>
            <a:r>
              <a:rPr lang="zh-TW" altLang="en-US" sz="2400" u="sng" dirty="0">
                <a:solidFill>
                  <a:srgbClr val="FF0000"/>
                </a:solidFill>
                <a:latin typeface="+mj-lt"/>
              </a:rPr>
              <a:t>嘉義縣</a:t>
            </a:r>
            <a:r>
              <a:rPr lang="zh-TW" altLang="en-US" sz="2400" dirty="0">
                <a:solidFill>
                  <a:srgbClr val="FF0000"/>
                </a:solidFill>
                <a:latin typeface="+mj-lt"/>
              </a:rPr>
              <a:t>偶有零星個案，</a:t>
            </a:r>
            <a:r>
              <a:rPr lang="zh-TW" altLang="en-US" sz="2400" u="sng" dirty="0">
                <a:solidFill>
                  <a:srgbClr val="FF0000"/>
                </a:solidFill>
                <a:latin typeface="+mj-lt"/>
              </a:rPr>
              <a:t>苗栗</a:t>
            </a:r>
            <a:r>
              <a:rPr lang="zh-TW" altLang="en-US" sz="2400" dirty="0">
                <a:solidFill>
                  <a:srgbClr val="FF0000"/>
                </a:solidFill>
                <a:latin typeface="+mj-lt"/>
              </a:rPr>
              <a:t>是石虎最大族群的重要棲息地。</a:t>
            </a:r>
          </a:p>
        </p:txBody>
      </p:sp>
    </p:spTree>
    <p:extLst>
      <p:ext uri="{BB962C8B-B14F-4D97-AF65-F5344CB8AC3E}">
        <p14:creationId xmlns:p14="http://schemas.microsoft.com/office/powerpoint/2010/main" val="399653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p:cNvGrpSpPr/>
          <p:nvPr/>
        </p:nvGrpSpPr>
        <p:grpSpPr>
          <a:xfrm>
            <a:off x="179511" y="476671"/>
            <a:ext cx="8820473" cy="4307599"/>
            <a:chOff x="179511" y="476671"/>
            <a:chExt cx="8820473" cy="4307599"/>
          </a:xfrm>
        </p:grpSpPr>
        <p:pic>
          <p:nvPicPr>
            <p:cNvPr id="28674" name="Picture 2"/>
            <p:cNvPicPr>
              <a:picLocks noChangeAspect="1" noChangeArrowheads="1"/>
            </p:cNvPicPr>
            <p:nvPr/>
          </p:nvPicPr>
          <p:blipFill>
            <a:blip r:embed="rId2" cstate="print"/>
            <a:srcRect/>
            <a:stretch>
              <a:fillRect/>
            </a:stretch>
          </p:blipFill>
          <p:spPr bwMode="auto">
            <a:xfrm>
              <a:off x="179511" y="476671"/>
              <a:ext cx="8765621" cy="4307599"/>
            </a:xfrm>
            <a:prstGeom prst="rect">
              <a:avLst/>
            </a:prstGeom>
            <a:noFill/>
            <a:ln w="9525">
              <a:noFill/>
              <a:miter lim="800000"/>
              <a:headEnd/>
              <a:tailEnd/>
            </a:ln>
          </p:spPr>
        </p:pic>
        <p:sp>
          <p:nvSpPr>
            <p:cNvPr id="9"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251520" y="563196"/>
              <a:ext cx="2736304" cy="156966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我們需要種植農作物與養雞賺錢生活，但是石虎會</a:t>
              </a:r>
              <a:r>
                <a:rPr lang="en-US" altLang="zh-TW" sz="2400" dirty="0">
                  <a:latin typeface="標楷體" panose="03000509000000000000" pitchFamily="65" charset="-120"/>
                </a:rPr>
                <a:t>……</a:t>
              </a:r>
              <a:r>
                <a:rPr lang="zh-TW" altLang="en-US" sz="2400" dirty="0">
                  <a:latin typeface="標楷體" panose="03000509000000000000" pitchFamily="65" charset="-120"/>
                </a:rPr>
                <a:t>。</a:t>
              </a:r>
            </a:p>
          </p:txBody>
        </p:sp>
        <p:sp>
          <p:nvSpPr>
            <p:cNvPr id="10" name="文字方塊 4">
              <a:extLst>
                <a:ext uri="{FF2B5EF4-FFF2-40B4-BE49-F238E27FC236}">
                  <a16:creationId xmlns:a16="http://schemas.microsoft.com/office/drawing/2014/main" id="{394BB54D-BE9D-4972-8C83-8EF4D6CD7F49}"/>
                </a:ext>
              </a:extLst>
            </p:cNvPr>
            <p:cNvSpPr txBox="1">
              <a:spLocks noChangeArrowheads="1"/>
            </p:cNvSpPr>
            <p:nvPr/>
          </p:nvSpPr>
          <p:spPr bwMode="auto">
            <a:xfrm>
              <a:off x="3131840" y="563196"/>
              <a:ext cx="2376264" cy="156966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希望交通能更方便，需要開發新的道路，但</a:t>
              </a:r>
              <a:r>
                <a:rPr lang="en-US" altLang="zh-TW" sz="2400" dirty="0">
                  <a:latin typeface="標楷體" panose="03000509000000000000" pitchFamily="65" charset="-120"/>
                </a:rPr>
                <a:t>……</a:t>
              </a:r>
              <a:r>
                <a:rPr lang="zh-TW" altLang="en-US" sz="2400" dirty="0">
                  <a:latin typeface="標楷體" panose="03000509000000000000" pitchFamily="65" charset="-120"/>
                </a:rPr>
                <a:t>。</a:t>
              </a:r>
            </a:p>
          </p:txBody>
        </p:sp>
        <p:sp>
          <p:nvSpPr>
            <p:cNvPr id="12" name="文字方塊 4">
              <a:extLst>
                <a:ext uri="{FF2B5EF4-FFF2-40B4-BE49-F238E27FC236}">
                  <a16:creationId xmlns:a16="http://schemas.microsoft.com/office/drawing/2014/main" id="{43BAAB91-FD1D-4D89-80B1-805106AD6774}"/>
                </a:ext>
              </a:extLst>
            </p:cNvPr>
            <p:cNvSpPr txBox="1">
              <a:spLocks noChangeArrowheads="1"/>
            </p:cNvSpPr>
            <p:nvPr/>
          </p:nvSpPr>
          <p:spPr bwMode="auto">
            <a:xfrm>
              <a:off x="5724128" y="527901"/>
              <a:ext cx="3275856" cy="156966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石虎生活在淺山環境，會捕食老鼠跟雞隻，而且活動範圍大，道路開發會</a:t>
              </a:r>
              <a:r>
                <a:rPr lang="en-US" altLang="zh-TW" sz="2400" dirty="0">
                  <a:latin typeface="標楷體" panose="03000509000000000000" pitchFamily="65" charset="-120"/>
                </a:rPr>
                <a:t>……</a:t>
              </a:r>
              <a:r>
                <a:rPr lang="zh-TW" altLang="en-US" sz="2400" dirty="0">
                  <a:latin typeface="標楷體" panose="03000509000000000000" pitchFamily="65" charset="-120"/>
                </a:rPr>
                <a:t>。</a:t>
              </a:r>
            </a:p>
          </p:txBody>
        </p:sp>
      </p:grpSp>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P89</a:t>
            </a:r>
            <a:endParaRPr kumimoji="0" lang="en-US" altLang="zh-TW" sz="2000" dirty="0">
              <a:solidFill>
                <a:schemeClr val="bg1"/>
              </a:solidFill>
            </a:endParaRPr>
          </a:p>
        </p:txBody>
      </p:sp>
      <p:sp>
        <p:nvSpPr>
          <p:cNvPr id="14"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2084655"/>
            <a:ext cx="2664296" cy="1569660"/>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農夫需要種植農作物與養雞賺錢生活，但是石虎會吃掉雞和其他食物。</a:t>
            </a:r>
          </a:p>
        </p:txBody>
      </p:sp>
      <p:sp>
        <p:nvSpPr>
          <p:cNvPr id="15"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3131840" y="2060848"/>
            <a:ext cx="2448272" cy="1938992"/>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居民希望交通能更方便，需要開發新的道路，但開發道路會破壞石虎棲地。</a:t>
            </a:r>
          </a:p>
        </p:txBody>
      </p:sp>
      <p:sp>
        <p:nvSpPr>
          <p:cNvPr id="16"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5724128" y="2060848"/>
            <a:ext cx="3168352" cy="1569660"/>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石虎能維持原有的食物鏈，保持生物多樣性，石虎數量減少會破壞原有的生態系。</a:t>
            </a:r>
          </a:p>
        </p:txBody>
      </p:sp>
    </p:spTree>
    <p:extLst>
      <p:ext uri="{BB962C8B-B14F-4D97-AF65-F5344CB8AC3E}">
        <p14:creationId xmlns:p14="http://schemas.microsoft.com/office/powerpoint/2010/main" val="399653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9"/>
          <p:cNvGrpSpPr/>
          <p:nvPr/>
        </p:nvGrpSpPr>
        <p:grpSpPr>
          <a:xfrm>
            <a:off x="1" y="3355"/>
            <a:ext cx="1933575" cy="1167185"/>
            <a:chOff x="1" y="3355"/>
            <a:chExt cx="1933575" cy="1167185"/>
          </a:xfrm>
        </p:grpSpPr>
        <p:pic>
          <p:nvPicPr>
            <p:cNvPr id="9" name="圖片 8">
              <a:extLst>
                <a:ext uri="{FF2B5EF4-FFF2-40B4-BE49-F238E27FC236}">
                  <a16:creationId xmlns:a16="http://schemas.microsoft.com/office/drawing/2014/main" id="{4E132819-1266-400B-979A-752529980A03}"/>
                </a:ext>
              </a:extLst>
            </p:cNvPr>
            <p:cNvPicPr>
              <a:picLocks noChangeAspect="1"/>
            </p:cNvPicPr>
            <p:nvPr/>
          </p:nvPicPr>
          <p:blipFill>
            <a:blip r:embed="rId2" cstate="print">
              <a:clrChange>
                <a:clrFrom>
                  <a:srgbClr val="FFFFFF"/>
                </a:clrFrom>
                <a:clrTo>
                  <a:srgbClr val="FFFFFF">
                    <a:alpha val="0"/>
                  </a:srgbClr>
                </a:clrTo>
              </a:clrChange>
            </a:blip>
            <a:srcRect b="90025"/>
            <a:stretch>
              <a:fillRect/>
            </a:stretch>
          </p:blipFill>
          <p:spPr>
            <a:xfrm>
              <a:off x="1" y="3355"/>
              <a:ext cx="1907704" cy="113277"/>
            </a:xfrm>
            <a:prstGeom prst="rect">
              <a:avLst/>
            </a:prstGeom>
          </p:spPr>
        </p:pic>
        <p:pic>
          <p:nvPicPr>
            <p:cNvPr id="8" name="圖片 7">
              <a:extLst>
                <a:ext uri="{FF2B5EF4-FFF2-40B4-BE49-F238E27FC236}">
                  <a16:creationId xmlns:a16="http://schemas.microsoft.com/office/drawing/2014/main" id="{056DFFB5-FF79-4B10-832B-F82A7604CEF9}"/>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2" y="72008"/>
              <a:ext cx="1933574" cy="1098532"/>
            </a:xfrm>
            <a:prstGeom prst="rect">
              <a:avLst/>
            </a:prstGeom>
          </p:spPr>
        </p:pic>
      </p:grpSp>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P90</a:t>
            </a:r>
            <a:endParaRPr kumimoji="0" lang="en-US" altLang="zh-TW" sz="2000" dirty="0">
              <a:solidFill>
                <a:schemeClr val="bg1"/>
              </a:solidFill>
            </a:endParaRPr>
          </a:p>
        </p:txBody>
      </p:sp>
      <p:sp>
        <p:nvSpPr>
          <p:cNvPr id="4" name="Rectangle 2">
            <a:extLst>
              <a:ext uri="{FF2B5EF4-FFF2-40B4-BE49-F238E27FC236}">
                <a16:creationId xmlns:a16="http://schemas.microsoft.com/office/drawing/2014/main" id="{87E5CE33-2FF6-4501-9AFB-C898EF7F7045}"/>
              </a:ext>
            </a:extLst>
          </p:cNvPr>
          <p:cNvSpPr>
            <a:spLocks noGrp="1" noChangeArrowheads="1"/>
          </p:cNvSpPr>
          <p:nvPr>
            <p:ph type="title"/>
          </p:nvPr>
        </p:nvSpPr>
        <p:spPr>
          <a:xfrm>
            <a:off x="251520" y="1281113"/>
            <a:ext cx="5976664" cy="647700"/>
          </a:xfrm>
        </p:spPr>
        <p:txBody>
          <a:bodyPr/>
          <a:lstStyle/>
          <a:p>
            <a:pPr eaLnBrk="1" hangingPunct="1">
              <a:defRPr/>
            </a:pPr>
            <a:r>
              <a:rPr lang="en-US" altLang="zh-TW" dirty="0">
                <a:latin typeface="+mn-lt"/>
              </a:rPr>
              <a:t>2-2</a:t>
            </a:r>
            <a:r>
              <a:rPr lang="zh-TW" altLang="en-US" dirty="0">
                <a:latin typeface="+mn-lt"/>
              </a:rPr>
              <a:t> 全球環境變遷</a:t>
            </a:r>
          </a:p>
        </p:txBody>
      </p:sp>
      <p:sp>
        <p:nvSpPr>
          <p:cNvPr id="6" name="Rectangle 3">
            <a:extLst>
              <a:ext uri="{FF2B5EF4-FFF2-40B4-BE49-F238E27FC236}">
                <a16:creationId xmlns:a16="http://schemas.microsoft.com/office/drawing/2014/main" id="{DE33FB08-654A-49DC-9BAB-A5124D1A04AF}"/>
              </a:ext>
            </a:extLst>
          </p:cNvPr>
          <p:cNvSpPr txBox="1">
            <a:spLocks noChangeArrowheads="1"/>
          </p:cNvSpPr>
          <p:nvPr/>
        </p:nvSpPr>
        <p:spPr bwMode="auto">
          <a:xfrm>
            <a:off x="1878008" y="279905"/>
            <a:ext cx="46382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3200" dirty="0">
                <a:solidFill>
                  <a:srgbClr val="000000"/>
                </a:solidFill>
                <a:latin typeface="標楷體" panose="03000509000000000000" pitchFamily="65" charset="-120"/>
              </a:rPr>
              <a:t>人類活動對環境的影響</a:t>
            </a:r>
          </a:p>
        </p:txBody>
      </p:sp>
      <p:sp>
        <p:nvSpPr>
          <p:cNvPr id="11" name="Rectangle 3">
            <a:extLst>
              <a:ext uri="{FF2B5EF4-FFF2-40B4-BE49-F238E27FC236}">
                <a16:creationId xmlns:a16="http://schemas.microsoft.com/office/drawing/2014/main" id="{C90354E4-F724-456E-B652-6DB7C91783B9}"/>
              </a:ext>
            </a:extLst>
          </p:cNvPr>
          <p:cNvSpPr txBox="1">
            <a:spLocks noChangeArrowheads="1"/>
          </p:cNvSpPr>
          <p:nvPr/>
        </p:nvSpPr>
        <p:spPr bwMode="auto">
          <a:xfrm>
            <a:off x="242640" y="1988840"/>
            <a:ext cx="864984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近年來，地球因環境產生很多改變，包含外來入侵種、環境汙染、棲地破壞、全球氣候變遷</a:t>
            </a:r>
            <a:r>
              <a:rPr lang="en-US" altLang="zh-TW" sz="2800" dirty="0">
                <a:latin typeface="+mj-ea"/>
                <a:ea typeface="+mj-ea"/>
              </a:rPr>
              <a:t>……</a:t>
            </a:r>
            <a:r>
              <a:rPr lang="zh-TW" altLang="en-US" sz="2800" dirty="0"/>
              <a:t>。地球為什麼會發生這些環境改變呢？</a:t>
            </a:r>
            <a:endParaRPr lang="en-US" altLang="zh-TW" sz="2800" dirty="0"/>
          </a:p>
          <a:p>
            <a:pPr marL="0" indent="0" eaLnBrk="1">
              <a:spcBef>
                <a:spcPts val="0"/>
              </a:spcBef>
              <a:buFontTx/>
              <a:buNone/>
            </a:pPr>
            <a:endParaRPr lang="en-US" altLang="zh-TW" sz="2800" dirty="0"/>
          </a:p>
          <a:p>
            <a:pPr marL="0" indent="0" eaLnBrk="1">
              <a:spcBef>
                <a:spcPts val="0"/>
              </a:spcBef>
              <a:buFontTx/>
              <a:buNone/>
            </a:pPr>
            <a:r>
              <a:rPr lang="zh-TW" altLang="en-US" sz="2800" dirty="0"/>
              <a:t>以「全球環境變遷」為例，分組討論可以使用哪些方法調查的原因呢？</a:t>
            </a:r>
            <a:endParaRPr lang="zh-TW" altLang="en-US" sz="2800" dirty="0">
              <a:solidFill>
                <a:srgbClr val="000000"/>
              </a:solidFill>
            </a:endParaRPr>
          </a:p>
        </p:txBody>
      </p:sp>
      <p:sp>
        <p:nvSpPr>
          <p:cNvPr id="13"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3284984"/>
            <a:ext cx="8640960"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空氣汙染導致全球暖化，而全球暖化導致氣候變遷</a:t>
            </a:r>
            <a:r>
              <a:rPr lang="en-US" altLang="zh-TW" sz="2400" dirty="0">
                <a:solidFill>
                  <a:srgbClr val="FF0000"/>
                </a:solidFill>
                <a:latin typeface="標楷體" panose="03000509000000000000" pitchFamily="65" charset="-120"/>
              </a:rPr>
              <a:t>……</a:t>
            </a:r>
            <a:r>
              <a:rPr lang="zh-TW" altLang="en-US" sz="2400" dirty="0">
                <a:solidFill>
                  <a:srgbClr val="FF0000"/>
                </a:solidFill>
                <a:latin typeface="標楷體" panose="03000509000000000000" pitchFamily="65" charset="-120"/>
              </a:rPr>
              <a:t>。</a:t>
            </a:r>
          </a:p>
        </p:txBody>
      </p:sp>
      <p:sp>
        <p:nvSpPr>
          <p:cNvPr id="14"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4653136"/>
            <a:ext cx="590465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到圖書館查資料、上網找相關資料</a:t>
            </a:r>
            <a:r>
              <a:rPr lang="en-US" altLang="zh-TW" sz="2400" dirty="0">
                <a:solidFill>
                  <a:srgbClr val="FF0000"/>
                </a:solidFill>
                <a:latin typeface="標楷體" panose="03000509000000000000" pitchFamily="65" charset="-120"/>
              </a:rPr>
              <a:t>……</a:t>
            </a:r>
            <a:r>
              <a:rPr lang="zh-TW" altLang="en-US" sz="2400" dirty="0">
                <a:solidFill>
                  <a:srgbClr val="FF0000"/>
                </a:solidFill>
                <a:latin typeface="標楷體" panose="03000509000000000000" pitchFamily="65" charset="-120"/>
              </a:rPr>
              <a:t>。</a:t>
            </a:r>
          </a:p>
        </p:txBody>
      </p:sp>
      <p:sp>
        <p:nvSpPr>
          <p:cNvPr id="3" name="矩形: 圓角 2">
            <a:hlinkClick r:id="rId4" action="ppaction://hlinkfile"/>
            <a:extLst>
              <a:ext uri="{FF2B5EF4-FFF2-40B4-BE49-F238E27FC236}">
                <a16:creationId xmlns:a16="http://schemas.microsoft.com/office/drawing/2014/main" id="{9EF0647B-EFFD-59C3-2546-C7A22EF66F7F}"/>
              </a:ext>
            </a:extLst>
          </p:cNvPr>
          <p:cNvSpPr/>
          <p:nvPr/>
        </p:nvSpPr>
        <p:spPr>
          <a:xfrm>
            <a:off x="3563888" y="1447167"/>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動畫</a:t>
            </a:r>
          </a:p>
        </p:txBody>
      </p:sp>
      <p:sp>
        <p:nvSpPr>
          <p:cNvPr id="5" name="矩形 4">
            <a:extLst>
              <a:ext uri="{FF2B5EF4-FFF2-40B4-BE49-F238E27FC236}">
                <a16:creationId xmlns:a16="http://schemas.microsoft.com/office/drawing/2014/main" id="{0B0975C4-BB27-3587-E3F6-3A3D765706F5}"/>
              </a:ext>
            </a:extLst>
          </p:cNvPr>
          <p:cNvSpPr/>
          <p:nvPr/>
        </p:nvSpPr>
        <p:spPr>
          <a:xfrm>
            <a:off x="4208035" y="1451074"/>
            <a:ext cx="1261884"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r>
              <a:rPr lang="zh-TW" altLang="en-US" sz="1400" dirty="0">
                <a:solidFill>
                  <a:srgbClr val="000000"/>
                </a:solidFill>
                <a:latin typeface="Microsoft JhengHei" panose="020B0604030504040204" pitchFamily="34" charset="-120"/>
                <a:ea typeface="Microsoft JhengHei" panose="020B0604030504040204" pitchFamily="34" charset="-120"/>
              </a:rPr>
              <a:t>全球環境變遷</a:t>
            </a:r>
            <a:endParaRPr lang="zh-TW" altLang="en-US" sz="1100" dirty="0">
              <a:latin typeface="微軟正黑體" panose="020B0604030504040204" pitchFamily="34" charset="-120"/>
              <a:ea typeface="微軟正黑體" panose="020B0604030504040204" pitchFamily="34" charset="-120"/>
            </a:endParaRPr>
          </a:p>
        </p:txBody>
      </p:sp>
      <p:pic>
        <p:nvPicPr>
          <p:cNvPr id="7" name="Picture 8">
            <a:hlinkClick r:id="rId5"/>
            <a:extLst>
              <a:ext uri="{FF2B5EF4-FFF2-40B4-BE49-F238E27FC236}">
                <a16:creationId xmlns:a16="http://schemas.microsoft.com/office/drawing/2014/main" id="{05BF4EDC-01FD-5298-2785-3D64ADDAEF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33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P90</a:t>
            </a:r>
            <a:endParaRPr kumimoji="0" lang="en-US" altLang="zh-TW" sz="2000" dirty="0">
              <a:solidFill>
                <a:schemeClr val="bg1"/>
              </a:solidFill>
            </a:endParaRPr>
          </a:p>
        </p:txBody>
      </p:sp>
      <p:grpSp>
        <p:nvGrpSpPr>
          <p:cNvPr id="27" name="群組 26"/>
          <p:cNvGrpSpPr/>
          <p:nvPr/>
        </p:nvGrpSpPr>
        <p:grpSpPr>
          <a:xfrm>
            <a:off x="179512" y="489901"/>
            <a:ext cx="8752217" cy="1714963"/>
            <a:chOff x="179512" y="548679"/>
            <a:chExt cx="8752217" cy="1714963"/>
          </a:xfrm>
        </p:grpSpPr>
        <p:pic>
          <p:nvPicPr>
            <p:cNvPr id="24" name="Picture 2"/>
            <p:cNvPicPr>
              <a:picLocks noChangeAspect="1" noChangeArrowheads="1"/>
            </p:cNvPicPr>
            <p:nvPr/>
          </p:nvPicPr>
          <p:blipFill>
            <a:blip r:embed="rId2" cstate="print"/>
            <a:srcRect/>
            <a:stretch>
              <a:fillRect/>
            </a:stretch>
          </p:blipFill>
          <p:spPr bwMode="auto">
            <a:xfrm>
              <a:off x="179512" y="548679"/>
              <a:ext cx="8752217" cy="1714963"/>
            </a:xfrm>
            <a:prstGeom prst="rect">
              <a:avLst/>
            </a:prstGeom>
            <a:noFill/>
            <a:ln w="9525">
              <a:noFill/>
              <a:miter lim="800000"/>
              <a:headEnd/>
              <a:tailEnd/>
            </a:ln>
          </p:spPr>
        </p:pic>
        <p:sp>
          <p:nvSpPr>
            <p:cNvPr id="2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323528" y="1013827"/>
              <a:ext cx="2952328"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調查出來的結果應該怎麼整理呢？</a:t>
              </a:r>
            </a:p>
          </p:txBody>
        </p:sp>
        <p:sp>
          <p:nvSpPr>
            <p:cNvPr id="26" name="文字方塊 4">
              <a:extLst>
                <a:ext uri="{FF2B5EF4-FFF2-40B4-BE49-F238E27FC236}">
                  <a16:creationId xmlns:a16="http://schemas.microsoft.com/office/drawing/2014/main" id="{2DCBD590-14A0-4AE0-B43B-152CDBA15243}"/>
                </a:ext>
              </a:extLst>
            </p:cNvPr>
            <p:cNvSpPr txBox="1">
              <a:spLocks noChangeArrowheads="1"/>
            </p:cNvSpPr>
            <p:nvPr/>
          </p:nvSpPr>
          <p:spPr bwMode="auto">
            <a:xfrm>
              <a:off x="6454592" y="1013827"/>
              <a:ext cx="2365880"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如何提出證據讓同學信服呢？</a:t>
              </a:r>
            </a:p>
          </p:txBody>
        </p:sp>
      </p:grpSp>
      <p:sp>
        <p:nvSpPr>
          <p:cNvPr id="28"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323528" y="1772816"/>
            <a:ext cx="3096344" cy="830997"/>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可以參考以下表格整理。</a:t>
            </a:r>
          </a:p>
        </p:txBody>
      </p:sp>
      <p:sp>
        <p:nvSpPr>
          <p:cNvPr id="29"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6372200" y="1772816"/>
            <a:ext cx="2631537" cy="830997"/>
          </a:xfrm>
          <a:prstGeom prst="rect">
            <a:avLst/>
          </a:prstGeom>
          <a:solidFill>
            <a:srgbClr val="FFFFFF">
              <a:alpha val="80000"/>
            </a:srgbClr>
          </a:solid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要到政府相關的網站找資料</a:t>
            </a:r>
            <a:r>
              <a:rPr lang="en-US" altLang="zh-TW" sz="2400" dirty="0">
                <a:solidFill>
                  <a:srgbClr val="FF0000"/>
                </a:solidFill>
                <a:latin typeface="標楷體" panose="03000509000000000000" pitchFamily="65" charset="-120"/>
              </a:rPr>
              <a:t>……</a:t>
            </a:r>
            <a:r>
              <a:rPr lang="zh-TW" altLang="en-US" sz="2400" dirty="0">
                <a:solidFill>
                  <a:srgbClr val="FF0000"/>
                </a:solidFill>
                <a:latin typeface="標楷體" panose="03000509000000000000" pitchFamily="65" charset="-120"/>
              </a:rPr>
              <a:t>。</a:t>
            </a:r>
          </a:p>
        </p:txBody>
      </p:sp>
      <p:graphicFrame>
        <p:nvGraphicFramePr>
          <p:cNvPr id="30" name="表格 29"/>
          <p:cNvGraphicFramePr>
            <a:graphicFrameLocks noGrp="1"/>
          </p:cNvGraphicFramePr>
          <p:nvPr/>
        </p:nvGraphicFramePr>
        <p:xfrm>
          <a:off x="251520" y="3284984"/>
          <a:ext cx="8640960" cy="2376264"/>
        </p:xfrm>
        <a:graphic>
          <a:graphicData uri="http://schemas.openxmlformats.org/drawingml/2006/table">
            <a:tbl>
              <a:tblPr firstRow="1" bandRow="1">
                <a:tableStyleId>{5940675A-B579-460E-94D1-54222C63F5DA}</a:tableStyleId>
              </a:tblPr>
              <a:tblGrid>
                <a:gridCol w="1368152">
                  <a:extLst>
                    <a:ext uri="{9D8B030D-6E8A-4147-A177-3AD203B41FA5}">
                      <a16:colId xmlns:a16="http://schemas.microsoft.com/office/drawing/2014/main" val="20000"/>
                    </a:ext>
                  </a:extLst>
                </a:gridCol>
                <a:gridCol w="7272808">
                  <a:extLst>
                    <a:ext uri="{9D8B030D-6E8A-4147-A177-3AD203B41FA5}">
                      <a16:colId xmlns:a16="http://schemas.microsoft.com/office/drawing/2014/main" val="20001"/>
                    </a:ext>
                  </a:extLst>
                </a:gridCol>
              </a:tblGrid>
              <a:tr h="1008112">
                <a:tc>
                  <a:txBody>
                    <a:bodyPr/>
                    <a:lstStyle/>
                    <a:p>
                      <a:pPr marL="228600" indent="-228600"/>
                      <a:r>
                        <a:rPr lang="en-US" altLang="zh-TW" sz="2400" dirty="0"/>
                        <a:t>1.</a:t>
                      </a:r>
                      <a:r>
                        <a:rPr lang="zh-TW" altLang="en-US" sz="2400" dirty="0"/>
                        <a:t>調查</a:t>
                      </a:r>
                      <a:r>
                        <a:rPr lang="en-US" altLang="zh-TW" sz="2400" dirty="0"/>
                        <a:t/>
                      </a:r>
                      <a:br>
                        <a:rPr lang="en-US" altLang="zh-TW" sz="2400" dirty="0"/>
                      </a:br>
                      <a:r>
                        <a:rPr lang="zh-TW" altLang="en-US" sz="2400" dirty="0"/>
                        <a:t>主題</a:t>
                      </a:r>
                    </a:p>
                  </a:txBody>
                  <a:tcPr anchor="ct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rgbClr val="DEDEDE"/>
                    </a:solidFill>
                  </a:tcPr>
                </a:tc>
                <a:tc>
                  <a:txBody>
                    <a:bodyPr/>
                    <a:lstStyle/>
                    <a:p>
                      <a:r>
                        <a:rPr lang="zh-TW" altLang="en-US" sz="2200" dirty="0"/>
                        <a:t>調查主題宜聚焦且縮小範圍</a:t>
                      </a:r>
                    </a:p>
                  </a:txBody>
                  <a:tcP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0"/>
                  </a:ext>
                </a:extLst>
              </a:tr>
              <a:tr h="1368152">
                <a:tc>
                  <a:txBody>
                    <a:bodyPr/>
                    <a:lstStyle/>
                    <a:p>
                      <a:pPr marL="244475" indent="-244475"/>
                      <a:r>
                        <a:rPr lang="en-US" altLang="zh-TW" sz="2400" dirty="0"/>
                        <a:t>2.</a:t>
                      </a:r>
                      <a:r>
                        <a:rPr lang="zh-TW" altLang="en-US" sz="2400" dirty="0"/>
                        <a:t>使用的方法</a:t>
                      </a:r>
                    </a:p>
                  </a:txBody>
                  <a:tcPr anchor="ct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rgbClr val="DEDEDE"/>
                    </a:solidFill>
                  </a:tcPr>
                </a:tc>
                <a:tc>
                  <a:txBody>
                    <a:bodyPr/>
                    <a:lstStyle/>
                    <a:p>
                      <a:r>
                        <a:rPr lang="zh-TW" altLang="en-US" sz="2200" dirty="0"/>
                        <a:t>由「調查主題」延伸出想要搜尋的關鍵字後再進行資料查詢，找到相關資料或結果。</a:t>
                      </a:r>
                    </a:p>
                  </a:txBody>
                  <a:tcP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31" name="群組 30"/>
          <p:cNvGrpSpPr/>
          <p:nvPr/>
        </p:nvGrpSpPr>
        <p:grpSpPr>
          <a:xfrm>
            <a:off x="1763688" y="3733126"/>
            <a:ext cx="6984776" cy="432048"/>
            <a:chOff x="1009890" y="4272775"/>
            <a:chExt cx="7738574" cy="884417"/>
          </a:xfrm>
        </p:grpSpPr>
        <p:sp>
          <p:nvSpPr>
            <p:cNvPr id="32" name="矩形: 圓角 10">
              <a:extLst>
                <a:ext uri="{FF2B5EF4-FFF2-40B4-BE49-F238E27FC236}">
                  <a16:creationId xmlns:a16="http://schemas.microsoft.com/office/drawing/2014/main" id="{E551F8E9-AC01-4A33-822F-B001C692C5D3}"/>
                </a:ext>
              </a:extLst>
            </p:cNvPr>
            <p:cNvSpPr/>
            <p:nvPr/>
          </p:nvSpPr>
          <p:spPr>
            <a:xfrm>
              <a:off x="1009890" y="4272775"/>
              <a:ext cx="7738574" cy="884417"/>
            </a:xfrm>
            <a:prstGeom prst="roundRect">
              <a:avLst>
                <a:gd name="adj" fmla="val 23700"/>
              </a:avLst>
            </a:prstGeom>
            <a:no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3" name="矩形: 圓角 11">
              <a:extLst>
                <a:ext uri="{FF2B5EF4-FFF2-40B4-BE49-F238E27FC236}">
                  <a16:creationId xmlns:a16="http://schemas.microsoft.com/office/drawing/2014/main" id="{A156FF2D-2D4F-4334-B8C6-F633E0C9FB5F}"/>
                </a:ext>
              </a:extLst>
            </p:cNvPr>
            <p:cNvSpPr/>
            <p:nvPr/>
          </p:nvSpPr>
          <p:spPr>
            <a:xfrm>
              <a:off x="1030760" y="4272775"/>
              <a:ext cx="1419289" cy="884417"/>
            </a:xfrm>
            <a:prstGeom prst="roundRect">
              <a:avLst>
                <a:gd name="adj" fmla="val 26778"/>
              </a:avLst>
            </a:prstGeom>
            <a:solidFill>
              <a:srgbClr val="9CDCF9"/>
            </a:solid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4" name="矩形: 圓角 12">
              <a:extLst>
                <a:ext uri="{FF2B5EF4-FFF2-40B4-BE49-F238E27FC236}">
                  <a16:creationId xmlns:a16="http://schemas.microsoft.com/office/drawing/2014/main" id="{4B198BDC-58D3-4579-8B4B-CBEE86B38E9E}"/>
                </a:ext>
              </a:extLst>
            </p:cNvPr>
            <p:cNvSpPr/>
            <p:nvPr/>
          </p:nvSpPr>
          <p:spPr>
            <a:xfrm>
              <a:off x="2112827" y="4272775"/>
              <a:ext cx="1609553" cy="884417"/>
            </a:xfrm>
            <a:prstGeom prst="roundRect">
              <a:avLst>
                <a:gd name="adj" fmla="val 0"/>
              </a:avLst>
            </a:prstGeom>
            <a:solidFill>
              <a:srgbClr val="9CDCF9"/>
            </a:solid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5" name="文字方塊 34">
            <a:extLst>
              <a:ext uri="{FF2B5EF4-FFF2-40B4-BE49-F238E27FC236}">
                <a16:creationId xmlns:a16="http://schemas.microsoft.com/office/drawing/2014/main" id="{AFD6B250-0D65-4003-83CA-AD5BFA7FA251}"/>
              </a:ext>
            </a:extLst>
          </p:cNvPr>
          <p:cNvSpPr txBox="1">
            <a:spLocks noChangeArrowheads="1"/>
          </p:cNvSpPr>
          <p:nvPr/>
        </p:nvSpPr>
        <p:spPr bwMode="auto">
          <a:xfrm>
            <a:off x="1772602" y="3762153"/>
            <a:ext cx="2655382" cy="369332"/>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spcBef>
                <a:spcPct val="0"/>
              </a:spcBef>
              <a:buFontTx/>
              <a:buNone/>
            </a:pPr>
            <a:r>
              <a:rPr lang="zh-TW" altLang="en-US" sz="1800" dirty="0">
                <a:latin typeface="華康標楷體"/>
              </a:rPr>
              <a:t>我們這一組調查的主題</a:t>
            </a:r>
            <a:endParaRPr lang="zh-TW" altLang="en-US" sz="1800" dirty="0">
              <a:latin typeface="標楷體" panose="03000509000000000000" pitchFamily="65" charset="-120"/>
            </a:endParaRPr>
          </a:p>
        </p:txBody>
      </p:sp>
      <p:grpSp>
        <p:nvGrpSpPr>
          <p:cNvPr id="36" name="群組 35"/>
          <p:cNvGrpSpPr/>
          <p:nvPr/>
        </p:nvGrpSpPr>
        <p:grpSpPr>
          <a:xfrm>
            <a:off x="1763688" y="5101278"/>
            <a:ext cx="6984776" cy="432048"/>
            <a:chOff x="1009890" y="4272775"/>
            <a:chExt cx="7738574" cy="884417"/>
          </a:xfrm>
        </p:grpSpPr>
        <p:sp>
          <p:nvSpPr>
            <p:cNvPr id="37" name="矩形: 圓角 10">
              <a:extLst>
                <a:ext uri="{FF2B5EF4-FFF2-40B4-BE49-F238E27FC236}">
                  <a16:creationId xmlns:a16="http://schemas.microsoft.com/office/drawing/2014/main" id="{E551F8E9-AC01-4A33-822F-B001C692C5D3}"/>
                </a:ext>
              </a:extLst>
            </p:cNvPr>
            <p:cNvSpPr/>
            <p:nvPr/>
          </p:nvSpPr>
          <p:spPr>
            <a:xfrm>
              <a:off x="1009890" y="4272775"/>
              <a:ext cx="7738574" cy="884417"/>
            </a:xfrm>
            <a:prstGeom prst="roundRect">
              <a:avLst>
                <a:gd name="adj" fmla="val 23700"/>
              </a:avLst>
            </a:prstGeom>
            <a:no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8" name="矩形: 圓角 11">
              <a:extLst>
                <a:ext uri="{FF2B5EF4-FFF2-40B4-BE49-F238E27FC236}">
                  <a16:creationId xmlns:a16="http://schemas.microsoft.com/office/drawing/2014/main" id="{A156FF2D-2D4F-4334-B8C6-F633E0C9FB5F}"/>
                </a:ext>
              </a:extLst>
            </p:cNvPr>
            <p:cNvSpPr/>
            <p:nvPr/>
          </p:nvSpPr>
          <p:spPr>
            <a:xfrm>
              <a:off x="1030760" y="4272775"/>
              <a:ext cx="1419289" cy="884417"/>
            </a:xfrm>
            <a:prstGeom prst="roundRect">
              <a:avLst>
                <a:gd name="adj" fmla="val 26778"/>
              </a:avLst>
            </a:prstGeom>
            <a:solidFill>
              <a:srgbClr val="9CDCF9"/>
            </a:solid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9" name="矩形: 圓角 12">
              <a:extLst>
                <a:ext uri="{FF2B5EF4-FFF2-40B4-BE49-F238E27FC236}">
                  <a16:creationId xmlns:a16="http://schemas.microsoft.com/office/drawing/2014/main" id="{4B198BDC-58D3-4579-8B4B-CBEE86B38E9E}"/>
                </a:ext>
              </a:extLst>
            </p:cNvPr>
            <p:cNvSpPr/>
            <p:nvPr/>
          </p:nvSpPr>
          <p:spPr>
            <a:xfrm>
              <a:off x="2112827" y="4272775"/>
              <a:ext cx="1609553" cy="884417"/>
            </a:xfrm>
            <a:prstGeom prst="roundRect">
              <a:avLst>
                <a:gd name="adj" fmla="val 0"/>
              </a:avLst>
            </a:prstGeom>
            <a:solidFill>
              <a:srgbClr val="9CDCF9"/>
            </a:solid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0" name="文字方塊 39">
            <a:extLst>
              <a:ext uri="{FF2B5EF4-FFF2-40B4-BE49-F238E27FC236}">
                <a16:creationId xmlns:a16="http://schemas.microsoft.com/office/drawing/2014/main" id="{AFD6B250-0D65-4003-83CA-AD5BFA7FA251}"/>
              </a:ext>
            </a:extLst>
          </p:cNvPr>
          <p:cNvSpPr txBox="1">
            <a:spLocks noChangeArrowheads="1"/>
          </p:cNvSpPr>
          <p:nvPr/>
        </p:nvSpPr>
        <p:spPr bwMode="auto">
          <a:xfrm>
            <a:off x="1772602" y="5130305"/>
            <a:ext cx="2655382" cy="369332"/>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spcBef>
                <a:spcPct val="0"/>
              </a:spcBef>
              <a:buFontTx/>
              <a:buNone/>
            </a:pPr>
            <a:r>
              <a:rPr lang="zh-TW" altLang="en-US" sz="1800" dirty="0">
                <a:latin typeface="華康標楷體"/>
              </a:rPr>
              <a:t>我們這一組調查的方法</a:t>
            </a:r>
            <a:endParaRPr lang="zh-TW" altLang="en-US" sz="1800" dirty="0">
              <a:latin typeface="標楷體" panose="03000509000000000000" pitchFamily="65" charset="-120"/>
            </a:endParaRPr>
          </a:p>
        </p:txBody>
      </p:sp>
      <p:sp>
        <p:nvSpPr>
          <p:cNvPr id="41"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4211960" y="3717032"/>
            <a:ext cx="3096344" cy="43088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solidFill>
                  <a:srgbClr val="FF0000"/>
                </a:solidFill>
                <a:latin typeface="標楷體" panose="03000509000000000000" pitchFamily="65" charset="-120"/>
              </a:rPr>
              <a:t>為什麼地球會發燒？</a:t>
            </a:r>
          </a:p>
        </p:txBody>
      </p:sp>
      <p:sp>
        <p:nvSpPr>
          <p:cNvPr id="42"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4211960" y="5085184"/>
            <a:ext cx="4680520" cy="43088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solidFill>
                  <a:srgbClr val="FF0000"/>
                </a:solidFill>
                <a:latin typeface="標楷體" panose="03000509000000000000" pitchFamily="65" charset="-120"/>
              </a:rPr>
              <a:t>使用關鍵字在網路上搜尋相關資料。</a:t>
            </a:r>
          </a:p>
        </p:txBody>
      </p:sp>
    </p:spTree>
    <p:extLst>
      <p:ext uri="{BB962C8B-B14F-4D97-AF65-F5344CB8AC3E}">
        <p14:creationId xmlns:p14="http://schemas.microsoft.com/office/powerpoint/2010/main" val="243923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41" grpId="0"/>
      <p:bldP spid="4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表格 26"/>
          <p:cNvGraphicFramePr>
            <a:graphicFrameLocks noGrp="1"/>
          </p:cNvGraphicFramePr>
          <p:nvPr/>
        </p:nvGraphicFramePr>
        <p:xfrm>
          <a:off x="251520" y="548680"/>
          <a:ext cx="8640960" cy="5616624"/>
        </p:xfrm>
        <a:graphic>
          <a:graphicData uri="http://schemas.openxmlformats.org/drawingml/2006/table">
            <a:tbl>
              <a:tblPr firstRow="1" bandRow="1">
                <a:tableStyleId>{5940675A-B579-460E-94D1-54222C63F5DA}</a:tableStyleId>
              </a:tblPr>
              <a:tblGrid>
                <a:gridCol w="1368152">
                  <a:extLst>
                    <a:ext uri="{9D8B030D-6E8A-4147-A177-3AD203B41FA5}">
                      <a16:colId xmlns:a16="http://schemas.microsoft.com/office/drawing/2014/main" val="20000"/>
                    </a:ext>
                  </a:extLst>
                </a:gridCol>
                <a:gridCol w="7272808">
                  <a:extLst>
                    <a:ext uri="{9D8B030D-6E8A-4147-A177-3AD203B41FA5}">
                      <a16:colId xmlns:a16="http://schemas.microsoft.com/office/drawing/2014/main" val="20001"/>
                    </a:ext>
                  </a:extLst>
                </a:gridCol>
              </a:tblGrid>
              <a:tr h="3096344">
                <a:tc>
                  <a:txBody>
                    <a:bodyPr/>
                    <a:lstStyle/>
                    <a:p>
                      <a:pPr marL="220663" indent="-220663"/>
                      <a:r>
                        <a:rPr lang="en-US" altLang="zh-TW" sz="2400" dirty="0"/>
                        <a:t>3.</a:t>
                      </a:r>
                      <a:r>
                        <a:rPr lang="zh-TW" altLang="en-US" sz="2400" dirty="0"/>
                        <a:t>提出的證據</a:t>
                      </a:r>
                    </a:p>
                  </a:txBody>
                  <a:tcPr anchor="ct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solidFill>
                      <a:srgbClr val="DEDEDE"/>
                    </a:solidFill>
                  </a:tcPr>
                </a:tc>
                <a:tc>
                  <a:txBody>
                    <a:bodyPr/>
                    <a:lstStyle/>
                    <a:p>
                      <a:r>
                        <a:rPr lang="zh-TW" altLang="en-US" sz="2200" dirty="0"/>
                        <a:t>應重視證據的品質（包括來源）的可信度或客觀性，避免僅選取有利於自己主張的網站內容，必須嘗試多收集不同觀點。（除文字敘述，可盡量收集與主題相關數據或圖表資料並進行比較）</a:t>
                      </a:r>
                    </a:p>
                  </a:txBody>
                  <a:tcP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0"/>
                  </a:ext>
                </a:extLst>
              </a:tr>
              <a:tr h="2520280">
                <a:tc>
                  <a:txBody>
                    <a:bodyPr/>
                    <a:lstStyle/>
                    <a:p>
                      <a:pPr marL="236538" indent="-236538"/>
                      <a:r>
                        <a:rPr lang="en-US" altLang="zh-TW" sz="2400" dirty="0"/>
                        <a:t>4.</a:t>
                      </a:r>
                      <a:r>
                        <a:rPr lang="zh-TW" altLang="en-US" sz="2400" dirty="0"/>
                        <a:t>調查</a:t>
                      </a:r>
                      <a:r>
                        <a:rPr lang="en-US" altLang="zh-TW" sz="2400" dirty="0"/>
                        <a:t/>
                      </a:r>
                      <a:br>
                        <a:rPr lang="en-US" altLang="zh-TW" sz="2400" dirty="0"/>
                      </a:br>
                      <a:r>
                        <a:rPr lang="zh-TW" altLang="en-US" sz="2400" dirty="0"/>
                        <a:t>結果</a:t>
                      </a:r>
                    </a:p>
                  </a:txBody>
                  <a:tcPr anchor="ct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solidFill>
                      <a:srgbClr val="DEDEDE"/>
                    </a:solidFill>
                  </a:tcPr>
                </a:tc>
                <a:tc>
                  <a:txBody>
                    <a:bodyPr/>
                    <a:lstStyle/>
                    <a:p>
                      <a:r>
                        <a:rPr lang="zh-TW" altLang="en-US" sz="2200" dirty="0"/>
                        <a:t>檢視「提出的證據」和「調查結果」兩欄資料的關聯性，並比較主題相關數據或圖表資料幫助調查結果的分析與判斷。</a:t>
                      </a:r>
                    </a:p>
                  </a:txBody>
                  <a:tcP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P90</a:t>
            </a:r>
            <a:endParaRPr kumimoji="0" lang="en-US" altLang="zh-TW" sz="2000" dirty="0">
              <a:solidFill>
                <a:schemeClr val="bg1"/>
              </a:solidFill>
            </a:endParaRPr>
          </a:p>
        </p:txBody>
      </p:sp>
      <p:grpSp>
        <p:nvGrpSpPr>
          <p:cNvPr id="14" name="群組 13"/>
          <p:cNvGrpSpPr/>
          <p:nvPr/>
        </p:nvGrpSpPr>
        <p:grpSpPr>
          <a:xfrm>
            <a:off x="1763688" y="1988840"/>
            <a:ext cx="6984776" cy="1512168"/>
            <a:chOff x="1009890" y="4272775"/>
            <a:chExt cx="7738574" cy="884417"/>
          </a:xfrm>
        </p:grpSpPr>
        <p:sp>
          <p:nvSpPr>
            <p:cNvPr id="15" name="矩形: 圓角 10">
              <a:extLst>
                <a:ext uri="{FF2B5EF4-FFF2-40B4-BE49-F238E27FC236}">
                  <a16:creationId xmlns:a16="http://schemas.microsoft.com/office/drawing/2014/main" id="{E551F8E9-AC01-4A33-822F-B001C692C5D3}"/>
                </a:ext>
              </a:extLst>
            </p:cNvPr>
            <p:cNvSpPr/>
            <p:nvPr/>
          </p:nvSpPr>
          <p:spPr>
            <a:xfrm>
              <a:off x="1009890" y="4272775"/>
              <a:ext cx="7738574" cy="884417"/>
            </a:xfrm>
            <a:prstGeom prst="roundRect">
              <a:avLst>
                <a:gd name="adj" fmla="val 23700"/>
              </a:avLst>
            </a:prstGeom>
            <a:no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6" name="矩形: 圓角 11">
              <a:extLst>
                <a:ext uri="{FF2B5EF4-FFF2-40B4-BE49-F238E27FC236}">
                  <a16:creationId xmlns:a16="http://schemas.microsoft.com/office/drawing/2014/main" id="{A156FF2D-2D4F-4334-B8C6-F633E0C9FB5F}"/>
                </a:ext>
              </a:extLst>
            </p:cNvPr>
            <p:cNvSpPr/>
            <p:nvPr/>
          </p:nvSpPr>
          <p:spPr>
            <a:xfrm>
              <a:off x="1030760" y="4272775"/>
              <a:ext cx="1419289" cy="884417"/>
            </a:xfrm>
            <a:prstGeom prst="roundRect">
              <a:avLst>
                <a:gd name="adj" fmla="val 26778"/>
              </a:avLst>
            </a:prstGeom>
            <a:solidFill>
              <a:srgbClr val="9CDCF9"/>
            </a:solid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 name="矩形: 圓角 12">
              <a:extLst>
                <a:ext uri="{FF2B5EF4-FFF2-40B4-BE49-F238E27FC236}">
                  <a16:creationId xmlns:a16="http://schemas.microsoft.com/office/drawing/2014/main" id="{4B198BDC-58D3-4579-8B4B-CBEE86B38E9E}"/>
                </a:ext>
              </a:extLst>
            </p:cNvPr>
            <p:cNvSpPr/>
            <p:nvPr/>
          </p:nvSpPr>
          <p:spPr>
            <a:xfrm>
              <a:off x="2112827" y="4272775"/>
              <a:ext cx="1609553" cy="884417"/>
            </a:xfrm>
            <a:prstGeom prst="roundRect">
              <a:avLst>
                <a:gd name="adj" fmla="val 0"/>
              </a:avLst>
            </a:prstGeom>
            <a:solidFill>
              <a:srgbClr val="9CDCF9"/>
            </a:solid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8" name="文字方塊 17">
            <a:extLst>
              <a:ext uri="{FF2B5EF4-FFF2-40B4-BE49-F238E27FC236}">
                <a16:creationId xmlns:a16="http://schemas.microsoft.com/office/drawing/2014/main" id="{AFD6B250-0D65-4003-83CA-AD5BFA7FA251}"/>
              </a:ext>
            </a:extLst>
          </p:cNvPr>
          <p:cNvSpPr txBox="1">
            <a:spLocks noChangeArrowheads="1"/>
          </p:cNvSpPr>
          <p:nvPr/>
        </p:nvSpPr>
        <p:spPr bwMode="auto">
          <a:xfrm>
            <a:off x="1772602" y="2555612"/>
            <a:ext cx="2655382" cy="369332"/>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spcBef>
                <a:spcPct val="0"/>
              </a:spcBef>
              <a:buFontTx/>
              <a:buNone/>
            </a:pPr>
            <a:r>
              <a:rPr lang="zh-TW" altLang="en-US" sz="1800" dirty="0">
                <a:latin typeface="華康標楷體"/>
              </a:rPr>
              <a:t>我們這一組調查的證據</a:t>
            </a:r>
            <a:endParaRPr lang="zh-TW" altLang="en-US" sz="1800" dirty="0">
              <a:latin typeface="標楷體" panose="03000509000000000000" pitchFamily="65" charset="-120"/>
            </a:endParaRPr>
          </a:p>
        </p:txBody>
      </p:sp>
      <p:sp>
        <p:nvSpPr>
          <p:cNvPr id="26"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4139952" y="2054458"/>
            <a:ext cx="4680520" cy="1107996"/>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solidFill>
                  <a:srgbClr val="FF0000"/>
                </a:solidFill>
                <a:latin typeface="標楷體" panose="03000509000000000000" pitchFamily="65" charset="-120"/>
              </a:rPr>
              <a:t>因為大量燃燒化石燃料（煤、石油、天然氣）會排放大量二氧化碳，增加許多溫室氣體，造成全球暖化。</a:t>
            </a:r>
          </a:p>
        </p:txBody>
      </p:sp>
      <p:grpSp>
        <p:nvGrpSpPr>
          <p:cNvPr id="28" name="群組 18"/>
          <p:cNvGrpSpPr/>
          <p:nvPr/>
        </p:nvGrpSpPr>
        <p:grpSpPr>
          <a:xfrm>
            <a:off x="1763688" y="4797152"/>
            <a:ext cx="6984776" cy="1224136"/>
            <a:chOff x="1009890" y="4272775"/>
            <a:chExt cx="7738574" cy="884417"/>
          </a:xfrm>
        </p:grpSpPr>
        <p:sp>
          <p:nvSpPr>
            <p:cNvPr id="29" name="矩形: 圓角 10">
              <a:extLst>
                <a:ext uri="{FF2B5EF4-FFF2-40B4-BE49-F238E27FC236}">
                  <a16:creationId xmlns:a16="http://schemas.microsoft.com/office/drawing/2014/main" id="{E551F8E9-AC01-4A33-822F-B001C692C5D3}"/>
                </a:ext>
              </a:extLst>
            </p:cNvPr>
            <p:cNvSpPr/>
            <p:nvPr/>
          </p:nvSpPr>
          <p:spPr>
            <a:xfrm>
              <a:off x="1009890" y="4272775"/>
              <a:ext cx="7738574" cy="884417"/>
            </a:xfrm>
            <a:prstGeom prst="roundRect">
              <a:avLst>
                <a:gd name="adj" fmla="val 23700"/>
              </a:avLst>
            </a:prstGeom>
            <a:no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0" name="矩形: 圓角 11">
              <a:extLst>
                <a:ext uri="{FF2B5EF4-FFF2-40B4-BE49-F238E27FC236}">
                  <a16:creationId xmlns:a16="http://schemas.microsoft.com/office/drawing/2014/main" id="{A156FF2D-2D4F-4334-B8C6-F633E0C9FB5F}"/>
                </a:ext>
              </a:extLst>
            </p:cNvPr>
            <p:cNvSpPr/>
            <p:nvPr/>
          </p:nvSpPr>
          <p:spPr>
            <a:xfrm>
              <a:off x="1030760" y="4272775"/>
              <a:ext cx="1419289" cy="884417"/>
            </a:xfrm>
            <a:prstGeom prst="roundRect">
              <a:avLst>
                <a:gd name="adj" fmla="val 26778"/>
              </a:avLst>
            </a:prstGeom>
            <a:solidFill>
              <a:srgbClr val="9CDCF9"/>
            </a:solid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1" name="矩形: 圓角 12">
              <a:extLst>
                <a:ext uri="{FF2B5EF4-FFF2-40B4-BE49-F238E27FC236}">
                  <a16:creationId xmlns:a16="http://schemas.microsoft.com/office/drawing/2014/main" id="{4B198BDC-58D3-4579-8B4B-CBEE86B38E9E}"/>
                </a:ext>
              </a:extLst>
            </p:cNvPr>
            <p:cNvSpPr/>
            <p:nvPr/>
          </p:nvSpPr>
          <p:spPr>
            <a:xfrm>
              <a:off x="2112827" y="4272775"/>
              <a:ext cx="1609553" cy="884417"/>
            </a:xfrm>
            <a:prstGeom prst="roundRect">
              <a:avLst>
                <a:gd name="adj" fmla="val 0"/>
              </a:avLst>
            </a:prstGeom>
            <a:solidFill>
              <a:srgbClr val="9CDCF9"/>
            </a:solidFill>
            <a:ln w="38100">
              <a:solidFill>
                <a:srgbClr val="9CDC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2" name="文字方塊 31">
            <a:extLst>
              <a:ext uri="{FF2B5EF4-FFF2-40B4-BE49-F238E27FC236}">
                <a16:creationId xmlns:a16="http://schemas.microsoft.com/office/drawing/2014/main" id="{AFD6B250-0D65-4003-83CA-AD5BFA7FA251}"/>
              </a:ext>
            </a:extLst>
          </p:cNvPr>
          <p:cNvSpPr txBox="1">
            <a:spLocks noChangeArrowheads="1"/>
          </p:cNvSpPr>
          <p:nvPr/>
        </p:nvSpPr>
        <p:spPr bwMode="auto">
          <a:xfrm>
            <a:off x="1772602" y="5219908"/>
            <a:ext cx="2655382" cy="369332"/>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spcBef>
                <a:spcPct val="0"/>
              </a:spcBef>
              <a:buFontTx/>
              <a:buNone/>
            </a:pPr>
            <a:r>
              <a:rPr lang="zh-TW" altLang="en-US" sz="1800" dirty="0">
                <a:latin typeface="華康標楷體"/>
              </a:rPr>
              <a:t>我們這一組調查的結果</a:t>
            </a:r>
            <a:endParaRPr lang="zh-TW" altLang="en-US" sz="1800" dirty="0">
              <a:latin typeface="標楷體" panose="03000509000000000000" pitchFamily="65" charset="-120"/>
            </a:endParaRPr>
          </a:p>
        </p:txBody>
      </p:sp>
      <p:sp>
        <p:nvSpPr>
          <p:cNvPr id="33"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4139952" y="4841284"/>
            <a:ext cx="4536504" cy="1107996"/>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solidFill>
                  <a:srgbClr val="FF0000"/>
                </a:solidFill>
                <a:latin typeface="標楷體" panose="03000509000000000000" pitchFamily="65" charset="-120"/>
              </a:rPr>
              <a:t>有科學家計算出當大氣中的二氧化碳濃度增加一倍，可導致地球溫度上升</a:t>
            </a:r>
            <a:r>
              <a:rPr lang="zh-TW" altLang="en-US" sz="2200" u="sng" dirty="0">
                <a:solidFill>
                  <a:srgbClr val="FF0000"/>
                </a:solidFill>
                <a:latin typeface="標楷體" panose="03000509000000000000" pitchFamily="65" charset="-120"/>
              </a:rPr>
              <a:t>攝</a:t>
            </a:r>
            <a:r>
              <a:rPr lang="zh-TW" altLang="en-US" sz="2200" dirty="0">
                <a:solidFill>
                  <a:srgbClr val="FF0000"/>
                </a:solidFill>
                <a:latin typeface="標楷體" panose="03000509000000000000" pitchFamily="65" charset="-120"/>
              </a:rPr>
              <a:t>氏</a:t>
            </a:r>
            <a:r>
              <a:rPr lang="en-US" altLang="zh-TW" sz="2200" dirty="0">
                <a:solidFill>
                  <a:srgbClr val="FF0000"/>
                </a:solidFill>
                <a:latin typeface="標楷體" panose="03000509000000000000" pitchFamily="65" charset="-120"/>
              </a:rPr>
              <a:t>5</a:t>
            </a:r>
            <a:r>
              <a:rPr lang="zh-TW" altLang="en-US" sz="2200" dirty="0">
                <a:solidFill>
                  <a:srgbClr val="FF0000"/>
                </a:solidFill>
                <a:latin typeface="標楷體" panose="03000509000000000000" pitchFamily="65" charset="-120"/>
              </a:rPr>
              <a:t>至</a:t>
            </a:r>
            <a:r>
              <a:rPr lang="en-US" altLang="zh-TW" sz="2200" dirty="0">
                <a:solidFill>
                  <a:srgbClr val="FF0000"/>
                </a:solidFill>
                <a:latin typeface="標楷體" panose="03000509000000000000" pitchFamily="65" charset="-120"/>
              </a:rPr>
              <a:t>6</a:t>
            </a:r>
            <a:r>
              <a:rPr lang="zh-TW" altLang="en-US" sz="2200" dirty="0">
                <a:solidFill>
                  <a:srgbClr val="FF0000"/>
                </a:solidFill>
                <a:latin typeface="標楷體" panose="03000509000000000000" pitchFamily="65" charset="-120"/>
              </a:rPr>
              <a:t>度。</a:t>
            </a:r>
          </a:p>
        </p:txBody>
      </p:sp>
    </p:spTree>
    <p:extLst>
      <p:ext uri="{BB962C8B-B14F-4D97-AF65-F5344CB8AC3E}">
        <p14:creationId xmlns:p14="http://schemas.microsoft.com/office/powerpoint/2010/main" val="243923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P90</a:t>
            </a:r>
            <a:endParaRPr kumimoji="0" lang="en-US" altLang="zh-TW" sz="2000" dirty="0">
              <a:solidFill>
                <a:schemeClr val="bg1"/>
              </a:solidFill>
            </a:endParaRPr>
          </a:p>
        </p:txBody>
      </p:sp>
      <p:grpSp>
        <p:nvGrpSpPr>
          <p:cNvPr id="25" name="群組 24">
            <a:extLst>
              <a:ext uri="{FF2B5EF4-FFF2-40B4-BE49-F238E27FC236}">
                <a16:creationId xmlns:a16="http://schemas.microsoft.com/office/drawing/2014/main" id="{54F368F8-C8D4-4A7B-8D60-587F68CEEAF4}"/>
              </a:ext>
            </a:extLst>
          </p:cNvPr>
          <p:cNvGrpSpPr/>
          <p:nvPr/>
        </p:nvGrpSpPr>
        <p:grpSpPr>
          <a:xfrm>
            <a:off x="238511" y="188640"/>
            <a:ext cx="8509953" cy="3024336"/>
            <a:chOff x="238511" y="181455"/>
            <a:chExt cx="8509953" cy="3024336"/>
          </a:xfrm>
        </p:grpSpPr>
        <p:cxnSp>
          <p:nvCxnSpPr>
            <p:cNvPr id="26" name="直線接點 25">
              <a:extLst>
                <a:ext uri="{FF2B5EF4-FFF2-40B4-BE49-F238E27FC236}">
                  <a16:creationId xmlns:a16="http://schemas.microsoft.com/office/drawing/2014/main" id="{9BDB8A11-1748-4177-A1E3-1CA30E33BC2D}"/>
                </a:ext>
              </a:extLst>
            </p:cNvPr>
            <p:cNvCxnSpPr>
              <a:cxnSpLocks/>
            </p:cNvCxnSpPr>
            <p:nvPr/>
          </p:nvCxnSpPr>
          <p:spPr>
            <a:xfrm>
              <a:off x="539552" y="548680"/>
              <a:ext cx="0" cy="2657111"/>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4CBBE930-7E69-4D23-9E72-32EE45E69A07}"/>
                </a:ext>
              </a:extLst>
            </p:cNvPr>
            <p:cNvCxnSpPr>
              <a:cxnSpLocks/>
            </p:cNvCxnSpPr>
            <p:nvPr/>
          </p:nvCxnSpPr>
          <p:spPr>
            <a:xfrm>
              <a:off x="3707904" y="526124"/>
              <a:ext cx="5040560" cy="0"/>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0EB99013-B481-46C7-8549-7937D696BE04}"/>
                </a:ext>
              </a:extLst>
            </p:cNvPr>
            <p:cNvCxnSpPr>
              <a:cxnSpLocks/>
            </p:cNvCxnSpPr>
            <p:nvPr/>
          </p:nvCxnSpPr>
          <p:spPr>
            <a:xfrm>
              <a:off x="8748464" y="511944"/>
              <a:ext cx="0" cy="2693847"/>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1367B14F-D78F-4EAD-A891-A7507A4F5998}"/>
                </a:ext>
              </a:extLst>
            </p:cNvPr>
            <p:cNvCxnSpPr>
              <a:cxnSpLocks/>
            </p:cNvCxnSpPr>
            <p:nvPr/>
          </p:nvCxnSpPr>
          <p:spPr>
            <a:xfrm>
              <a:off x="539552" y="3205791"/>
              <a:ext cx="8208912" cy="0"/>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70FA3DF9-4D94-4534-AE91-DBC3BFE7306D}"/>
                </a:ext>
              </a:extLst>
            </p:cNvPr>
            <p:cNvSpPr/>
            <p:nvPr/>
          </p:nvSpPr>
          <p:spPr>
            <a:xfrm>
              <a:off x="2051721" y="214425"/>
              <a:ext cx="1728192" cy="550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zh-TW" altLang="en-US" sz="2800" b="1" dirty="0">
                  <a:solidFill>
                    <a:srgbClr val="F15E67"/>
                  </a:solidFill>
                </a:rPr>
                <a:t>溫室氣體</a:t>
              </a:r>
            </a:p>
          </p:txBody>
        </p:sp>
        <p:pic>
          <p:nvPicPr>
            <p:cNvPr id="31" name="圖片 30">
              <a:extLst>
                <a:ext uri="{FF2B5EF4-FFF2-40B4-BE49-F238E27FC236}">
                  <a16:creationId xmlns:a16="http://schemas.microsoft.com/office/drawing/2014/main" id="{E4674159-69C6-4F49-A214-0EC510063E75}"/>
                </a:ext>
              </a:extLst>
            </p:cNvPr>
            <p:cNvPicPr>
              <a:picLocks noChangeAspect="1"/>
            </p:cNvPicPr>
            <p:nvPr/>
          </p:nvPicPr>
          <p:blipFill>
            <a:blip r:embed="rId2" cstate="print"/>
            <a:stretch>
              <a:fillRect/>
            </a:stretch>
          </p:blipFill>
          <p:spPr>
            <a:xfrm>
              <a:off x="238511" y="181455"/>
              <a:ext cx="1702533" cy="601207"/>
            </a:xfrm>
            <a:prstGeom prst="rect">
              <a:avLst/>
            </a:prstGeom>
          </p:spPr>
        </p:pic>
      </p:grpSp>
      <p:sp>
        <p:nvSpPr>
          <p:cNvPr id="32" name="矩形 31">
            <a:extLst>
              <a:ext uri="{FF2B5EF4-FFF2-40B4-BE49-F238E27FC236}">
                <a16:creationId xmlns:a16="http://schemas.microsoft.com/office/drawing/2014/main" id="{BFD5446E-39CA-458A-B89A-BE7995B436DD}"/>
              </a:ext>
            </a:extLst>
          </p:cNvPr>
          <p:cNvSpPr/>
          <p:nvPr/>
        </p:nvSpPr>
        <p:spPr>
          <a:xfrm>
            <a:off x="755575" y="822191"/>
            <a:ext cx="7848871" cy="2246769"/>
          </a:xfrm>
          <a:prstGeom prst="rect">
            <a:avLst/>
          </a:prstGeom>
        </p:spPr>
        <p:txBody>
          <a:bodyPr wrap="square">
            <a:spAutoFit/>
          </a:bodyPr>
          <a:lstStyle/>
          <a:p>
            <a:pPr indent="720000" eaLnBrk="1"/>
            <a:r>
              <a:rPr lang="zh-TW" altLang="en-US" sz="2800" dirty="0">
                <a:solidFill>
                  <a:srgbClr val="211D1E"/>
                </a:solidFill>
                <a:latin typeface="+mj-lt"/>
                <a:ea typeface="標楷體" panose="03000509000000000000" pitchFamily="65" charset="-120"/>
              </a:rPr>
              <a:t>溫室氣體是指易吸收地表紅外線輻射的氣體，將太陽熱能保留在地球，地球大氣中主要溫室氣體包括：水蒸氣、二氧化碳、甲烷、氫氟碳化物</a:t>
            </a:r>
            <a:r>
              <a:rPr lang="en-US" altLang="zh-TW" sz="2800" dirty="0">
                <a:solidFill>
                  <a:srgbClr val="211D1E"/>
                </a:solidFill>
                <a:latin typeface="+mj-lt"/>
                <a:ea typeface="標楷體" panose="03000509000000000000" pitchFamily="65" charset="-120"/>
              </a:rPr>
              <a:t>……</a:t>
            </a:r>
            <a:r>
              <a:rPr lang="zh-TW" altLang="en-US" sz="2800" dirty="0">
                <a:solidFill>
                  <a:srgbClr val="211D1E"/>
                </a:solidFill>
                <a:latin typeface="+mj-lt"/>
                <a:ea typeface="標楷體" panose="03000509000000000000" pitchFamily="65" charset="-120"/>
              </a:rPr>
              <a:t>，但是若有過量的溫室氣體，會形成地球溫度升高的暖化現象。</a:t>
            </a:r>
            <a:endParaRPr lang="zh-TW" altLang="en-US" sz="2800" dirty="0">
              <a:latin typeface="+mj-lt"/>
              <a:ea typeface="標楷體" panose="03000509000000000000" pitchFamily="65" charset="-120"/>
            </a:endParaRPr>
          </a:p>
        </p:txBody>
      </p:sp>
      <p:sp>
        <p:nvSpPr>
          <p:cNvPr id="38" name="文字方塊 37">
            <a:extLst>
              <a:ext uri="{FF2B5EF4-FFF2-40B4-BE49-F238E27FC236}">
                <a16:creationId xmlns:a16="http://schemas.microsoft.com/office/drawing/2014/main" id="{E421ACA1-848F-433D-BB66-4873A436C1E5}"/>
              </a:ext>
            </a:extLst>
          </p:cNvPr>
          <p:cNvSpPr txBox="1">
            <a:spLocks noChangeArrowheads="1"/>
          </p:cNvSpPr>
          <p:nvPr/>
        </p:nvSpPr>
        <p:spPr bwMode="auto">
          <a:xfrm>
            <a:off x="251520" y="3717032"/>
            <a:ext cx="8640960" cy="1200329"/>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lt"/>
              </a:rPr>
              <a:t>人類社會工業化後大量燃燒化石燃料，導致人為排放到大氣中的二氧化碳（</a:t>
            </a:r>
            <a:r>
              <a:rPr lang="en-US" altLang="zh-TW" sz="2400" dirty="0">
                <a:solidFill>
                  <a:srgbClr val="FF0000"/>
                </a:solidFill>
                <a:latin typeface="+mj-lt"/>
              </a:rPr>
              <a:t>CO</a:t>
            </a:r>
            <a:r>
              <a:rPr lang="en-US" altLang="zh-TW" sz="2400" baseline="-25000" dirty="0">
                <a:solidFill>
                  <a:srgbClr val="FF0000"/>
                </a:solidFill>
                <a:latin typeface="+mj-lt"/>
              </a:rPr>
              <a:t>2</a:t>
            </a:r>
            <a:r>
              <a:rPr lang="zh-TW" altLang="en-US" sz="2400" dirty="0">
                <a:solidFill>
                  <a:srgbClr val="FF0000"/>
                </a:solidFill>
                <a:latin typeface="+mj-lt"/>
              </a:rPr>
              <a:t>）大量增加，而</a:t>
            </a:r>
            <a:r>
              <a:rPr lang="en-US" altLang="zh-TW" sz="2400" dirty="0">
                <a:solidFill>
                  <a:srgbClr val="FF0000"/>
                </a:solidFill>
                <a:latin typeface="+mj-lt"/>
              </a:rPr>
              <a:t>CO</a:t>
            </a:r>
            <a:r>
              <a:rPr lang="en-US" altLang="zh-TW" sz="2400" baseline="-25000" dirty="0">
                <a:solidFill>
                  <a:srgbClr val="FF0000"/>
                </a:solidFill>
                <a:latin typeface="+mj-lt"/>
              </a:rPr>
              <a:t>2</a:t>
            </a:r>
            <a:r>
              <a:rPr lang="zh-TW" altLang="en-US" sz="2400" dirty="0">
                <a:solidFill>
                  <a:srgbClr val="FF0000"/>
                </a:solidFill>
                <a:latin typeface="+mj-lt"/>
              </a:rPr>
              <a:t>會吸收地球反射和釋放的熱能，使地球表面像溫室一般，形成全球暖化現象。</a:t>
            </a:r>
          </a:p>
        </p:txBody>
      </p:sp>
    </p:spTree>
    <p:extLst>
      <p:ext uri="{BB962C8B-B14F-4D97-AF65-F5344CB8AC3E}">
        <p14:creationId xmlns:p14="http://schemas.microsoft.com/office/powerpoint/2010/main" val="243923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C90354E4-F724-456E-B652-6DB7C91783B9}"/>
              </a:ext>
            </a:extLst>
          </p:cNvPr>
          <p:cNvSpPr txBox="1">
            <a:spLocks noChangeArrowheads="1"/>
          </p:cNvSpPr>
          <p:nvPr/>
        </p:nvSpPr>
        <p:spPr bwMode="auto">
          <a:xfrm>
            <a:off x="242640" y="548680"/>
            <a:ext cx="864984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溫室效應是地球大氣層中的溫室氣體吸收太陽熱能的過程。太陽輻射照射到地球後，部分會被地球表面吸收，而部分則被反射回到大氣層中，被大氣層中的溫室氣體吸收，進而將太陽的輻射熱保留住，導致大氣層變暖和。</a:t>
            </a:r>
            <a:endParaRPr lang="zh-TW" altLang="en-US" sz="2800" dirty="0">
              <a:solidFill>
                <a:srgbClr val="000000"/>
              </a:solidFill>
            </a:endParaRPr>
          </a:p>
        </p:txBody>
      </p:sp>
      <p:sp>
        <p:nvSpPr>
          <p:cNvPr id="13" name="文字方塊 12">
            <a:extLst>
              <a:ext uri="{FF2B5EF4-FFF2-40B4-BE49-F238E27FC236}">
                <a16:creationId xmlns:a16="http://schemas.microsoft.com/office/drawing/2014/main" id="{E421ACA1-848F-433D-BB66-4873A436C1E5}"/>
              </a:ext>
            </a:extLst>
          </p:cNvPr>
          <p:cNvSpPr txBox="1">
            <a:spLocks noChangeArrowheads="1"/>
          </p:cNvSpPr>
          <p:nvPr/>
        </p:nvSpPr>
        <p:spPr bwMode="auto">
          <a:xfrm>
            <a:off x="251520" y="2996952"/>
            <a:ext cx="8640960" cy="1569660"/>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lt"/>
              </a:rPr>
              <a:t>溫室效應：溫室氣體對於維持地球生態環境穩定相當重要，正常的溫室效應能夠維持地球適當保留熱能，但當溫室氣體濃度過高、溫室效應現象超過正常值，地球的溫差就會非常劇烈，導致全球暖化與極端氣候現象。</a:t>
            </a:r>
          </a:p>
        </p:txBody>
      </p:sp>
      <p:sp>
        <p:nvSpPr>
          <p:cNvPr id="14"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P91</a:t>
            </a:r>
            <a:endParaRPr kumimoji="0" lang="en-US" altLang="zh-TW" sz="2000" dirty="0">
              <a:solidFill>
                <a:schemeClr val="bg1"/>
              </a:solidFill>
            </a:endParaRPr>
          </a:p>
        </p:txBody>
      </p:sp>
      <p:pic>
        <p:nvPicPr>
          <p:cNvPr id="2" name="Picture 8">
            <a:hlinkClick r:id="rId2"/>
            <a:extLst>
              <a:ext uri="{FF2B5EF4-FFF2-40B4-BE49-F238E27FC236}">
                <a16:creationId xmlns:a16="http://schemas.microsoft.com/office/drawing/2014/main" id="{074A0675-4F06-3004-55EF-A1E940E61F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624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2" cstate="print"/>
          <a:srcRect/>
          <a:stretch>
            <a:fillRect/>
          </a:stretch>
        </p:blipFill>
        <p:spPr bwMode="auto">
          <a:xfrm>
            <a:off x="1" y="0"/>
            <a:ext cx="9202056" cy="6858000"/>
          </a:xfrm>
          <a:prstGeom prst="rect">
            <a:avLst/>
          </a:prstGeom>
          <a:noFill/>
          <a:ln w="9525">
            <a:noFill/>
            <a:miter lim="800000"/>
            <a:headEnd/>
            <a:tailEnd/>
          </a:ln>
        </p:spPr>
      </p:pic>
      <p:pic>
        <p:nvPicPr>
          <p:cNvPr id="4" name="Picture 7">
            <a:extLst>
              <a:ext uri="{FF2B5EF4-FFF2-40B4-BE49-F238E27FC236}">
                <a16:creationId xmlns:a16="http://schemas.microsoft.com/office/drawing/2014/main" id="{CA5B5092-10F7-4F1B-B9A8-F89E1D9AA9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1013" y="0"/>
            <a:ext cx="10429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descr="上一頁">
            <a:hlinkClick r:id="" action="ppaction://hlinkshowjump?jump=previousslide" tooltip="上一頁"/>
            <a:extLst>
              <a:ext uri="{FF2B5EF4-FFF2-40B4-BE49-F238E27FC236}">
                <a16:creationId xmlns:a16="http://schemas.microsoft.com/office/drawing/2014/main" id="{03DFE81E-26BB-418A-88B1-41E6862747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進入">
            <a:hlinkClick r:id="" action="ppaction://hlinkshowjump?jump=nextslide" tooltip="下一頁"/>
            <a:extLst>
              <a:ext uri="{FF2B5EF4-FFF2-40B4-BE49-F238E27FC236}">
                <a16:creationId xmlns:a16="http://schemas.microsoft.com/office/drawing/2014/main" id="{C365DFC6-3830-4833-AB9C-B8A9AC9EA6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回首頁">
            <a:hlinkClick r:id="rId6" action="ppaction://hlinksldjump"/>
            <a:extLst>
              <a:ext uri="{FF2B5EF4-FFF2-40B4-BE49-F238E27FC236}">
                <a16:creationId xmlns:a16="http://schemas.microsoft.com/office/drawing/2014/main" id="{C4704A5C-DF1F-4282-9F48-C19C41F04A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P91</a:t>
            </a:r>
            <a:endParaRPr kumimoji="0" lang="en-US" altLang="zh-TW" sz="2000" dirty="0">
              <a:solidFill>
                <a:schemeClr val="bg1"/>
              </a:solidFill>
            </a:endParaRPr>
          </a:p>
        </p:txBody>
      </p:sp>
      <p:sp>
        <p:nvSpPr>
          <p:cNvPr id="8"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251520" y="1939479"/>
            <a:ext cx="2736304" cy="769441"/>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solidFill>
                  <a:schemeClr val="bg1"/>
                </a:solidFill>
                <a:latin typeface="標楷體" panose="03000509000000000000" pitchFamily="65" charset="-120"/>
              </a:rPr>
              <a:t>部分太陽輻射被地球和大氣反射回太空</a:t>
            </a:r>
          </a:p>
        </p:txBody>
      </p:sp>
      <p:sp>
        <p:nvSpPr>
          <p:cNvPr id="9"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4644008" y="5301208"/>
            <a:ext cx="2232248" cy="769441"/>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地表以紅外線長波輻射釋放能量</a:t>
            </a:r>
          </a:p>
        </p:txBody>
      </p:sp>
      <p:sp>
        <p:nvSpPr>
          <p:cNvPr id="10" name="文字方塊 4">
            <a:extLst>
              <a:ext uri="{FF2B5EF4-FFF2-40B4-BE49-F238E27FC236}">
                <a16:creationId xmlns:a16="http://schemas.microsoft.com/office/drawing/2014/main" id="{61C5BC67-BBF8-4C2E-9344-1CEB04B3580C}"/>
              </a:ext>
            </a:extLst>
          </p:cNvPr>
          <p:cNvSpPr txBox="1">
            <a:spLocks noChangeArrowheads="1"/>
          </p:cNvSpPr>
          <p:nvPr/>
        </p:nvSpPr>
        <p:spPr bwMode="auto">
          <a:xfrm>
            <a:off x="827584" y="787351"/>
            <a:ext cx="2448272" cy="769441"/>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solidFill>
                  <a:schemeClr val="bg1"/>
                </a:solidFill>
                <a:latin typeface="標楷體" panose="03000509000000000000" pitchFamily="65" charset="-120"/>
              </a:rPr>
              <a:t>太陽輻射為地球氣候系統能量的來源</a:t>
            </a:r>
          </a:p>
        </p:txBody>
      </p:sp>
      <p:sp>
        <p:nvSpPr>
          <p:cNvPr id="11" name="文字方塊 4">
            <a:extLst>
              <a:ext uri="{FF2B5EF4-FFF2-40B4-BE49-F238E27FC236}">
                <a16:creationId xmlns:a16="http://schemas.microsoft.com/office/drawing/2014/main" id="{E7DE1271-CEF7-403C-A57C-9B9BE000C22A}"/>
              </a:ext>
            </a:extLst>
          </p:cNvPr>
          <p:cNvSpPr txBox="1">
            <a:spLocks noChangeArrowheads="1"/>
          </p:cNvSpPr>
          <p:nvPr/>
        </p:nvSpPr>
        <p:spPr bwMode="auto">
          <a:xfrm>
            <a:off x="6012161" y="1217663"/>
            <a:ext cx="2880320" cy="280076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solidFill>
                  <a:schemeClr val="bg1"/>
                </a:solidFill>
                <a:latin typeface="標楷體" panose="03000509000000000000" pitchFamily="65" charset="-120"/>
              </a:rPr>
              <a:t>地球以紅外線長波輻射釋放能量，一部分穿透大氣射出太空，大部分則被大氣中的溫室氣體和雲吸收並向四周放射。這種效應會使地球表面和低層大氣增暖。</a:t>
            </a:r>
          </a:p>
        </p:txBody>
      </p:sp>
      <p:sp>
        <p:nvSpPr>
          <p:cNvPr id="12" name="文字方塊 4">
            <a:extLst>
              <a:ext uri="{FF2B5EF4-FFF2-40B4-BE49-F238E27FC236}">
                <a16:creationId xmlns:a16="http://schemas.microsoft.com/office/drawing/2014/main" id="{4D2951CA-8AA2-4302-8964-50A3A43E0EE4}"/>
              </a:ext>
            </a:extLst>
          </p:cNvPr>
          <p:cNvSpPr txBox="1">
            <a:spLocks noChangeArrowheads="1"/>
          </p:cNvSpPr>
          <p:nvPr/>
        </p:nvSpPr>
        <p:spPr bwMode="auto">
          <a:xfrm>
            <a:off x="5652120" y="692696"/>
            <a:ext cx="2448272" cy="43088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溫室效應</a:t>
            </a:r>
          </a:p>
        </p:txBody>
      </p:sp>
      <p:sp>
        <p:nvSpPr>
          <p:cNvPr id="13" name="文字方塊 4">
            <a:extLst>
              <a:ext uri="{FF2B5EF4-FFF2-40B4-BE49-F238E27FC236}">
                <a16:creationId xmlns:a16="http://schemas.microsoft.com/office/drawing/2014/main" id="{AC7F97D2-C293-4727-BDE6-C122B33ADD89}"/>
              </a:ext>
            </a:extLst>
          </p:cNvPr>
          <p:cNvSpPr txBox="1">
            <a:spLocks noChangeArrowheads="1"/>
          </p:cNvSpPr>
          <p:nvPr/>
        </p:nvSpPr>
        <p:spPr bwMode="auto">
          <a:xfrm>
            <a:off x="1475656" y="5661248"/>
            <a:ext cx="2448272" cy="1107996"/>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約有二分之一的太陽輻射被地表吸收使地表維持溫暖</a:t>
            </a:r>
          </a:p>
        </p:txBody>
      </p:sp>
    </p:spTree>
    <p:extLst>
      <p:ext uri="{BB962C8B-B14F-4D97-AF65-F5344CB8AC3E}">
        <p14:creationId xmlns:p14="http://schemas.microsoft.com/office/powerpoint/2010/main" val="2439231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P77</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u="sng" dirty="0"/>
              <a:t>臺灣</a:t>
            </a:r>
            <a:r>
              <a:rPr lang="zh-TW" altLang="en-US" sz="2800" dirty="0"/>
              <a:t>地理環境非常多元，孕育非常多種類生物，構成物種多樣性以及生態多樣性。冰河時期留在</a:t>
            </a:r>
            <a:r>
              <a:rPr lang="zh-TW" altLang="en-US" sz="2800" u="sng" dirty="0"/>
              <a:t>臺灣</a:t>
            </a:r>
            <a:r>
              <a:rPr lang="zh-TW" altLang="en-US" sz="2800" dirty="0"/>
              <a:t>的山椒魚，因為局限在某地理環境生活，導致無法互相交流而產生分化，逐漸演化形成新的形態，形成</a:t>
            </a:r>
            <a:r>
              <a:rPr lang="zh-TW" altLang="en-US" sz="2800" dirty="0">
                <a:solidFill>
                  <a:srgbClr val="C6178D"/>
                </a:solidFill>
              </a:rPr>
              <a:t>遺傳多樣性</a:t>
            </a:r>
            <a:r>
              <a:rPr lang="zh-TW" altLang="en-US" sz="2800" dirty="0"/>
              <a:t>。分組查一查山椒魚或其他生物資料。</a:t>
            </a:r>
            <a:endParaRPr lang="zh-TW" altLang="en-US" sz="2800" dirty="0">
              <a:solidFill>
                <a:srgbClr val="000000"/>
              </a:solidFill>
            </a:endParaRPr>
          </a:p>
        </p:txBody>
      </p:sp>
      <p:pic>
        <p:nvPicPr>
          <p:cNvPr id="2" name="Picture 8">
            <a:hlinkClick r:id="rId2"/>
            <a:extLst>
              <a:ext uri="{FF2B5EF4-FFF2-40B4-BE49-F238E27FC236}">
                <a16:creationId xmlns:a16="http://schemas.microsoft.com/office/drawing/2014/main" id="{5A020D2C-1C52-61DA-DC1D-DAAE9E95F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5372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233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溫室氣體將太陽熱能保留在地球中，適當的溫室氣體可維持地球的溫度，但近年因人類大量使用化石燃料產生過多溫室氣體，使地球上的</a:t>
            </a:r>
            <a:r>
              <a:rPr lang="zh-TW" altLang="en-US" sz="2800" dirty="0">
                <a:solidFill>
                  <a:srgbClr val="C6178D"/>
                </a:solidFill>
              </a:rPr>
              <a:t>溫室效應</a:t>
            </a:r>
            <a:r>
              <a:rPr lang="zh-TW" altLang="en-US" sz="2800" dirty="0"/>
              <a:t>異常加劇，導致</a:t>
            </a:r>
            <a:r>
              <a:rPr lang="zh-TW" altLang="en-US" sz="2800" dirty="0">
                <a:solidFill>
                  <a:srgbClr val="C6178D"/>
                </a:solidFill>
              </a:rPr>
              <a:t>地球環境溫度不斷升高</a:t>
            </a:r>
            <a:r>
              <a:rPr lang="zh-TW" altLang="en-US" sz="2800" dirty="0"/>
              <a:t>，造成</a:t>
            </a:r>
            <a:r>
              <a:rPr lang="zh-TW" altLang="en-US" sz="2800" dirty="0">
                <a:solidFill>
                  <a:srgbClr val="C6178D"/>
                </a:solidFill>
              </a:rPr>
              <a:t>全球暖化</a:t>
            </a:r>
            <a:r>
              <a:rPr lang="zh-TW" altLang="en-US" sz="2800" dirty="0"/>
              <a:t>的現象。</a:t>
            </a:r>
            <a:endParaRPr lang="zh-TW" altLang="en-US" sz="2800" dirty="0">
              <a:solidFill>
                <a:srgbClr val="000000"/>
              </a:solidFill>
            </a:endParaRPr>
          </a:p>
        </p:txBody>
      </p:sp>
      <p:sp>
        <p:nvSpPr>
          <p:cNvPr id="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P91</a:t>
            </a:r>
            <a:endParaRPr kumimoji="0" lang="en-US" altLang="zh-TW" sz="2000" dirty="0">
              <a:solidFill>
                <a:schemeClr val="bg1"/>
              </a:solidFill>
            </a:endParaRPr>
          </a:p>
        </p:txBody>
      </p:sp>
    </p:spTree>
    <p:extLst>
      <p:ext uri="{BB962C8B-B14F-4D97-AF65-F5344CB8AC3E}">
        <p14:creationId xmlns:p14="http://schemas.microsoft.com/office/powerpoint/2010/main" val="39965372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51520" y="548680"/>
            <a:ext cx="864984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異常的溫室效應使地球持續增溫，全球平均溫度上升，造成全球暖化現象，導致極端氣候的出現，例如：熱浪、洪水、乾旱等，更影響居住在不同氣候生物生存空間，以致部分物種滅絕的可能。</a:t>
            </a:r>
            <a:endParaRPr lang="zh-TW" altLang="en-US" sz="2800" dirty="0">
              <a:solidFill>
                <a:srgbClr val="000000"/>
              </a:solidFill>
            </a:endParaRPr>
          </a:p>
        </p:txBody>
      </p:sp>
      <p:sp>
        <p:nvSpPr>
          <p:cNvPr id="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P92</a:t>
            </a:r>
            <a:endParaRPr kumimoji="0" lang="en-US" altLang="zh-TW" sz="2000" dirty="0">
              <a:solidFill>
                <a:schemeClr val="bg1"/>
              </a:solidFill>
            </a:endParaRPr>
          </a:p>
        </p:txBody>
      </p:sp>
      <p:sp>
        <p:nvSpPr>
          <p:cNvPr id="6" name="文字方塊 5">
            <a:extLst>
              <a:ext uri="{FF2B5EF4-FFF2-40B4-BE49-F238E27FC236}">
                <a16:creationId xmlns:a16="http://schemas.microsoft.com/office/drawing/2014/main" id="{E421ACA1-848F-433D-BB66-4873A436C1E5}"/>
              </a:ext>
            </a:extLst>
          </p:cNvPr>
          <p:cNvSpPr txBox="1">
            <a:spLocks noChangeArrowheads="1"/>
          </p:cNvSpPr>
          <p:nvPr/>
        </p:nvSpPr>
        <p:spPr bwMode="auto">
          <a:xfrm>
            <a:off x="251520" y="2492896"/>
            <a:ext cx="8640960" cy="2677656"/>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lt"/>
              </a:rPr>
              <a:t>若地球溫度不斷上升，可能會造成極地的冰層融解，導致海平面上升，淹沒沿海低窪地區，並造成全球氣候變遷，出現暴雨、乾旱等現象，對於所有地球上的生物及環境造成威脅。溫室效應對</a:t>
            </a:r>
            <a:r>
              <a:rPr lang="zh-TW" altLang="en-US" sz="2400" u="sng" dirty="0">
                <a:solidFill>
                  <a:srgbClr val="FF0000"/>
                </a:solidFill>
                <a:latin typeface="+mj-lt"/>
              </a:rPr>
              <a:t>臺灣</a:t>
            </a:r>
            <a:r>
              <a:rPr lang="zh-TW" altLang="en-US" sz="2400" dirty="0">
                <a:solidFill>
                  <a:srgbClr val="FF0000"/>
                </a:solidFill>
                <a:latin typeface="+mj-lt"/>
              </a:rPr>
              <a:t>可能造成的影響有，海平面上升後會增加海水倒灌的機會，導致</a:t>
            </a:r>
            <a:r>
              <a:rPr lang="zh-TW" altLang="en-US" sz="2400" u="sng" dirty="0">
                <a:solidFill>
                  <a:srgbClr val="FF0000"/>
                </a:solidFill>
                <a:latin typeface="+mj-lt"/>
              </a:rPr>
              <a:t>臺灣</a:t>
            </a:r>
            <a:r>
              <a:rPr lang="zh-TW" altLang="en-US" sz="2400" dirty="0">
                <a:solidFill>
                  <a:srgbClr val="FF0000"/>
                </a:solidFill>
                <a:latin typeface="+mj-lt"/>
              </a:rPr>
              <a:t>面積減少，也會對沿海養殖漁業造成影響。除了對漁業會造成影響外，農業方面也會因為氣溫、雨量的改變，導致農作物收成不佳。</a:t>
            </a:r>
          </a:p>
        </p:txBody>
      </p:sp>
      <p:pic>
        <p:nvPicPr>
          <p:cNvPr id="2" name="Picture 8">
            <a:hlinkClick r:id="rId2"/>
            <a:extLst>
              <a:ext uri="{FF2B5EF4-FFF2-40B4-BE49-F238E27FC236}">
                <a16:creationId xmlns:a16="http://schemas.microsoft.com/office/drawing/2014/main" id="{CAB8EB7A-1100-0CB9-DB74-828A407C99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53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P92</a:t>
            </a:r>
            <a:endParaRPr kumimoji="0" lang="en-US" altLang="zh-TW" sz="2000" dirty="0">
              <a:solidFill>
                <a:schemeClr val="bg1"/>
              </a:solidFill>
            </a:endParaRPr>
          </a:p>
        </p:txBody>
      </p:sp>
      <p:pic>
        <p:nvPicPr>
          <p:cNvPr id="31746" name="Picture 2"/>
          <p:cNvPicPr>
            <a:picLocks noChangeAspect="1" noChangeArrowheads="1"/>
          </p:cNvPicPr>
          <p:nvPr/>
        </p:nvPicPr>
        <p:blipFill>
          <a:blip r:embed="rId2" cstate="print"/>
          <a:srcRect/>
          <a:stretch>
            <a:fillRect/>
          </a:stretch>
        </p:blipFill>
        <p:spPr bwMode="auto">
          <a:xfrm>
            <a:off x="107505" y="404665"/>
            <a:ext cx="8856882" cy="4869014"/>
          </a:xfrm>
          <a:prstGeom prst="rect">
            <a:avLst/>
          </a:prstGeom>
          <a:noFill/>
          <a:ln w="9525">
            <a:noFill/>
            <a:miter lim="800000"/>
            <a:headEnd/>
            <a:tailEnd/>
          </a:ln>
        </p:spPr>
      </p:pic>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755576" y="4839543"/>
            <a:ext cx="3888432"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冰山融化，海平面上升，北極熊的生存棲地逐漸減少。</a:t>
            </a:r>
          </a:p>
        </p:txBody>
      </p:sp>
      <p:sp>
        <p:nvSpPr>
          <p:cNvPr id="5" name="文字方塊 4">
            <a:extLst>
              <a:ext uri="{FF2B5EF4-FFF2-40B4-BE49-F238E27FC236}">
                <a16:creationId xmlns:a16="http://schemas.microsoft.com/office/drawing/2014/main" id="{457C0934-6E4C-46FF-B25D-CF47748A6858}"/>
              </a:ext>
            </a:extLst>
          </p:cNvPr>
          <p:cNvSpPr txBox="1">
            <a:spLocks noChangeArrowheads="1"/>
          </p:cNvSpPr>
          <p:nvPr/>
        </p:nvSpPr>
        <p:spPr bwMode="auto">
          <a:xfrm>
            <a:off x="5291928" y="4839542"/>
            <a:ext cx="3672560"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海水溫度持續升高，共生藻死亡或離開，影響珊瑚生存。</a:t>
            </a:r>
          </a:p>
        </p:txBody>
      </p:sp>
    </p:spTree>
    <p:extLst>
      <p:ext uri="{BB962C8B-B14F-4D97-AF65-F5344CB8AC3E}">
        <p14:creationId xmlns:p14="http://schemas.microsoft.com/office/powerpoint/2010/main" val="24392313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P92</a:t>
            </a:r>
            <a:endParaRPr kumimoji="0" lang="en-US" altLang="zh-TW" sz="2000" dirty="0">
              <a:solidFill>
                <a:schemeClr val="bg1"/>
              </a:solidFill>
            </a:endParaRPr>
          </a:p>
        </p:txBody>
      </p:sp>
      <p:pic>
        <p:nvPicPr>
          <p:cNvPr id="32772" name="Picture 4"/>
          <p:cNvPicPr>
            <a:picLocks noChangeAspect="1" noChangeArrowheads="1"/>
          </p:cNvPicPr>
          <p:nvPr/>
        </p:nvPicPr>
        <p:blipFill>
          <a:blip r:embed="rId2" cstate="print"/>
          <a:srcRect/>
          <a:stretch>
            <a:fillRect/>
          </a:stretch>
        </p:blipFill>
        <p:spPr bwMode="auto">
          <a:xfrm>
            <a:off x="107504" y="476672"/>
            <a:ext cx="8873210" cy="4860015"/>
          </a:xfrm>
          <a:prstGeom prst="rect">
            <a:avLst/>
          </a:prstGeom>
          <a:noFill/>
          <a:ln w="9525">
            <a:noFill/>
            <a:miter lim="800000"/>
            <a:headEnd/>
            <a:tailEnd/>
          </a:ln>
        </p:spPr>
      </p:pic>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755576" y="4839543"/>
            <a:ext cx="8153130"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某些地區長時間沒降雨，造成乾旱現象，無水可用。</a:t>
            </a:r>
          </a:p>
        </p:txBody>
      </p:sp>
    </p:spTree>
    <p:extLst>
      <p:ext uri="{BB962C8B-B14F-4D97-AF65-F5344CB8AC3E}">
        <p14:creationId xmlns:p14="http://schemas.microsoft.com/office/powerpoint/2010/main" val="24392313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P93</a:t>
            </a:r>
            <a:endParaRPr kumimoji="0" lang="en-US" altLang="zh-TW" sz="2000" dirty="0">
              <a:solidFill>
                <a:schemeClr val="bg1"/>
              </a:solidFill>
            </a:endParaRPr>
          </a:p>
        </p:txBody>
      </p:sp>
      <p:pic>
        <p:nvPicPr>
          <p:cNvPr id="33794" name="Picture 2"/>
          <p:cNvPicPr>
            <a:picLocks noChangeAspect="1" noChangeArrowheads="1"/>
          </p:cNvPicPr>
          <p:nvPr/>
        </p:nvPicPr>
        <p:blipFill>
          <a:blip r:embed="rId2" cstate="print"/>
          <a:srcRect/>
          <a:stretch>
            <a:fillRect/>
          </a:stretch>
        </p:blipFill>
        <p:spPr bwMode="auto">
          <a:xfrm>
            <a:off x="180472" y="476671"/>
            <a:ext cx="8744414" cy="3425857"/>
          </a:xfrm>
          <a:prstGeom prst="rect">
            <a:avLst/>
          </a:prstGeom>
          <a:noFill/>
          <a:ln w="9525">
            <a:noFill/>
            <a:miter lim="800000"/>
            <a:headEnd/>
            <a:tailEnd/>
          </a:ln>
        </p:spPr>
      </p:pic>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755575" y="3471391"/>
            <a:ext cx="7553399"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極端氣候導致瞬間強降雨，排水不易造成淹水。</a:t>
            </a:r>
          </a:p>
        </p:txBody>
      </p:sp>
    </p:spTree>
    <p:extLst>
      <p:ext uri="{BB962C8B-B14F-4D97-AF65-F5344CB8AC3E}">
        <p14:creationId xmlns:p14="http://schemas.microsoft.com/office/powerpoint/2010/main" val="24392313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P93</a:t>
            </a:r>
            <a:endParaRPr kumimoji="0" lang="en-US" altLang="zh-TW" sz="2000" dirty="0">
              <a:solidFill>
                <a:schemeClr val="bg1"/>
              </a:solidFill>
            </a:endParaRPr>
          </a:p>
        </p:txBody>
      </p:sp>
      <p:pic>
        <p:nvPicPr>
          <p:cNvPr id="34818" name="Picture 2"/>
          <p:cNvPicPr>
            <a:picLocks noChangeAspect="1" noChangeArrowheads="1"/>
          </p:cNvPicPr>
          <p:nvPr/>
        </p:nvPicPr>
        <p:blipFill>
          <a:blip r:embed="rId2" cstate="print"/>
          <a:srcRect/>
          <a:stretch>
            <a:fillRect/>
          </a:stretch>
        </p:blipFill>
        <p:spPr bwMode="auto">
          <a:xfrm>
            <a:off x="863232" y="476673"/>
            <a:ext cx="7165152" cy="5400600"/>
          </a:xfrm>
          <a:prstGeom prst="rect">
            <a:avLst/>
          </a:prstGeom>
          <a:noFill/>
          <a:ln w="9525">
            <a:noFill/>
            <a:miter lim="800000"/>
            <a:headEnd/>
            <a:tailEnd/>
          </a:ln>
        </p:spPr>
      </p:pic>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1475656" y="4149080"/>
            <a:ext cx="2736304" cy="1631216"/>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latin typeface="標楷體" panose="03000509000000000000" pitchFamily="65" charset="-120"/>
              </a:rPr>
              <a:t>溫帶植物開花時間變得不穩定，例如：溫度影響梨樹的花芽形成，花芽長不好就會影響結果。</a:t>
            </a:r>
          </a:p>
        </p:txBody>
      </p:sp>
      <p:sp>
        <p:nvSpPr>
          <p:cNvPr id="5" name="文字方塊 4">
            <a:extLst>
              <a:ext uri="{FF2B5EF4-FFF2-40B4-BE49-F238E27FC236}">
                <a16:creationId xmlns:a16="http://schemas.microsoft.com/office/drawing/2014/main" id="{C66DC0C5-1830-4378-B9BE-6A3453DDE2D6}"/>
              </a:ext>
            </a:extLst>
          </p:cNvPr>
          <p:cNvSpPr txBox="1">
            <a:spLocks noChangeArrowheads="1"/>
          </p:cNvSpPr>
          <p:nvPr/>
        </p:nvSpPr>
        <p:spPr bwMode="auto">
          <a:xfrm>
            <a:off x="4932040" y="5517232"/>
            <a:ext cx="4211960" cy="707886"/>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latin typeface="標楷體" panose="03000509000000000000" pitchFamily="65" charset="-120"/>
              </a:rPr>
              <a:t>熱帶動植物大量繁殖，擴大生存範圍，使溫帶動植物生長受壓縮。</a:t>
            </a:r>
          </a:p>
        </p:txBody>
      </p:sp>
      <p:sp>
        <p:nvSpPr>
          <p:cNvPr id="7" name="文字方塊 6">
            <a:extLst>
              <a:ext uri="{FF2B5EF4-FFF2-40B4-BE49-F238E27FC236}">
                <a16:creationId xmlns:a16="http://schemas.microsoft.com/office/drawing/2014/main" id="{E421ACA1-848F-433D-BB66-4873A436C1E5}"/>
              </a:ext>
            </a:extLst>
          </p:cNvPr>
          <p:cNvSpPr txBox="1">
            <a:spLocks noChangeArrowheads="1"/>
          </p:cNvSpPr>
          <p:nvPr/>
        </p:nvSpPr>
        <p:spPr bwMode="auto">
          <a:xfrm>
            <a:off x="755576" y="692696"/>
            <a:ext cx="7632848" cy="3170099"/>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solidFill>
                  <a:srgbClr val="FF0000"/>
                </a:solidFill>
                <a:latin typeface="+mj-lt"/>
              </a:rPr>
              <a:t>植物雖然不像動物一樣會快速移動，但也是會緩慢的改變它們的分布位置。大家可能認為因為全球暖化，植物受不了炎熱的溫度而分布範圍會漸漸的往海拔高的地方遷移，多數研究也支持著這個理論。但國外有個研究發現：全球暖化確實會造成植物移動，但不是所有植物都往高海拔或高緯度移動，也有往低海拔移動的植物。發現此結果的科學家還以為自己的調查是不是出現疏失，確定結果是對的，又再深入檢查各項環境條件，才發現植物往低海拔地區移動的原因是因為：全球暖化造成高海拔區域的降雨與降雪明顯減少，於是植物為了水分，只能往低海拔區域移動。所以除了氣溫外，降雨量也是影響植物分布的一項重要生存條件。</a:t>
            </a:r>
          </a:p>
        </p:txBody>
      </p:sp>
    </p:spTree>
    <p:extLst>
      <p:ext uri="{BB962C8B-B14F-4D97-AF65-F5344CB8AC3E}">
        <p14:creationId xmlns:p14="http://schemas.microsoft.com/office/powerpoint/2010/main" val="413974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1" y="3742404"/>
            <a:ext cx="9144000" cy="3142980"/>
          </a:xfrm>
          <a:prstGeom prst="rect">
            <a:avLst/>
          </a:prstGeom>
          <a:noFill/>
          <a:ln w="9525">
            <a:noFill/>
            <a:miter lim="800000"/>
            <a:headEnd/>
            <a:tailEnd/>
          </a:ln>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P93</a:t>
            </a:r>
            <a:endParaRPr kumimoji="0" lang="en-US" altLang="zh-TW" sz="2000" dirty="0">
              <a:solidFill>
                <a:schemeClr val="bg1"/>
              </a:solidFill>
            </a:endParaRPr>
          </a:p>
        </p:txBody>
      </p:sp>
      <p:pic>
        <p:nvPicPr>
          <p:cNvPr id="4" name="Picture 8" descr="上一頁">
            <a:hlinkClick r:id="" action="ppaction://hlinkshowjump?jump=previousslide" tooltip="上一頁"/>
            <a:extLst>
              <a:ext uri="{FF2B5EF4-FFF2-40B4-BE49-F238E27FC236}">
                <a16:creationId xmlns:a16="http://schemas.microsoft.com/office/drawing/2014/main" id="{03DFE81E-26BB-418A-88B1-41E6862747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進入">
            <a:hlinkClick r:id="" action="ppaction://hlinkshowjump?jump=nextslide" tooltip="下一頁"/>
            <a:extLst>
              <a:ext uri="{FF2B5EF4-FFF2-40B4-BE49-F238E27FC236}">
                <a16:creationId xmlns:a16="http://schemas.microsoft.com/office/drawing/2014/main" id="{C365DFC6-3830-4833-AB9C-B8A9AC9EA6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回首頁">
            <a:hlinkClick r:id="rId5" action="ppaction://hlinksldjump"/>
            <a:extLst>
              <a:ext uri="{FF2B5EF4-FFF2-40B4-BE49-F238E27FC236}">
                <a16:creationId xmlns:a16="http://schemas.microsoft.com/office/drawing/2014/main" id="{C4704A5C-DF1F-4282-9F48-C19C41F04A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生物多樣性和人類的生活與食物來源息息相關，異常的氣候變遷則會破壞與影響生物多樣性及人類生存。</a:t>
            </a:r>
            <a:endParaRPr lang="zh-TW" altLang="en-US" sz="2800" dirty="0">
              <a:solidFill>
                <a:srgbClr val="000000"/>
              </a:solidFill>
            </a:endParaRPr>
          </a:p>
        </p:txBody>
      </p:sp>
      <p:sp>
        <p:nvSpPr>
          <p:cNvPr id="2" name="矩形: 圓角 9">
            <a:hlinkClick r:id="rId7"/>
            <a:extLst>
              <a:ext uri="{FF2B5EF4-FFF2-40B4-BE49-F238E27FC236}">
                <a16:creationId xmlns:a16="http://schemas.microsoft.com/office/drawing/2014/main" id="{61F4C8D2-D769-B49F-DD41-120B08AB9DC6}"/>
              </a:ext>
            </a:extLst>
          </p:cNvPr>
          <p:cNvSpPr/>
          <p:nvPr/>
        </p:nvSpPr>
        <p:spPr>
          <a:xfrm>
            <a:off x="7919993" y="4833356"/>
            <a:ext cx="1136739" cy="40908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QQ</a:t>
            </a:r>
            <a:r>
              <a:rPr lang="zh-TW" altLang="en-US"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快答</a:t>
            </a:r>
            <a:endParaRPr lang="en-US" altLang="zh-TW"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1397472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51E1DEC-0FAE-4E02-BD75-A8557FFC23CA}"/>
              </a:ext>
            </a:extLst>
          </p:cNvPr>
          <p:cNvPicPr>
            <a:picLocks noChangeAspect="1"/>
          </p:cNvPicPr>
          <p:nvPr/>
        </p:nvPicPr>
        <p:blipFill rotWithShape="1">
          <a:blip r:embed="rId2" cstate="print">
            <a:clrChange>
              <a:clrFrom>
                <a:srgbClr val="FFFFFF"/>
              </a:clrFrom>
              <a:clrTo>
                <a:srgbClr val="FFFFFF">
                  <a:alpha val="0"/>
                </a:srgbClr>
              </a:clrTo>
            </a:clrChange>
          </a:blip>
          <a:srcRect l="4540" t="8892"/>
          <a:stretch/>
        </p:blipFill>
        <p:spPr>
          <a:xfrm>
            <a:off x="0" y="0"/>
            <a:ext cx="1881427" cy="1124744"/>
          </a:xfrm>
          <a:prstGeom prst="rect">
            <a:avLst/>
          </a:prstGeom>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a:solidFill>
                  <a:schemeClr val="bg1"/>
                </a:solidFill>
              </a:rPr>
              <a:t>P94</a:t>
            </a:r>
          </a:p>
        </p:txBody>
      </p:sp>
      <p:sp>
        <p:nvSpPr>
          <p:cNvPr id="4" name="Rectangle 2">
            <a:extLst>
              <a:ext uri="{FF2B5EF4-FFF2-40B4-BE49-F238E27FC236}">
                <a16:creationId xmlns:a16="http://schemas.microsoft.com/office/drawing/2014/main" id="{5D8F585F-79D2-4668-9651-49610B034F9E}"/>
              </a:ext>
            </a:extLst>
          </p:cNvPr>
          <p:cNvSpPr>
            <a:spLocks noGrp="1" noChangeArrowheads="1"/>
          </p:cNvSpPr>
          <p:nvPr>
            <p:ph type="title"/>
          </p:nvPr>
        </p:nvSpPr>
        <p:spPr>
          <a:xfrm>
            <a:off x="250080" y="1281113"/>
            <a:ext cx="4105896" cy="647700"/>
          </a:xfrm>
        </p:spPr>
        <p:txBody>
          <a:bodyPr/>
          <a:lstStyle/>
          <a:p>
            <a:pPr eaLnBrk="1" hangingPunct="1">
              <a:defRPr/>
            </a:pPr>
            <a:r>
              <a:rPr lang="en-US" altLang="zh-TW" dirty="0">
                <a:latin typeface="+mn-lt"/>
              </a:rPr>
              <a:t>3-1</a:t>
            </a:r>
            <a:r>
              <a:rPr lang="zh-TW" altLang="en-US" dirty="0">
                <a:latin typeface="+mn-lt"/>
              </a:rPr>
              <a:t> 因應全球氣候變遷</a:t>
            </a:r>
          </a:p>
        </p:txBody>
      </p:sp>
      <p:sp>
        <p:nvSpPr>
          <p:cNvPr id="6" name="Rectangle 3">
            <a:extLst>
              <a:ext uri="{FF2B5EF4-FFF2-40B4-BE49-F238E27FC236}">
                <a16:creationId xmlns:a16="http://schemas.microsoft.com/office/drawing/2014/main" id="{ADCE0B17-380B-4427-81C2-C7F2441005A3}"/>
              </a:ext>
            </a:extLst>
          </p:cNvPr>
          <p:cNvSpPr txBox="1">
            <a:spLocks noChangeArrowheads="1"/>
          </p:cNvSpPr>
          <p:nvPr/>
        </p:nvSpPr>
        <p:spPr bwMode="auto">
          <a:xfrm>
            <a:off x="1878008" y="279905"/>
            <a:ext cx="35688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3200" dirty="0">
                <a:solidFill>
                  <a:srgbClr val="000000"/>
                </a:solidFill>
                <a:latin typeface="標楷體" panose="03000509000000000000" pitchFamily="65" charset="-120"/>
              </a:rPr>
              <a:t>打造永續家園</a:t>
            </a:r>
          </a:p>
        </p:txBody>
      </p:sp>
      <p:sp>
        <p:nvSpPr>
          <p:cNvPr id="15" name="Rectangle 3">
            <a:extLst>
              <a:ext uri="{FF2B5EF4-FFF2-40B4-BE49-F238E27FC236}">
                <a16:creationId xmlns:a16="http://schemas.microsoft.com/office/drawing/2014/main" id="{AAA59BAB-AE59-420C-9320-44B97C25C1DC}"/>
              </a:ext>
            </a:extLst>
          </p:cNvPr>
          <p:cNvSpPr txBox="1">
            <a:spLocks noChangeArrowheads="1"/>
          </p:cNvSpPr>
          <p:nvPr/>
        </p:nvSpPr>
        <p:spPr bwMode="auto">
          <a:xfrm>
            <a:off x="242640" y="1988840"/>
            <a:ext cx="864984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因應全球氣候變遷，我國制定</a:t>
            </a:r>
            <a:r>
              <a:rPr lang="zh-TW" altLang="en-US" sz="2800" u="wavy" dirty="0"/>
              <a:t>氣候變遷因應法</a:t>
            </a:r>
            <a:r>
              <a:rPr lang="zh-TW" altLang="en-US" sz="2800" dirty="0"/>
              <a:t>，說明氣候變遷調適策略，降低與管理溫室氣體排放，期待西元</a:t>
            </a:r>
            <a:r>
              <a:rPr lang="en-US" altLang="zh-TW" sz="2800" dirty="0"/>
              <a:t>2050</a:t>
            </a:r>
            <a:r>
              <a:rPr lang="zh-TW" altLang="en-US" sz="2800" dirty="0"/>
              <a:t>年達成淨零排放。同時，要落實世代正義、環境正義及公正轉型，善盡共同保護地球環境之責任。分組查一查資料，造成氣候變遷的原因是什麼呢？</a:t>
            </a:r>
            <a:endParaRPr lang="zh-TW" altLang="en-US" sz="2800" dirty="0">
              <a:solidFill>
                <a:srgbClr val="000000"/>
              </a:solidFill>
            </a:endParaRPr>
          </a:p>
        </p:txBody>
      </p:sp>
      <p:sp>
        <p:nvSpPr>
          <p:cNvPr id="7"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4614227"/>
            <a:ext cx="8640960"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當留在大氣中的二氧化碳量變多，而二氧化碳快速增加被認為是全球暖化的主要原因，也造成氣候變遷。</a:t>
            </a:r>
          </a:p>
        </p:txBody>
      </p:sp>
      <p:sp>
        <p:nvSpPr>
          <p:cNvPr id="2" name="矩形: 圓角 1">
            <a:hlinkClick r:id="rId3" action="ppaction://hlinkfile"/>
            <a:extLst>
              <a:ext uri="{FF2B5EF4-FFF2-40B4-BE49-F238E27FC236}">
                <a16:creationId xmlns:a16="http://schemas.microsoft.com/office/drawing/2014/main" id="{C2A8639A-74CF-A7C4-A46C-CE31AA81CAA3}"/>
              </a:ext>
            </a:extLst>
          </p:cNvPr>
          <p:cNvSpPr/>
          <p:nvPr/>
        </p:nvSpPr>
        <p:spPr>
          <a:xfrm>
            <a:off x="4681406" y="1463358"/>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動畫</a:t>
            </a:r>
          </a:p>
        </p:txBody>
      </p:sp>
      <p:sp>
        <p:nvSpPr>
          <p:cNvPr id="3" name="矩形 2">
            <a:extLst>
              <a:ext uri="{FF2B5EF4-FFF2-40B4-BE49-F238E27FC236}">
                <a16:creationId xmlns:a16="http://schemas.microsoft.com/office/drawing/2014/main" id="{7678DC31-73EE-8411-33F5-C85739DAA12F}"/>
              </a:ext>
            </a:extLst>
          </p:cNvPr>
          <p:cNvSpPr/>
          <p:nvPr/>
        </p:nvSpPr>
        <p:spPr>
          <a:xfrm>
            <a:off x="4572000" y="1101487"/>
            <a:ext cx="902811"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lgn="ctr"/>
            <a:r>
              <a:rPr lang="zh-TW" altLang="en-US" sz="1400" dirty="0">
                <a:solidFill>
                  <a:srgbClr val="000000"/>
                </a:solidFill>
                <a:latin typeface="Microsoft JhengHei" panose="020B0604030504040204" pitchFamily="34" charset="-120"/>
                <a:ea typeface="Microsoft JhengHei" panose="020B0604030504040204" pitchFamily="34" charset="-120"/>
              </a:rPr>
              <a:t>氣候變遷</a:t>
            </a:r>
            <a:endParaRPr lang="zh-TW" altLang="en-US" sz="11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7004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P94</a:t>
            </a:r>
            <a:endParaRPr kumimoji="0" lang="en-US" altLang="zh-TW" sz="2000" dirty="0">
              <a:solidFill>
                <a:schemeClr val="bg1"/>
              </a:solidFill>
            </a:endParaRPr>
          </a:p>
        </p:txBody>
      </p:sp>
      <p:pic>
        <p:nvPicPr>
          <p:cNvPr id="36866" name="Picture 2"/>
          <p:cNvPicPr>
            <a:picLocks noChangeAspect="1" noChangeArrowheads="1"/>
          </p:cNvPicPr>
          <p:nvPr/>
        </p:nvPicPr>
        <p:blipFill>
          <a:blip r:embed="rId2" cstate="print"/>
          <a:srcRect/>
          <a:stretch>
            <a:fillRect/>
          </a:stretch>
        </p:blipFill>
        <p:spPr bwMode="auto">
          <a:xfrm>
            <a:off x="323528" y="476673"/>
            <a:ext cx="8382841" cy="5688631"/>
          </a:xfrm>
          <a:prstGeom prst="rect">
            <a:avLst/>
          </a:prstGeom>
          <a:noFill/>
          <a:ln w="9525">
            <a:noFill/>
            <a:miter lim="800000"/>
            <a:headEnd/>
            <a:tailEnd/>
          </a:ln>
        </p:spPr>
      </p:pic>
      <p:sp>
        <p:nvSpPr>
          <p:cNvPr id="5" name="文字方塊 4">
            <a:extLst>
              <a:ext uri="{FF2B5EF4-FFF2-40B4-BE49-F238E27FC236}">
                <a16:creationId xmlns:a16="http://schemas.microsoft.com/office/drawing/2014/main" id="{E421ACA1-848F-433D-BB66-4873A436C1E5}"/>
              </a:ext>
            </a:extLst>
          </p:cNvPr>
          <p:cNvSpPr txBox="1">
            <a:spLocks noChangeArrowheads="1"/>
          </p:cNvSpPr>
          <p:nvPr/>
        </p:nvSpPr>
        <p:spPr bwMode="auto">
          <a:xfrm>
            <a:off x="251520" y="2780928"/>
            <a:ext cx="8640960" cy="3120854"/>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marL="263525" indent="-263525" eaLnBrk="1"/>
            <a:r>
              <a:rPr lang="zh-TW" altLang="en-US" sz="2400" dirty="0">
                <a:solidFill>
                  <a:srgbClr val="FF0000"/>
                </a:solidFill>
              </a:rPr>
              <a:t>政府為因應全球氣候變遷，制定氣候變遷調適策略，降低與管理溫室氣體排放，善盡保護地球環境之責任，確保國家永續發展，因此特制定</a:t>
            </a:r>
            <a:r>
              <a:rPr lang="zh-TW" altLang="en-US" sz="2400" u="wavy" dirty="0">
                <a:solidFill>
                  <a:srgbClr val="FF0000"/>
                </a:solidFill>
              </a:rPr>
              <a:t>氣候變遷因應法</a:t>
            </a:r>
            <a:r>
              <a:rPr lang="zh-TW" altLang="en-US" sz="2400" dirty="0">
                <a:solidFill>
                  <a:srgbClr val="FF0000"/>
                </a:solidFill>
              </a:rPr>
              <a:t>。</a:t>
            </a:r>
            <a:r>
              <a:rPr lang="zh-TW" altLang="en-US" sz="2400" u="wavy" dirty="0">
                <a:solidFill>
                  <a:srgbClr val="FF0000"/>
                </a:solidFill>
              </a:rPr>
              <a:t>氣候變遷因應法</a:t>
            </a:r>
            <a:r>
              <a:rPr lang="zh-TW" altLang="en-US" sz="2400" dirty="0">
                <a:solidFill>
                  <a:srgbClr val="FF0000"/>
                </a:solidFill>
              </a:rPr>
              <a:t>第四條明確訂定，國家溫室氣體長期減量目標為西元</a:t>
            </a:r>
            <a:r>
              <a:rPr lang="en-US" altLang="zh-TW" sz="2400" dirty="0">
                <a:solidFill>
                  <a:srgbClr val="FF0000"/>
                </a:solidFill>
              </a:rPr>
              <a:t>2050</a:t>
            </a:r>
            <a:r>
              <a:rPr lang="zh-TW" altLang="en-US" sz="2400" dirty="0">
                <a:solidFill>
                  <a:srgbClr val="FF0000"/>
                </a:solidFill>
              </a:rPr>
              <a:t>年（</a:t>
            </a:r>
            <a:r>
              <a:rPr lang="zh-TW" altLang="en-US" sz="2400" u="sng" dirty="0">
                <a:solidFill>
                  <a:srgbClr val="FF0000"/>
                </a:solidFill>
              </a:rPr>
              <a:t>中華民國</a:t>
            </a:r>
            <a:r>
              <a:rPr lang="en-US" altLang="zh-TW" sz="2400" dirty="0">
                <a:solidFill>
                  <a:srgbClr val="FF0000"/>
                </a:solidFill>
              </a:rPr>
              <a:t>139</a:t>
            </a:r>
            <a:r>
              <a:rPr lang="zh-TW" altLang="en-US" sz="2400" dirty="0">
                <a:solidFill>
                  <a:srgbClr val="FF0000"/>
                </a:solidFill>
              </a:rPr>
              <a:t>年）達成溫室氣體淨零排放。</a:t>
            </a:r>
          </a:p>
          <a:p>
            <a:pPr marL="263525" indent="-263525" eaLnBrk="1"/>
            <a:r>
              <a:rPr lang="zh-TW" altLang="en-US" sz="2400" dirty="0">
                <a:solidFill>
                  <a:srgbClr val="FF0000"/>
                </a:solidFill>
              </a:rPr>
              <a:t>溫室氣體是指二氧化碳（</a:t>
            </a:r>
            <a:r>
              <a:rPr lang="en-US" altLang="zh-TW" sz="2400" dirty="0">
                <a:solidFill>
                  <a:srgbClr val="FF0000"/>
                </a:solidFill>
              </a:rPr>
              <a:t>CO</a:t>
            </a:r>
            <a:r>
              <a:rPr lang="en-US" altLang="zh-TW" sz="2400" baseline="-25000" dirty="0">
                <a:solidFill>
                  <a:srgbClr val="FF0000"/>
                </a:solidFill>
              </a:rPr>
              <a:t>2</a:t>
            </a:r>
            <a:r>
              <a:rPr lang="zh-TW" altLang="en-US" sz="2400" dirty="0">
                <a:solidFill>
                  <a:srgbClr val="FF0000"/>
                </a:solidFill>
              </a:rPr>
              <a:t>）、甲烷（</a:t>
            </a:r>
            <a:r>
              <a:rPr lang="en-US" altLang="zh-TW" sz="2400" dirty="0">
                <a:solidFill>
                  <a:srgbClr val="FF0000"/>
                </a:solidFill>
              </a:rPr>
              <a:t>CH</a:t>
            </a:r>
            <a:r>
              <a:rPr lang="en-US" altLang="zh-TW" sz="2400" baseline="-25000" dirty="0">
                <a:solidFill>
                  <a:srgbClr val="FF0000"/>
                </a:solidFill>
              </a:rPr>
              <a:t>4</a:t>
            </a:r>
            <a:r>
              <a:rPr lang="zh-TW" altLang="en-US" sz="2400" dirty="0">
                <a:solidFill>
                  <a:srgbClr val="FF0000"/>
                </a:solidFill>
              </a:rPr>
              <a:t>）、氧化亞氮（</a:t>
            </a:r>
            <a:r>
              <a:rPr lang="en-US" altLang="zh-TW" sz="2400" dirty="0">
                <a:solidFill>
                  <a:srgbClr val="FF0000"/>
                </a:solidFill>
              </a:rPr>
              <a:t>N</a:t>
            </a:r>
            <a:r>
              <a:rPr lang="en-US" altLang="zh-TW" sz="2400" baseline="-25000" dirty="0">
                <a:solidFill>
                  <a:srgbClr val="FF0000"/>
                </a:solidFill>
              </a:rPr>
              <a:t>2</a:t>
            </a:r>
            <a:r>
              <a:rPr lang="en-US" altLang="zh-TW" sz="2400" dirty="0">
                <a:solidFill>
                  <a:srgbClr val="FF0000"/>
                </a:solidFill>
              </a:rPr>
              <a:t>O</a:t>
            </a:r>
            <a:r>
              <a:rPr lang="zh-TW" altLang="en-US" sz="2400" dirty="0">
                <a:solidFill>
                  <a:srgbClr val="FF0000"/>
                </a:solidFill>
              </a:rPr>
              <a:t>）、氫氟碳化物（</a:t>
            </a:r>
            <a:r>
              <a:rPr lang="en-US" altLang="zh-TW" sz="2400" dirty="0">
                <a:solidFill>
                  <a:srgbClr val="FF0000"/>
                </a:solidFill>
              </a:rPr>
              <a:t>HFCs</a:t>
            </a:r>
            <a:r>
              <a:rPr lang="zh-TW" altLang="en-US" sz="2400" dirty="0">
                <a:solidFill>
                  <a:srgbClr val="FF0000"/>
                </a:solidFill>
              </a:rPr>
              <a:t>）、全氟碳化物（</a:t>
            </a:r>
            <a:r>
              <a:rPr lang="en-US" altLang="zh-TW" sz="2400" dirty="0">
                <a:solidFill>
                  <a:srgbClr val="FF0000"/>
                </a:solidFill>
              </a:rPr>
              <a:t>PFCs</a:t>
            </a:r>
            <a:r>
              <a:rPr lang="zh-TW" altLang="en-US" sz="2400" dirty="0">
                <a:solidFill>
                  <a:srgbClr val="FF0000"/>
                </a:solidFill>
              </a:rPr>
              <a:t>）、六氟化硫（</a:t>
            </a:r>
            <a:r>
              <a:rPr lang="en-US" altLang="zh-TW" sz="2400" dirty="0">
                <a:solidFill>
                  <a:srgbClr val="FF0000"/>
                </a:solidFill>
              </a:rPr>
              <a:t>SF</a:t>
            </a:r>
            <a:r>
              <a:rPr lang="en-US" altLang="zh-TW" sz="2400" baseline="-25000" dirty="0">
                <a:solidFill>
                  <a:srgbClr val="FF0000"/>
                </a:solidFill>
              </a:rPr>
              <a:t>6</a:t>
            </a:r>
            <a:r>
              <a:rPr lang="zh-TW" altLang="en-US" sz="2400" dirty="0">
                <a:solidFill>
                  <a:srgbClr val="FF0000"/>
                </a:solidFill>
              </a:rPr>
              <a:t>）、三氟化氮（</a:t>
            </a:r>
            <a:r>
              <a:rPr lang="en-US" altLang="zh-TW" sz="2400" dirty="0">
                <a:solidFill>
                  <a:srgbClr val="FF0000"/>
                </a:solidFill>
              </a:rPr>
              <a:t>NF</a:t>
            </a:r>
            <a:r>
              <a:rPr lang="en-US" altLang="zh-TW" sz="2400" baseline="-25000" dirty="0">
                <a:solidFill>
                  <a:srgbClr val="FF0000"/>
                </a:solidFill>
              </a:rPr>
              <a:t>3</a:t>
            </a:r>
            <a:r>
              <a:rPr lang="zh-TW" altLang="en-US" sz="2400" dirty="0">
                <a:solidFill>
                  <a:srgbClr val="FF0000"/>
                </a:solidFill>
              </a:rPr>
              <a:t>）。</a:t>
            </a:r>
            <a:endParaRPr lang="zh-TW" altLang="en-US" sz="2400" dirty="0">
              <a:solidFill>
                <a:srgbClr val="FF0000"/>
              </a:solidFill>
              <a:latin typeface="標楷體" panose="03000509000000000000" pitchFamily="65" charset="-120"/>
            </a:endParaRPr>
          </a:p>
        </p:txBody>
      </p:sp>
    </p:spTree>
    <p:extLst>
      <p:ext uri="{BB962C8B-B14F-4D97-AF65-F5344CB8AC3E}">
        <p14:creationId xmlns:p14="http://schemas.microsoft.com/office/powerpoint/2010/main" val="413974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172400" y="0"/>
            <a:ext cx="9252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P94</a:t>
            </a:r>
            <a:r>
              <a:rPr kumimoji="0" lang="en-US" altLang="zh-TW" sz="2000" dirty="0">
                <a:solidFill>
                  <a:schemeClr val="bg1"/>
                </a:solidFill>
              </a:rPr>
              <a:t>-95</a:t>
            </a:r>
          </a:p>
        </p:txBody>
      </p:sp>
      <p:pic>
        <p:nvPicPr>
          <p:cNvPr id="37890" name="Picture 2"/>
          <p:cNvPicPr>
            <a:picLocks noChangeAspect="1" noChangeArrowheads="1"/>
          </p:cNvPicPr>
          <p:nvPr/>
        </p:nvPicPr>
        <p:blipFill>
          <a:blip r:embed="rId2" cstate="print"/>
          <a:srcRect/>
          <a:stretch>
            <a:fillRect/>
          </a:stretch>
        </p:blipFill>
        <p:spPr bwMode="auto">
          <a:xfrm>
            <a:off x="179511" y="451646"/>
            <a:ext cx="8772760" cy="1951877"/>
          </a:xfrm>
          <a:prstGeom prst="rect">
            <a:avLst/>
          </a:prstGeom>
          <a:noFill/>
          <a:ln w="9525">
            <a:noFill/>
            <a:miter lim="800000"/>
            <a:headEnd/>
            <a:tailEnd/>
          </a:ln>
        </p:spPr>
      </p:pic>
      <p:sp>
        <p:nvSpPr>
          <p:cNvPr id="4" name="Rectangle 3">
            <a:extLst>
              <a:ext uri="{FF2B5EF4-FFF2-40B4-BE49-F238E27FC236}">
                <a16:creationId xmlns:a16="http://schemas.microsoft.com/office/drawing/2014/main" id="{AAA59BAB-AE59-420C-9320-44B97C25C1DC}"/>
              </a:ext>
            </a:extLst>
          </p:cNvPr>
          <p:cNvSpPr txBox="1">
            <a:spLocks noChangeArrowheads="1"/>
          </p:cNvSpPr>
          <p:nvPr/>
        </p:nvSpPr>
        <p:spPr bwMode="auto">
          <a:xfrm>
            <a:off x="242640" y="3030051"/>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溫室氣體排放的主要來源是什麼？</a:t>
            </a:r>
            <a:endParaRPr lang="en-US" altLang="zh-TW" sz="2800" dirty="0"/>
          </a:p>
          <a:p>
            <a:pPr marL="0" indent="0" eaLnBrk="1">
              <a:spcBef>
                <a:spcPts val="0"/>
              </a:spcBef>
              <a:buFontTx/>
              <a:buNone/>
            </a:pPr>
            <a:endParaRPr lang="en-US" altLang="zh-TW" sz="2800" dirty="0"/>
          </a:p>
          <a:p>
            <a:pPr marL="0" indent="0" eaLnBrk="1">
              <a:spcBef>
                <a:spcPts val="0"/>
              </a:spcBef>
              <a:buFontTx/>
              <a:buNone/>
            </a:pPr>
            <a:r>
              <a:rPr lang="zh-TW" altLang="en-US" sz="2800" dirty="0"/>
              <a:t>對全球又會有哪些影響？</a:t>
            </a:r>
          </a:p>
        </p:txBody>
      </p:sp>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323528" y="591071"/>
            <a:ext cx="3456384" cy="156966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我查到人類大量使用化石燃料，導致排放的二氧化碳量多，留在大氣中二氧化碳量增加。</a:t>
            </a:r>
          </a:p>
        </p:txBody>
      </p:sp>
      <p:sp>
        <p:nvSpPr>
          <p:cNvPr id="6" name="文字方塊 5">
            <a:extLst>
              <a:ext uri="{FF2B5EF4-FFF2-40B4-BE49-F238E27FC236}">
                <a16:creationId xmlns:a16="http://schemas.microsoft.com/office/drawing/2014/main" id="{A532DCA9-5B0F-4F10-92B6-F76A3B052B33}"/>
              </a:ext>
            </a:extLst>
          </p:cNvPr>
          <p:cNvSpPr txBox="1">
            <a:spLocks noChangeArrowheads="1"/>
          </p:cNvSpPr>
          <p:nvPr/>
        </p:nvSpPr>
        <p:spPr bwMode="auto">
          <a:xfrm>
            <a:off x="6084168" y="588705"/>
            <a:ext cx="2880320" cy="1785104"/>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我查到二氧化碳是一種溫室氣體。近年來二氧化碳快速增加被認為是全球暖化的主要原因。</a:t>
            </a:r>
          </a:p>
        </p:txBody>
      </p:sp>
      <p:sp>
        <p:nvSpPr>
          <p:cNvPr id="7"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3462099"/>
            <a:ext cx="8640960"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因人類活動及破壞大自然導致溫室氣體大量排放。</a:t>
            </a:r>
          </a:p>
        </p:txBody>
      </p:sp>
      <p:sp>
        <p:nvSpPr>
          <p:cNvPr id="8"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4326195"/>
            <a:ext cx="8640960"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人類活動、自然界資源、氣候變遷等，是環環相扣、互相影響的。</a:t>
            </a:r>
          </a:p>
        </p:txBody>
      </p:sp>
    </p:spTree>
    <p:extLst>
      <p:ext uri="{BB962C8B-B14F-4D97-AF65-F5344CB8AC3E}">
        <p14:creationId xmlns:p14="http://schemas.microsoft.com/office/powerpoint/2010/main" val="413974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P77</a:t>
            </a:r>
            <a:endParaRPr kumimoji="0" lang="en-US" altLang="zh-TW" sz="2000" dirty="0">
              <a:solidFill>
                <a:schemeClr val="bg1"/>
              </a:solidFill>
            </a:endParaRPr>
          </a:p>
        </p:txBody>
      </p:sp>
      <p:sp>
        <p:nvSpPr>
          <p:cNvPr id="3" name="圓角矩形 2"/>
          <p:cNvSpPr/>
          <p:nvPr/>
        </p:nvSpPr>
        <p:spPr>
          <a:xfrm>
            <a:off x="251520" y="692696"/>
            <a:ext cx="8640960" cy="5472608"/>
          </a:xfrm>
          <a:prstGeom prst="roundRect">
            <a:avLst>
              <a:gd name="adj" fmla="val 5673"/>
            </a:avLst>
          </a:prstGeom>
          <a:solidFill>
            <a:srgbClr val="F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7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32953" y="188640"/>
            <a:ext cx="5087119" cy="1039956"/>
          </a:xfrm>
          <a:prstGeom prst="rect">
            <a:avLst/>
          </a:prstGeom>
          <a:noFill/>
          <a:ln w="9525">
            <a:noFill/>
            <a:miter lim="800000"/>
            <a:headEnd/>
            <a:tailEnd/>
          </a:ln>
        </p:spPr>
      </p:pic>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1187624" y="457508"/>
            <a:ext cx="3816424" cy="52322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dirty="0">
                <a:latin typeface="標楷體" panose="03000509000000000000" pitchFamily="65" charset="-120"/>
              </a:rPr>
              <a:t>小明這一組查到的資料</a:t>
            </a:r>
          </a:p>
        </p:txBody>
      </p:sp>
      <p:pic>
        <p:nvPicPr>
          <p:cNvPr id="3075" name="Picture 3"/>
          <p:cNvPicPr>
            <a:picLocks noChangeAspect="1" noChangeArrowheads="1"/>
          </p:cNvPicPr>
          <p:nvPr/>
        </p:nvPicPr>
        <p:blipFill>
          <a:blip r:embed="rId3" cstate="print"/>
          <a:srcRect/>
          <a:stretch>
            <a:fillRect/>
          </a:stretch>
        </p:blipFill>
        <p:spPr bwMode="auto">
          <a:xfrm>
            <a:off x="2339752" y="1268760"/>
            <a:ext cx="2808312" cy="4341634"/>
          </a:xfrm>
          <a:prstGeom prst="rect">
            <a:avLst/>
          </a:prstGeom>
          <a:noFill/>
          <a:ln w="9525">
            <a:noFill/>
            <a:miter lim="800000"/>
            <a:headEnd/>
            <a:tailEnd/>
          </a:ln>
        </p:spPr>
      </p:pic>
      <p:sp>
        <p:nvSpPr>
          <p:cNvPr id="7"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414586" y="1311151"/>
            <a:ext cx="194421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b="1" dirty="0">
                <a:latin typeface="標楷體" panose="03000509000000000000" pitchFamily="65" charset="-120"/>
              </a:rPr>
              <a:t>南湖山椒魚</a:t>
            </a:r>
          </a:p>
        </p:txBody>
      </p:sp>
      <p:sp>
        <p:nvSpPr>
          <p:cNvPr id="10" name="文字方塊 9"/>
          <p:cNvSpPr txBox="1"/>
          <p:nvPr/>
        </p:nvSpPr>
        <p:spPr>
          <a:xfrm>
            <a:off x="414586" y="1772816"/>
            <a:ext cx="2304256" cy="1938992"/>
          </a:xfrm>
          <a:prstGeom prst="rect">
            <a:avLst/>
          </a:prstGeom>
          <a:solidFill>
            <a:schemeClr val="bg1"/>
          </a:solidFill>
          <a:ln w="28575">
            <a:solidFill>
              <a:srgbClr val="00BAF2"/>
            </a:solidFill>
          </a:ln>
        </p:spPr>
        <p:txBody>
          <a:bodyPr wrap="square" rtlCol="0">
            <a:spAutoFit/>
          </a:bodyPr>
          <a:lstStyle/>
          <a:p>
            <a:pPr eaLnBrk="1"/>
            <a:r>
              <a:rPr lang="zh-TW" altLang="en-US" sz="2000" dirty="0">
                <a:latin typeface="+mj-lt"/>
                <a:ea typeface="標楷體" pitchFamily="65" charset="-120"/>
              </a:rPr>
              <a:t>分布範圍最小的，只在</a:t>
            </a:r>
            <a:r>
              <a:rPr lang="zh-TW" altLang="en-US" sz="2000" u="sng" dirty="0">
                <a:latin typeface="+mj-lt"/>
                <a:ea typeface="標楷體" pitchFamily="65" charset="-120"/>
              </a:rPr>
              <a:t>太魯閣國家公園</a:t>
            </a:r>
            <a:r>
              <a:rPr lang="zh-TW" altLang="en-US" sz="2000" dirty="0">
                <a:latin typeface="+mj-lt"/>
                <a:ea typeface="標楷體" pitchFamily="65" charset="-120"/>
              </a:rPr>
              <a:t>內的</a:t>
            </a:r>
            <a:r>
              <a:rPr lang="zh-TW" altLang="en-US" sz="2000" u="sng" dirty="0">
                <a:latin typeface="+mj-lt"/>
                <a:ea typeface="標楷體" pitchFamily="65" charset="-120"/>
              </a:rPr>
              <a:t>南湖山</a:t>
            </a:r>
            <a:r>
              <a:rPr lang="zh-TW" altLang="en-US" sz="2000" dirty="0">
                <a:latin typeface="+mj-lt"/>
                <a:ea typeface="標楷體" pitchFamily="65" charset="-120"/>
              </a:rPr>
              <a:t>區被發現，分布在</a:t>
            </a:r>
            <a:r>
              <a:rPr lang="zh-TW" altLang="en-US" sz="2000" u="sng" dirty="0">
                <a:latin typeface="+mj-lt"/>
                <a:ea typeface="標楷體" pitchFamily="65" charset="-120"/>
              </a:rPr>
              <a:t>南湖溪</a:t>
            </a:r>
            <a:r>
              <a:rPr lang="zh-TW" altLang="en-US" sz="2000" dirty="0">
                <a:latin typeface="+mj-lt"/>
                <a:ea typeface="標楷體" pitchFamily="65" charset="-120"/>
              </a:rPr>
              <a:t>與</a:t>
            </a:r>
            <a:r>
              <a:rPr lang="zh-TW" altLang="en-US" sz="2000" u="sng" dirty="0">
                <a:latin typeface="+mj-lt"/>
                <a:ea typeface="標楷體" pitchFamily="65" charset="-120"/>
              </a:rPr>
              <a:t>中央尖溪</a:t>
            </a:r>
            <a:r>
              <a:rPr lang="zh-TW" altLang="en-US" sz="2000" dirty="0">
                <a:latin typeface="+mj-lt"/>
                <a:ea typeface="標楷體" pitchFamily="65" charset="-120"/>
              </a:rPr>
              <a:t>源頭。</a:t>
            </a:r>
          </a:p>
        </p:txBody>
      </p:sp>
      <p:sp>
        <p:nvSpPr>
          <p:cNvPr id="11"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5004048" y="1056218"/>
            <a:ext cx="194421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b="1" dirty="0">
                <a:latin typeface="標楷體" panose="03000509000000000000" pitchFamily="65" charset="-120"/>
              </a:rPr>
              <a:t>觀霧山椒魚</a:t>
            </a:r>
          </a:p>
        </p:txBody>
      </p:sp>
      <p:sp>
        <p:nvSpPr>
          <p:cNvPr id="12" name="文字方塊 11"/>
          <p:cNvSpPr txBox="1"/>
          <p:nvPr/>
        </p:nvSpPr>
        <p:spPr>
          <a:xfrm>
            <a:off x="5004048" y="1517883"/>
            <a:ext cx="3600400" cy="707886"/>
          </a:xfrm>
          <a:prstGeom prst="rect">
            <a:avLst/>
          </a:prstGeom>
          <a:solidFill>
            <a:schemeClr val="bg1"/>
          </a:solidFill>
          <a:ln w="28575">
            <a:solidFill>
              <a:srgbClr val="00BAF2"/>
            </a:solidFill>
          </a:ln>
        </p:spPr>
        <p:txBody>
          <a:bodyPr wrap="square" rtlCol="0">
            <a:spAutoFit/>
          </a:bodyPr>
          <a:lstStyle/>
          <a:p>
            <a:pPr eaLnBrk="1"/>
            <a:r>
              <a:rPr lang="zh-TW" altLang="en-US" sz="2000" dirty="0">
                <a:latin typeface="+mj-lt"/>
                <a:ea typeface="標楷體" pitchFamily="65" charset="-120"/>
              </a:rPr>
              <a:t>只在</a:t>
            </a:r>
            <a:r>
              <a:rPr lang="zh-TW" altLang="en-US" sz="2000" u="sng" dirty="0">
                <a:latin typeface="+mj-lt"/>
                <a:ea typeface="標楷體" pitchFamily="65" charset="-120"/>
              </a:rPr>
              <a:t>雪山山脈</a:t>
            </a:r>
            <a:r>
              <a:rPr lang="zh-TW" altLang="en-US" sz="2000" dirty="0">
                <a:latin typeface="+mj-lt"/>
                <a:ea typeface="標楷體" pitchFamily="65" charset="-120"/>
              </a:rPr>
              <a:t>出現，大多分布在</a:t>
            </a:r>
            <a:r>
              <a:rPr lang="zh-TW" altLang="en-US" sz="2000" u="sng" dirty="0">
                <a:latin typeface="+mj-lt"/>
                <a:ea typeface="標楷體" pitchFamily="65" charset="-120"/>
              </a:rPr>
              <a:t>淡水河</a:t>
            </a:r>
            <a:r>
              <a:rPr lang="zh-TW" altLang="en-US" sz="2000" dirty="0">
                <a:latin typeface="+mj-lt"/>
                <a:ea typeface="標楷體" pitchFamily="65" charset="-120"/>
              </a:rPr>
              <a:t>河系的源頭。</a:t>
            </a:r>
          </a:p>
        </p:txBody>
      </p:sp>
      <p:sp>
        <p:nvSpPr>
          <p:cNvPr id="13"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4355976" y="2420888"/>
            <a:ext cx="194421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b="1" dirty="0">
                <a:latin typeface="標楷體" panose="03000509000000000000" pitchFamily="65" charset="-120"/>
              </a:rPr>
              <a:t>臺灣山椒魚</a:t>
            </a:r>
          </a:p>
        </p:txBody>
      </p:sp>
      <p:grpSp>
        <p:nvGrpSpPr>
          <p:cNvPr id="17" name="群組 16"/>
          <p:cNvGrpSpPr/>
          <p:nvPr/>
        </p:nvGrpSpPr>
        <p:grpSpPr>
          <a:xfrm>
            <a:off x="4283968" y="2882553"/>
            <a:ext cx="3964930" cy="3162596"/>
            <a:chOff x="4321820" y="2954561"/>
            <a:chExt cx="3964930" cy="3162596"/>
          </a:xfrm>
        </p:grpSpPr>
        <p:sp>
          <p:nvSpPr>
            <p:cNvPr id="14" name="文字方塊 13"/>
            <p:cNvSpPr txBox="1"/>
            <p:nvPr/>
          </p:nvSpPr>
          <p:spPr>
            <a:xfrm>
              <a:off x="4355976" y="2954561"/>
              <a:ext cx="3888432" cy="1015663"/>
            </a:xfrm>
            <a:prstGeom prst="rect">
              <a:avLst/>
            </a:prstGeom>
            <a:solidFill>
              <a:schemeClr val="bg1"/>
            </a:solidFill>
            <a:ln w="28575">
              <a:solidFill>
                <a:srgbClr val="00BAF2"/>
              </a:solidFill>
            </a:ln>
          </p:spPr>
          <p:txBody>
            <a:bodyPr wrap="square" rtlCol="0">
              <a:spAutoFit/>
            </a:bodyPr>
            <a:lstStyle/>
            <a:p>
              <a:pPr eaLnBrk="1"/>
              <a:r>
                <a:rPr lang="zh-TW" altLang="en-US" sz="2000" dirty="0">
                  <a:latin typeface="+mj-lt"/>
                  <a:ea typeface="標楷體" pitchFamily="65" charset="-120"/>
                </a:rPr>
                <a:t>臺灣山椒魚分布在</a:t>
              </a:r>
              <a:r>
                <a:rPr lang="zh-TW" altLang="en-US" sz="2000" u="sng" dirty="0">
                  <a:latin typeface="+mj-lt"/>
                  <a:ea typeface="標楷體" pitchFamily="65" charset="-120"/>
                </a:rPr>
                <a:t>雪山山脈</a:t>
              </a:r>
              <a:r>
                <a:rPr lang="zh-TW" altLang="en-US" sz="2000" dirty="0">
                  <a:latin typeface="+mj-lt"/>
                  <a:ea typeface="標楷體" pitchFamily="65" charset="-120"/>
                </a:rPr>
                <a:t>與</a:t>
              </a:r>
              <a:r>
                <a:rPr lang="zh-TW" altLang="en-US" sz="2000" u="sng" dirty="0">
                  <a:latin typeface="+mj-lt"/>
                  <a:ea typeface="標楷體" pitchFamily="65" charset="-120"/>
                </a:rPr>
                <a:t>中央山脈</a:t>
              </a:r>
              <a:r>
                <a:rPr lang="zh-TW" altLang="en-US" sz="2000" dirty="0">
                  <a:latin typeface="+mj-lt"/>
                  <a:ea typeface="標楷體" pitchFamily="65" charset="-120"/>
                </a:rPr>
                <a:t>的北段，主要在</a:t>
              </a:r>
              <a:r>
                <a:rPr lang="zh-TW" altLang="en-US" sz="2000" u="sng" dirty="0">
                  <a:latin typeface="+mj-lt"/>
                  <a:ea typeface="標楷體" pitchFamily="65" charset="-120"/>
                </a:rPr>
                <a:t>大甲溪</a:t>
              </a:r>
              <a:r>
                <a:rPr lang="zh-TW" altLang="en-US" sz="2000" dirty="0">
                  <a:latin typeface="+mj-lt"/>
                  <a:ea typeface="標楷體" pitchFamily="65" charset="-120"/>
                </a:rPr>
                <a:t>、</a:t>
              </a:r>
              <a:r>
                <a:rPr lang="zh-TW" altLang="en-US" sz="2000" u="sng" dirty="0">
                  <a:latin typeface="+mj-lt"/>
                  <a:ea typeface="標楷體" pitchFamily="65" charset="-120"/>
                </a:rPr>
                <a:t>大安溪</a:t>
              </a:r>
              <a:r>
                <a:rPr lang="zh-TW" altLang="en-US" sz="2000" dirty="0">
                  <a:latin typeface="+mj-lt"/>
                  <a:ea typeface="標楷體" pitchFamily="65" charset="-120"/>
                </a:rPr>
                <a:t>與</a:t>
              </a:r>
              <a:r>
                <a:rPr lang="zh-TW" altLang="en-US" sz="2000" u="sng" dirty="0">
                  <a:latin typeface="+mj-lt"/>
                  <a:ea typeface="標楷體" pitchFamily="65" charset="-120"/>
                </a:rPr>
                <a:t>大肚溪</a:t>
              </a:r>
              <a:r>
                <a:rPr lang="zh-TW" altLang="en-US" sz="2000" dirty="0">
                  <a:latin typeface="+mj-lt"/>
                  <a:ea typeface="標楷體" pitchFamily="65" charset="-120"/>
                </a:rPr>
                <a:t>上游源頭。</a:t>
              </a:r>
            </a:p>
          </p:txBody>
        </p:sp>
        <p:pic>
          <p:nvPicPr>
            <p:cNvPr id="3077" name="Picture 5"/>
            <p:cNvPicPr>
              <a:picLocks noChangeAspect="1" noChangeArrowheads="1"/>
            </p:cNvPicPr>
            <p:nvPr/>
          </p:nvPicPr>
          <p:blipFill>
            <a:blip r:embed="rId4" cstate="print"/>
            <a:srcRect/>
            <a:stretch>
              <a:fillRect/>
            </a:stretch>
          </p:blipFill>
          <p:spPr bwMode="auto">
            <a:xfrm>
              <a:off x="4321820" y="3933057"/>
              <a:ext cx="3964930" cy="2184100"/>
            </a:xfrm>
            <a:prstGeom prst="rect">
              <a:avLst/>
            </a:prstGeom>
            <a:noFill/>
            <a:ln w="9525">
              <a:noFill/>
              <a:miter lim="800000"/>
              <a:headEnd/>
              <a:tailEnd/>
            </a:ln>
          </p:spPr>
        </p:pic>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P95</a:t>
            </a:r>
            <a:endParaRPr kumimoji="0" lang="en-US" altLang="zh-TW" sz="2000" dirty="0">
              <a:solidFill>
                <a:schemeClr val="bg1"/>
              </a:solidFill>
            </a:endParaRPr>
          </a:p>
        </p:txBody>
      </p:sp>
      <p:sp>
        <p:nvSpPr>
          <p:cNvPr id="7" name="Rectangle 3">
            <a:extLst>
              <a:ext uri="{FF2B5EF4-FFF2-40B4-BE49-F238E27FC236}">
                <a16:creationId xmlns:a16="http://schemas.microsoft.com/office/drawing/2014/main" id="{AAA59BAB-AE59-420C-9320-44B97C25C1DC}"/>
              </a:ext>
            </a:extLst>
          </p:cNvPr>
          <p:cNvSpPr txBox="1">
            <a:spLocks noChangeArrowheads="1"/>
          </p:cNvSpPr>
          <p:nvPr/>
        </p:nvSpPr>
        <p:spPr bwMode="auto">
          <a:xfrm>
            <a:off x="242640" y="548680"/>
            <a:ext cx="86498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spcBef>
                <a:spcPts val="1200"/>
              </a:spcBef>
              <a:buFontTx/>
              <a:buNone/>
            </a:pPr>
            <a:r>
              <a:rPr lang="zh-TW" altLang="en-US" sz="2800" dirty="0"/>
              <a:t>根據下圖的資料有什麼發現？</a:t>
            </a:r>
            <a:endParaRPr lang="zh-TW" altLang="en-US" sz="2800" dirty="0">
              <a:solidFill>
                <a:srgbClr val="000000"/>
              </a:solidFill>
            </a:endParaRPr>
          </a:p>
        </p:txBody>
      </p:sp>
      <p:sp>
        <p:nvSpPr>
          <p:cNvPr id="8"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1124744"/>
            <a:ext cx="8640960" cy="2677656"/>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marL="309563" indent="-309563" eaLnBrk="1">
              <a:spcBef>
                <a:spcPct val="0"/>
              </a:spcBef>
              <a:buFontTx/>
              <a:buNone/>
            </a:pPr>
            <a:r>
              <a:rPr lang="en-US" altLang="zh-TW" sz="2400" dirty="0">
                <a:solidFill>
                  <a:srgbClr val="FF0000"/>
                </a:solidFill>
                <a:latin typeface="標楷體" panose="03000509000000000000" pitchFamily="65" charset="-120"/>
              </a:rPr>
              <a:t>1.</a:t>
            </a:r>
            <a:r>
              <a:rPr lang="zh-TW" altLang="en-US" sz="2400" dirty="0">
                <a:solidFill>
                  <a:srgbClr val="FF0000"/>
                </a:solidFill>
                <a:latin typeface="標楷體" panose="03000509000000000000" pitchFamily="65" charset="-120"/>
              </a:rPr>
              <a:t>自然界提供許多資源，而人類各種活動，例如：燃燒化石燃料、過度開發、毀滅棲地、製造各種汙染等，導致大自然被破壞。</a:t>
            </a:r>
            <a:endParaRPr lang="en-US" altLang="zh-TW" sz="2400" dirty="0">
              <a:solidFill>
                <a:srgbClr val="FF0000"/>
              </a:solidFill>
              <a:latin typeface="標楷體" panose="03000509000000000000" pitchFamily="65" charset="-120"/>
            </a:endParaRPr>
          </a:p>
          <a:p>
            <a:pPr marL="309563" indent="-309563" eaLnBrk="1">
              <a:spcBef>
                <a:spcPct val="0"/>
              </a:spcBef>
              <a:buFontTx/>
              <a:buNone/>
            </a:pPr>
            <a:r>
              <a:rPr lang="en-US" altLang="zh-TW" sz="2400" dirty="0">
                <a:solidFill>
                  <a:srgbClr val="FF0000"/>
                </a:solidFill>
                <a:latin typeface="標楷體" panose="03000509000000000000" pitchFamily="65" charset="-120"/>
              </a:rPr>
              <a:t>2.</a:t>
            </a:r>
            <a:r>
              <a:rPr lang="zh-TW" altLang="en-US" sz="2400" dirty="0">
                <a:solidFill>
                  <a:srgbClr val="FF0000"/>
                </a:solidFill>
                <a:latin typeface="標楷體" panose="03000509000000000000" pitchFamily="65" charset="-120"/>
              </a:rPr>
              <a:t>自然環境被破壞，使得森林縮減、碳存量減少、海洋暖化、冰雪融化等，造成氣候變遷。</a:t>
            </a:r>
            <a:endParaRPr lang="en-US" altLang="zh-TW" sz="2400" dirty="0">
              <a:solidFill>
                <a:srgbClr val="FF0000"/>
              </a:solidFill>
              <a:latin typeface="標楷體" panose="03000509000000000000" pitchFamily="65" charset="-120"/>
            </a:endParaRPr>
          </a:p>
          <a:p>
            <a:pPr marL="309563" indent="-309563" eaLnBrk="1">
              <a:spcBef>
                <a:spcPct val="0"/>
              </a:spcBef>
              <a:buFontTx/>
              <a:buNone/>
            </a:pPr>
            <a:r>
              <a:rPr lang="en-US" altLang="zh-TW" sz="2400" dirty="0">
                <a:solidFill>
                  <a:srgbClr val="FF0000"/>
                </a:solidFill>
                <a:latin typeface="標楷體" panose="03000509000000000000" pitchFamily="65" charset="-120"/>
              </a:rPr>
              <a:t>3.</a:t>
            </a:r>
            <a:r>
              <a:rPr lang="zh-TW" altLang="en-US" sz="2400" dirty="0">
                <a:solidFill>
                  <a:srgbClr val="FF0000"/>
                </a:solidFill>
                <a:latin typeface="標楷體" panose="03000509000000000000" pitchFamily="65" charset="-120"/>
              </a:rPr>
              <a:t>自然界被破壞導致的氣候變遷，又造成氣溫升高、極端天氣、改變海洋棲地等，進而影響人類與大自然。</a:t>
            </a:r>
          </a:p>
        </p:txBody>
      </p:sp>
    </p:spTree>
    <p:extLst>
      <p:ext uri="{BB962C8B-B14F-4D97-AF65-F5344CB8AC3E}">
        <p14:creationId xmlns:p14="http://schemas.microsoft.com/office/powerpoint/2010/main" val="413974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P95</a:t>
            </a:r>
            <a:endParaRPr kumimoji="0" lang="en-US" altLang="zh-TW" sz="2000" dirty="0">
              <a:solidFill>
                <a:schemeClr val="bg1"/>
              </a:solidFill>
            </a:endParaRPr>
          </a:p>
        </p:txBody>
      </p:sp>
      <p:pic>
        <p:nvPicPr>
          <p:cNvPr id="38914" name="Picture 2"/>
          <p:cNvPicPr>
            <a:picLocks noChangeAspect="1" noChangeArrowheads="1"/>
          </p:cNvPicPr>
          <p:nvPr/>
        </p:nvPicPr>
        <p:blipFill>
          <a:blip r:embed="rId2" cstate="print"/>
          <a:srcRect/>
          <a:stretch>
            <a:fillRect/>
          </a:stretch>
        </p:blipFill>
        <p:spPr bwMode="auto">
          <a:xfrm>
            <a:off x="1257581" y="404664"/>
            <a:ext cx="6626787" cy="6192688"/>
          </a:xfrm>
          <a:prstGeom prst="rect">
            <a:avLst/>
          </a:prstGeom>
          <a:noFill/>
          <a:ln w="9525">
            <a:noFill/>
            <a:miter lim="800000"/>
            <a:headEnd/>
            <a:tailEnd/>
          </a:ln>
        </p:spPr>
      </p:pic>
      <p:pic>
        <p:nvPicPr>
          <p:cNvPr id="4" name="Picture 8" descr="上一頁">
            <a:hlinkClick r:id="" action="ppaction://hlinkshowjump?jump=previousslide" tooltip="上一頁"/>
            <a:extLst>
              <a:ext uri="{FF2B5EF4-FFF2-40B4-BE49-F238E27FC236}">
                <a16:creationId xmlns:a16="http://schemas.microsoft.com/office/drawing/2014/main" id="{03DFE81E-26BB-418A-88B1-41E6862747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6169025"/>
            <a:ext cx="712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進入">
            <a:hlinkClick r:id="" action="ppaction://hlinkshowjump?jump=nextslide" tooltip="下一頁"/>
            <a:extLst>
              <a:ext uri="{FF2B5EF4-FFF2-40B4-BE49-F238E27FC236}">
                <a16:creationId xmlns:a16="http://schemas.microsoft.com/office/drawing/2014/main" id="{C365DFC6-3830-4833-AB9C-B8A9AC9EA6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00" y="61468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回首頁">
            <a:hlinkClick r:id="rId5" action="ppaction://hlinksldjump"/>
            <a:extLst>
              <a:ext uri="{FF2B5EF4-FFF2-40B4-BE49-F238E27FC236}">
                <a16:creationId xmlns:a16="http://schemas.microsoft.com/office/drawing/2014/main" id="{C4704A5C-DF1F-4282-9F48-C19C41F04A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6613"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97472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P95</a:t>
            </a:r>
            <a:endParaRPr kumimoji="0" lang="en-US" altLang="zh-TW" sz="2000" dirty="0">
              <a:solidFill>
                <a:schemeClr val="bg1"/>
              </a:solidFill>
            </a:endParaRPr>
          </a:p>
        </p:txBody>
      </p:sp>
      <p:pic>
        <p:nvPicPr>
          <p:cNvPr id="39938" name="Picture 2"/>
          <p:cNvPicPr>
            <a:picLocks noChangeAspect="1" noChangeArrowheads="1"/>
          </p:cNvPicPr>
          <p:nvPr/>
        </p:nvPicPr>
        <p:blipFill>
          <a:blip r:embed="rId2" cstate="print"/>
          <a:srcRect/>
          <a:stretch>
            <a:fillRect/>
          </a:stretch>
        </p:blipFill>
        <p:spPr bwMode="auto">
          <a:xfrm>
            <a:off x="180472" y="476672"/>
            <a:ext cx="8792078" cy="1651512"/>
          </a:xfrm>
          <a:prstGeom prst="rect">
            <a:avLst/>
          </a:prstGeom>
          <a:noFill/>
          <a:ln w="9525">
            <a:noFill/>
            <a:miter lim="800000"/>
            <a:headEnd/>
            <a:tailEnd/>
          </a:ln>
        </p:spPr>
      </p:pic>
      <p:sp>
        <p:nvSpPr>
          <p:cNvPr id="9" name="Rectangle 3">
            <a:extLst>
              <a:ext uri="{FF2B5EF4-FFF2-40B4-BE49-F238E27FC236}">
                <a16:creationId xmlns:a16="http://schemas.microsoft.com/office/drawing/2014/main" id="{AAA59BAB-AE59-420C-9320-44B97C25C1DC}"/>
              </a:ext>
            </a:extLst>
          </p:cNvPr>
          <p:cNvSpPr txBox="1">
            <a:spLocks noChangeArrowheads="1"/>
          </p:cNvSpPr>
          <p:nvPr/>
        </p:nvSpPr>
        <p:spPr bwMode="auto">
          <a:xfrm>
            <a:off x="242640" y="2924944"/>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為了因應實際或將來的氣候變遷衝擊，我們必須在自然環境或人類行為有所調整，以減輕危害或發展比較有利的減緩方式，稱為</a:t>
            </a:r>
            <a:r>
              <a:rPr lang="zh-TW" altLang="en-US" sz="2800" dirty="0">
                <a:solidFill>
                  <a:srgbClr val="C6178D"/>
                </a:solidFill>
              </a:rPr>
              <a:t>氣候變遷調適</a:t>
            </a:r>
            <a:r>
              <a:rPr lang="zh-TW" altLang="en-US" sz="2800" dirty="0"/>
              <a:t>。</a:t>
            </a:r>
            <a:endParaRPr lang="zh-TW" altLang="en-US" sz="2800" dirty="0">
              <a:solidFill>
                <a:srgbClr val="000000"/>
              </a:solidFill>
            </a:endParaRPr>
          </a:p>
        </p:txBody>
      </p:sp>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395536" y="692696"/>
            <a:ext cx="2952328"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氣候變遷和人類各種活動及生活需求好像都有關係。</a:t>
            </a:r>
          </a:p>
        </p:txBody>
      </p:sp>
      <p:sp>
        <p:nvSpPr>
          <p:cNvPr id="6" name="文字方塊 5">
            <a:extLst>
              <a:ext uri="{FF2B5EF4-FFF2-40B4-BE49-F238E27FC236}">
                <a16:creationId xmlns:a16="http://schemas.microsoft.com/office/drawing/2014/main" id="{38A0303E-70BF-4555-9C4A-BD75197B33CE}"/>
              </a:ext>
            </a:extLst>
          </p:cNvPr>
          <p:cNvSpPr txBox="1">
            <a:spLocks noChangeArrowheads="1"/>
          </p:cNvSpPr>
          <p:nvPr/>
        </p:nvSpPr>
        <p:spPr bwMode="auto">
          <a:xfrm>
            <a:off x="6393177" y="764704"/>
            <a:ext cx="2499303"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如果不改善，氣候變遷和暖化可能會更嚴重。</a:t>
            </a:r>
          </a:p>
        </p:txBody>
      </p:sp>
    </p:spTree>
    <p:extLst>
      <p:ext uri="{BB962C8B-B14F-4D97-AF65-F5344CB8AC3E}">
        <p14:creationId xmlns:p14="http://schemas.microsoft.com/office/powerpoint/2010/main" val="12679342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P96</a:t>
            </a:r>
            <a:endParaRPr kumimoji="0" lang="en-US" altLang="zh-TW" sz="2000" dirty="0">
              <a:solidFill>
                <a:schemeClr val="bg1"/>
              </a:solidFill>
            </a:endParaRPr>
          </a:p>
        </p:txBody>
      </p:sp>
      <p:sp>
        <p:nvSpPr>
          <p:cNvPr id="7"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怎麼做才能讓暖化的影響變小呢？</a:t>
            </a:r>
            <a:endParaRPr lang="en-US" altLang="zh-TW" sz="2800" dirty="0"/>
          </a:p>
          <a:p>
            <a:pPr marL="0" indent="0" eaLnBrk="1">
              <a:spcBef>
                <a:spcPts val="0"/>
              </a:spcBef>
              <a:buFontTx/>
              <a:buNone/>
            </a:pPr>
            <a:endParaRPr lang="en-US" altLang="zh-TW" sz="2800" dirty="0"/>
          </a:p>
          <a:p>
            <a:pPr marL="0" indent="0" eaLnBrk="1">
              <a:spcBef>
                <a:spcPts val="0"/>
              </a:spcBef>
              <a:buFontTx/>
              <a:buNone/>
            </a:pPr>
            <a:r>
              <a:rPr lang="zh-TW" altLang="en-US" sz="2800" dirty="0"/>
              <a:t>分組查一查資料，全世界為了減少溫室氣體，在西元</a:t>
            </a:r>
            <a:r>
              <a:rPr lang="en-US" altLang="zh-TW" sz="2800" dirty="0"/>
              <a:t>2015</a:t>
            </a:r>
            <a:r>
              <a:rPr lang="zh-TW" altLang="en-US" sz="2800" dirty="0"/>
              <a:t>年全世界建立共同目標</a:t>
            </a:r>
            <a:r>
              <a:rPr lang="en-US" altLang="zh-TW" sz="2800" dirty="0"/>
              <a:t>——</a:t>
            </a:r>
            <a:r>
              <a:rPr lang="zh-TW" altLang="en-US" sz="2800" dirty="0"/>
              <a:t>「</a:t>
            </a:r>
            <a:r>
              <a:rPr lang="zh-TW" altLang="en-US" sz="2800" u="wavy" dirty="0"/>
              <a:t>巴黎協定</a:t>
            </a:r>
            <a:r>
              <a:rPr lang="zh-TW" altLang="en-US" sz="2800" dirty="0"/>
              <a:t>」內容及目標是什麼？</a:t>
            </a:r>
            <a:endParaRPr lang="zh-TW" altLang="en-US" sz="2800" dirty="0">
              <a:solidFill>
                <a:srgbClr val="000000"/>
              </a:solidFill>
            </a:endParaRPr>
          </a:p>
        </p:txBody>
      </p:sp>
      <p:sp>
        <p:nvSpPr>
          <p:cNvPr id="4"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1013827"/>
            <a:ext cx="8640960"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降低溫室氣體排放</a:t>
            </a:r>
            <a:r>
              <a:rPr lang="en-US" altLang="zh-TW" sz="2400" dirty="0">
                <a:solidFill>
                  <a:srgbClr val="FF0000"/>
                </a:solidFill>
                <a:latin typeface="標楷體" panose="03000509000000000000" pitchFamily="65" charset="-120"/>
              </a:rPr>
              <a:t>……</a:t>
            </a:r>
            <a:r>
              <a:rPr lang="zh-TW" altLang="en-US" sz="2400" dirty="0">
                <a:solidFill>
                  <a:srgbClr val="FF0000"/>
                </a:solidFill>
                <a:latin typeface="標楷體" panose="03000509000000000000" pitchFamily="65" charset="-120"/>
              </a:rPr>
              <a:t>。</a:t>
            </a:r>
          </a:p>
        </p:txBody>
      </p:sp>
      <p:sp>
        <p:nvSpPr>
          <p:cNvPr id="6" name="文字方塊 5">
            <a:extLst>
              <a:ext uri="{FF2B5EF4-FFF2-40B4-BE49-F238E27FC236}">
                <a16:creationId xmlns:a16="http://schemas.microsoft.com/office/drawing/2014/main" id="{E421ACA1-848F-433D-BB66-4873A436C1E5}"/>
              </a:ext>
            </a:extLst>
          </p:cNvPr>
          <p:cNvSpPr txBox="1">
            <a:spLocks noChangeArrowheads="1"/>
          </p:cNvSpPr>
          <p:nvPr/>
        </p:nvSpPr>
        <p:spPr bwMode="auto">
          <a:xfrm>
            <a:off x="251520" y="2780928"/>
            <a:ext cx="8640960" cy="1274195"/>
          </a:xfrm>
          <a:prstGeom prst="rect">
            <a:avLst/>
          </a:prstGeom>
          <a:noFill/>
          <a:ln w="19050">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marL="263525" indent="-263525" eaLnBrk="1"/>
            <a:r>
              <a:rPr lang="zh-TW" altLang="en-US" sz="2400" dirty="0">
                <a:solidFill>
                  <a:srgbClr val="FF0000"/>
                </a:solidFill>
              </a:rPr>
              <a:t>內容：和工業革命前比較，現在的平均氣溫不能升高超過</a:t>
            </a:r>
            <a:r>
              <a:rPr lang="en-US" altLang="zh-TW" sz="2400" dirty="0">
                <a:solidFill>
                  <a:srgbClr val="FF0000"/>
                </a:solidFill>
              </a:rPr>
              <a:t>2℃</a:t>
            </a:r>
            <a:r>
              <a:rPr lang="zh-TW" altLang="en-US" sz="2400" dirty="0">
                <a:solidFill>
                  <a:srgbClr val="FF0000"/>
                </a:solidFill>
              </a:rPr>
              <a:t>，應該努力在</a:t>
            </a:r>
            <a:r>
              <a:rPr lang="en-US" altLang="zh-TW" sz="2400" dirty="0">
                <a:solidFill>
                  <a:srgbClr val="FF0000"/>
                </a:solidFill>
              </a:rPr>
              <a:t>1.5℃</a:t>
            </a:r>
            <a:r>
              <a:rPr lang="zh-TW" altLang="en-US" sz="2400" dirty="0">
                <a:solidFill>
                  <a:srgbClr val="FF0000"/>
                </a:solidFill>
              </a:rPr>
              <a:t>以內。</a:t>
            </a:r>
          </a:p>
          <a:p>
            <a:pPr marL="263525" indent="-263525" eaLnBrk="1"/>
            <a:r>
              <a:rPr lang="zh-TW" altLang="en-US" sz="2400" dirty="0">
                <a:solidFill>
                  <a:srgbClr val="FF0000"/>
                </a:solidFill>
              </a:rPr>
              <a:t>目標：二十一世紀後半要讓溫室氣體的排放達到淨零碳排。</a:t>
            </a:r>
            <a:endParaRPr lang="zh-TW" altLang="en-US" sz="2400" dirty="0">
              <a:solidFill>
                <a:srgbClr val="FF0000"/>
              </a:solidFill>
              <a:latin typeface="標楷體" panose="03000509000000000000" pitchFamily="65" charset="-120"/>
            </a:endParaRPr>
          </a:p>
        </p:txBody>
      </p:sp>
      <p:sp>
        <p:nvSpPr>
          <p:cNvPr id="8" name="文字方塊 7">
            <a:extLst>
              <a:ext uri="{FF2B5EF4-FFF2-40B4-BE49-F238E27FC236}">
                <a16:creationId xmlns:a16="http://schemas.microsoft.com/office/drawing/2014/main" id="{E421ACA1-848F-433D-BB66-4873A436C1E5}"/>
              </a:ext>
            </a:extLst>
          </p:cNvPr>
          <p:cNvSpPr txBox="1">
            <a:spLocks noChangeArrowheads="1"/>
          </p:cNvSpPr>
          <p:nvPr/>
        </p:nvSpPr>
        <p:spPr bwMode="auto">
          <a:xfrm>
            <a:off x="251520" y="4236184"/>
            <a:ext cx="8640960" cy="1785104"/>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u="wavy" dirty="0">
                <a:solidFill>
                  <a:srgbClr val="FF0000"/>
                </a:solidFill>
                <a:latin typeface="+mj-lt"/>
              </a:rPr>
              <a:t>巴黎協定</a:t>
            </a:r>
            <a:r>
              <a:rPr lang="zh-TW" altLang="en-US" sz="2200" dirty="0">
                <a:solidFill>
                  <a:srgbClr val="FF0000"/>
                </a:solidFill>
                <a:latin typeface="+mj-lt"/>
              </a:rPr>
              <a:t>是由</a:t>
            </a:r>
            <a:r>
              <a:rPr lang="zh-TW" altLang="en-US" sz="2200" u="sng" dirty="0">
                <a:solidFill>
                  <a:srgbClr val="FF0000"/>
                </a:solidFill>
                <a:latin typeface="+mj-lt"/>
              </a:rPr>
              <a:t>聯合國</a:t>
            </a:r>
            <a:r>
              <a:rPr lang="en-US" altLang="zh-TW" sz="2200" dirty="0">
                <a:solidFill>
                  <a:srgbClr val="FF0000"/>
                </a:solidFill>
                <a:latin typeface="+mj-lt"/>
              </a:rPr>
              <a:t>195</a:t>
            </a:r>
            <a:r>
              <a:rPr lang="zh-TW" altLang="en-US" sz="2200" dirty="0">
                <a:solidFill>
                  <a:srgbClr val="FF0000"/>
                </a:solidFill>
                <a:latin typeface="+mj-lt"/>
              </a:rPr>
              <a:t>個成員國於西元</a:t>
            </a:r>
            <a:r>
              <a:rPr lang="en-US" altLang="zh-TW" sz="2200" dirty="0">
                <a:solidFill>
                  <a:srgbClr val="FF0000"/>
                </a:solidFill>
                <a:latin typeface="+mj-lt"/>
              </a:rPr>
              <a:t>2015</a:t>
            </a:r>
            <a:r>
              <a:rPr lang="zh-TW" altLang="en-US" sz="2200" dirty="0">
                <a:solidFill>
                  <a:srgbClr val="FF0000"/>
                </a:solidFill>
                <a:latin typeface="+mj-lt"/>
              </a:rPr>
              <a:t>年</a:t>
            </a:r>
            <a:r>
              <a:rPr lang="en-US" altLang="zh-TW" sz="2200" dirty="0">
                <a:solidFill>
                  <a:srgbClr val="FF0000"/>
                </a:solidFill>
                <a:latin typeface="+mj-lt"/>
              </a:rPr>
              <a:t>12</a:t>
            </a:r>
            <a:r>
              <a:rPr lang="zh-TW" altLang="en-US" sz="2200" dirty="0">
                <a:solidFill>
                  <a:srgbClr val="FF0000"/>
                </a:solidFill>
                <a:latin typeface="+mj-lt"/>
              </a:rPr>
              <a:t>月</a:t>
            </a:r>
            <a:r>
              <a:rPr lang="en-US" altLang="zh-TW" sz="2200" dirty="0">
                <a:solidFill>
                  <a:srgbClr val="FF0000"/>
                </a:solidFill>
                <a:latin typeface="+mj-lt"/>
              </a:rPr>
              <a:t>12</a:t>
            </a:r>
            <a:r>
              <a:rPr lang="zh-TW" altLang="en-US" sz="2200" dirty="0">
                <a:solidFill>
                  <a:srgbClr val="FF0000"/>
                </a:solidFill>
                <a:latin typeface="+mj-lt"/>
              </a:rPr>
              <a:t>日，在</a:t>
            </a:r>
            <a:r>
              <a:rPr lang="zh-TW" altLang="en-US" sz="2200" u="sng" dirty="0">
                <a:solidFill>
                  <a:srgbClr val="FF0000"/>
                </a:solidFill>
                <a:latin typeface="+mj-lt"/>
              </a:rPr>
              <a:t>聯合國氣候峰會</a:t>
            </a:r>
            <a:r>
              <a:rPr lang="zh-TW" altLang="en-US" sz="2200" dirty="0">
                <a:solidFill>
                  <a:srgbClr val="FF0000"/>
                </a:solidFill>
                <a:latin typeface="+mj-lt"/>
              </a:rPr>
              <a:t>中通過的氣候協議，</a:t>
            </a:r>
            <a:r>
              <a:rPr lang="zh-TW" altLang="en-US" sz="2200" u="wavy" dirty="0">
                <a:solidFill>
                  <a:srgbClr val="FF0000"/>
                </a:solidFill>
                <a:latin typeface="+mj-lt"/>
              </a:rPr>
              <a:t>巴黎協定</a:t>
            </a:r>
            <a:r>
              <a:rPr lang="zh-TW" altLang="en-US" sz="2200" dirty="0">
                <a:solidFill>
                  <a:srgbClr val="FF0000"/>
                </a:solidFill>
                <a:latin typeface="+mj-lt"/>
              </a:rPr>
              <a:t>取代</a:t>
            </a:r>
            <a:r>
              <a:rPr lang="zh-TW" altLang="en-US" sz="2200" u="wavy" dirty="0">
                <a:solidFill>
                  <a:srgbClr val="FF0000"/>
                </a:solidFill>
                <a:latin typeface="+mj-lt"/>
              </a:rPr>
              <a:t>京都議定書</a:t>
            </a:r>
            <a:r>
              <a:rPr lang="zh-TW" altLang="en-US" sz="2200" dirty="0">
                <a:solidFill>
                  <a:srgbClr val="FF0000"/>
                </a:solidFill>
                <a:latin typeface="+mj-lt"/>
              </a:rPr>
              <a:t>，期望能共同減緩全球暖化。協議主要包含以下內容：把全球平均氣溫升幅控制在工業革命不超過</a:t>
            </a:r>
            <a:r>
              <a:rPr lang="en-US" altLang="zh-TW" sz="2200" dirty="0">
                <a:solidFill>
                  <a:srgbClr val="FF0000"/>
                </a:solidFill>
                <a:latin typeface="+mj-lt"/>
              </a:rPr>
              <a:t>2℃</a:t>
            </a:r>
            <a:r>
              <a:rPr lang="zh-TW" altLang="en-US" sz="2200" dirty="0">
                <a:solidFill>
                  <a:srgbClr val="FF0000"/>
                </a:solidFill>
                <a:latin typeface="+mj-lt"/>
              </a:rPr>
              <a:t>，並努力將氣溫升幅限制在</a:t>
            </a:r>
            <a:r>
              <a:rPr lang="en-US" altLang="zh-TW" sz="2200" dirty="0">
                <a:solidFill>
                  <a:srgbClr val="FF0000"/>
                </a:solidFill>
                <a:latin typeface="+mj-lt"/>
              </a:rPr>
              <a:t>1.5℃</a:t>
            </a:r>
            <a:r>
              <a:rPr lang="zh-TW" altLang="en-US" sz="2200" dirty="0">
                <a:solidFill>
                  <a:srgbClr val="FF0000"/>
                </a:solidFill>
                <a:latin typeface="+mj-lt"/>
              </a:rPr>
              <a:t>之內。提高適應氣候變化影響的能力並降低溫室氣體排放。</a:t>
            </a:r>
          </a:p>
        </p:txBody>
      </p:sp>
    </p:spTree>
    <p:extLst>
      <p:ext uri="{BB962C8B-B14F-4D97-AF65-F5344CB8AC3E}">
        <p14:creationId xmlns:p14="http://schemas.microsoft.com/office/powerpoint/2010/main" val="413974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P96</a:t>
            </a:r>
            <a:endParaRPr kumimoji="0" lang="en-US" altLang="zh-TW" sz="2000" dirty="0">
              <a:solidFill>
                <a:schemeClr val="bg1"/>
              </a:solidFill>
            </a:endParaRPr>
          </a:p>
        </p:txBody>
      </p:sp>
      <p:grpSp>
        <p:nvGrpSpPr>
          <p:cNvPr id="10" name="群組 9"/>
          <p:cNvGrpSpPr/>
          <p:nvPr/>
        </p:nvGrpSpPr>
        <p:grpSpPr>
          <a:xfrm>
            <a:off x="179512" y="476672"/>
            <a:ext cx="8812088" cy="3464062"/>
            <a:chOff x="179512" y="476672"/>
            <a:chExt cx="8812088" cy="3464062"/>
          </a:xfrm>
        </p:grpSpPr>
        <p:pic>
          <p:nvPicPr>
            <p:cNvPr id="43010" name="Picture 2"/>
            <p:cNvPicPr>
              <a:picLocks noChangeAspect="1" noChangeArrowheads="1"/>
            </p:cNvPicPr>
            <p:nvPr/>
          </p:nvPicPr>
          <p:blipFill>
            <a:blip r:embed="rId2" cstate="print"/>
            <a:srcRect/>
            <a:stretch>
              <a:fillRect/>
            </a:stretch>
          </p:blipFill>
          <p:spPr bwMode="auto">
            <a:xfrm>
              <a:off x="179512" y="476672"/>
              <a:ext cx="8812088" cy="3464062"/>
            </a:xfrm>
            <a:prstGeom prst="rect">
              <a:avLst/>
            </a:prstGeom>
            <a:noFill/>
            <a:ln w="9525">
              <a:noFill/>
              <a:miter lim="800000"/>
              <a:headEnd/>
              <a:tailEnd/>
            </a:ln>
          </p:spPr>
        </p:pic>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1545720" y="606750"/>
              <a:ext cx="7274752" cy="1107996"/>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我查到內容是「和工業革命前比較，現在的平均氣溫不能升高超過</a:t>
              </a:r>
              <a:r>
                <a:rPr lang="en-US" altLang="zh-TW" sz="2200" dirty="0">
                  <a:latin typeface="標楷體" panose="03000509000000000000" pitchFamily="65" charset="-120"/>
                </a:rPr>
                <a:t>2℃</a:t>
              </a:r>
              <a:r>
                <a:rPr lang="zh-TW" altLang="en-US" sz="2200" dirty="0">
                  <a:latin typeface="標楷體" panose="03000509000000000000" pitchFamily="65" charset="-120"/>
                </a:rPr>
                <a:t>，應該努力在</a:t>
              </a:r>
              <a:r>
                <a:rPr lang="en-US" altLang="zh-TW" sz="2200" dirty="0">
                  <a:latin typeface="標楷體" panose="03000509000000000000" pitchFamily="65" charset="-120"/>
                </a:rPr>
                <a:t>1.5℃</a:t>
              </a:r>
              <a:r>
                <a:rPr lang="zh-TW" altLang="en-US" sz="2200" dirty="0">
                  <a:latin typeface="標楷體" panose="03000509000000000000" pitchFamily="65" charset="-120"/>
                </a:rPr>
                <a:t>以內。」一旦到達</a:t>
              </a:r>
              <a:r>
                <a:rPr lang="en-US" altLang="zh-TW" sz="2200" dirty="0">
                  <a:latin typeface="標楷體" panose="03000509000000000000" pitchFamily="65" charset="-120"/>
                </a:rPr>
                <a:t>2℃</a:t>
              </a:r>
              <a:r>
                <a:rPr lang="zh-TW" altLang="en-US" sz="2200" dirty="0">
                  <a:latin typeface="標楷體" panose="03000509000000000000" pitchFamily="65" charset="-120"/>
                </a:rPr>
                <a:t>，暖化影響非常嚴重。</a:t>
              </a:r>
            </a:p>
          </p:txBody>
        </p:sp>
        <p:sp>
          <p:nvSpPr>
            <p:cNvPr id="7" name="文字方塊 6">
              <a:extLst>
                <a:ext uri="{FF2B5EF4-FFF2-40B4-BE49-F238E27FC236}">
                  <a16:creationId xmlns:a16="http://schemas.microsoft.com/office/drawing/2014/main" id="{87CFF13B-9110-48A9-B7A2-02D367AAD54F}"/>
                </a:ext>
              </a:extLst>
            </p:cNvPr>
            <p:cNvSpPr txBox="1">
              <a:spLocks noChangeArrowheads="1"/>
            </p:cNvSpPr>
            <p:nvPr/>
          </p:nvSpPr>
          <p:spPr bwMode="auto">
            <a:xfrm>
              <a:off x="1520552" y="1844824"/>
              <a:ext cx="7371928" cy="1107996"/>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我查到提出的目標是「二十一世紀後半要讓溫室氣體的排放達到淨零碳排。」我們正站在這個分歧點上，讓暖化加速或減緩。</a:t>
              </a:r>
            </a:p>
          </p:txBody>
        </p:sp>
      </p:grpSp>
    </p:spTree>
    <p:extLst>
      <p:ext uri="{BB962C8B-B14F-4D97-AF65-F5344CB8AC3E}">
        <p14:creationId xmlns:p14="http://schemas.microsoft.com/office/powerpoint/2010/main" val="41397472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P96</a:t>
            </a:r>
            <a:endParaRPr kumimoji="0" lang="en-US" altLang="zh-TW" sz="2000" dirty="0">
              <a:solidFill>
                <a:schemeClr val="bg1"/>
              </a:solidFill>
            </a:endParaRPr>
          </a:p>
        </p:txBody>
      </p:sp>
      <p:sp>
        <p:nvSpPr>
          <p:cNvPr id="6"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190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什麼是淨零碳排？</a:t>
            </a:r>
            <a:endParaRPr lang="en-US" altLang="zh-TW" sz="2800" dirty="0"/>
          </a:p>
          <a:p>
            <a:pPr marL="0" indent="720000" eaLnBrk="1">
              <a:spcBef>
                <a:spcPts val="0"/>
              </a:spcBef>
              <a:buFontTx/>
              <a:buNone/>
            </a:pPr>
            <a:endParaRPr lang="en-US" altLang="zh-TW" sz="2800" dirty="0"/>
          </a:p>
          <a:p>
            <a:pPr marL="0" indent="720000" eaLnBrk="1">
              <a:spcBef>
                <a:spcPts val="0"/>
              </a:spcBef>
              <a:buFontTx/>
              <a:buNone/>
            </a:pPr>
            <a:endParaRPr lang="en-US" altLang="zh-TW" sz="2800" dirty="0"/>
          </a:p>
          <a:p>
            <a:pPr marL="0" indent="0" eaLnBrk="1">
              <a:buFontTx/>
              <a:buNone/>
            </a:pPr>
            <a:r>
              <a:rPr lang="zh-TW" altLang="en-US" sz="2800" dirty="0"/>
              <a:t>為什麼淨零轉型的目標是西元</a:t>
            </a:r>
            <a:r>
              <a:rPr lang="en-US" altLang="zh-TW" sz="2800" dirty="0"/>
              <a:t>2050</a:t>
            </a:r>
            <a:r>
              <a:rPr lang="zh-TW" altLang="en-US" sz="2800" dirty="0"/>
              <a:t>年呢？</a:t>
            </a:r>
            <a:endParaRPr lang="zh-TW" altLang="en-US" sz="2800" dirty="0">
              <a:solidFill>
                <a:srgbClr val="000000"/>
              </a:solidFill>
            </a:endParaRPr>
          </a:p>
        </p:txBody>
      </p:sp>
      <p:sp>
        <p:nvSpPr>
          <p:cNvPr id="8"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1052736"/>
            <a:ext cx="8640960"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是指在特定的時間內，人為造成的溫室氣體排放量扣除人為移除的量等於零。</a:t>
            </a:r>
          </a:p>
        </p:txBody>
      </p:sp>
      <p:sp>
        <p:nvSpPr>
          <p:cNvPr id="9"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2420888"/>
            <a:ext cx="8640960"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若在西元</a:t>
            </a:r>
            <a:r>
              <a:rPr lang="en-US" altLang="zh-TW" sz="2400" dirty="0">
                <a:solidFill>
                  <a:srgbClr val="FF0000"/>
                </a:solidFill>
                <a:latin typeface="標楷體" panose="03000509000000000000" pitchFamily="65" charset="-120"/>
              </a:rPr>
              <a:t>2050</a:t>
            </a:r>
            <a:r>
              <a:rPr lang="zh-TW" altLang="en-US" sz="2400" dirty="0">
                <a:solidFill>
                  <a:srgbClr val="FF0000"/>
                </a:solidFill>
                <a:latin typeface="標楷體" panose="03000509000000000000" pitchFamily="65" charset="-120"/>
              </a:rPr>
              <a:t>年前達成淨零，全球升溫幅度就不會超過</a:t>
            </a:r>
            <a:r>
              <a:rPr lang="en-US" altLang="zh-TW" sz="2400" dirty="0">
                <a:solidFill>
                  <a:srgbClr val="FF0000"/>
                </a:solidFill>
                <a:latin typeface="標楷體" panose="03000509000000000000" pitchFamily="65" charset="-120"/>
              </a:rPr>
              <a:t>1.5°C</a:t>
            </a:r>
            <a:r>
              <a:rPr lang="zh-TW" altLang="en-US" sz="2400" dirty="0">
                <a:solidFill>
                  <a:srgbClr val="FF0000"/>
                </a:solidFill>
                <a:latin typeface="標楷體" panose="03000509000000000000" pitchFamily="65" charset="-120"/>
              </a:rPr>
              <a:t>，不然氣候變遷的將危害地球，讓許多地區不適合生存。</a:t>
            </a:r>
          </a:p>
        </p:txBody>
      </p:sp>
      <p:sp>
        <p:nvSpPr>
          <p:cNvPr id="2" name="矩形: 圓角 1">
            <a:hlinkClick r:id="rId2" action="ppaction://hlinkfile"/>
            <a:extLst>
              <a:ext uri="{FF2B5EF4-FFF2-40B4-BE49-F238E27FC236}">
                <a16:creationId xmlns:a16="http://schemas.microsoft.com/office/drawing/2014/main" id="{5D9EAC67-D06D-CD6F-752B-3E070143B455}"/>
              </a:ext>
            </a:extLst>
          </p:cNvPr>
          <p:cNvSpPr/>
          <p:nvPr/>
        </p:nvSpPr>
        <p:spPr>
          <a:xfrm>
            <a:off x="4499992" y="636431"/>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影片</a:t>
            </a:r>
          </a:p>
        </p:txBody>
      </p:sp>
      <p:sp>
        <p:nvSpPr>
          <p:cNvPr id="3" name="矩形 2">
            <a:extLst>
              <a:ext uri="{FF2B5EF4-FFF2-40B4-BE49-F238E27FC236}">
                <a16:creationId xmlns:a16="http://schemas.microsoft.com/office/drawing/2014/main" id="{736A87C8-800F-F406-7849-AD668E3A9622}"/>
              </a:ext>
            </a:extLst>
          </p:cNvPr>
          <p:cNvSpPr/>
          <p:nvPr/>
        </p:nvSpPr>
        <p:spPr>
          <a:xfrm>
            <a:off x="4390586" y="276391"/>
            <a:ext cx="902811"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lgn="ctr"/>
            <a:r>
              <a:rPr lang="zh-TW" altLang="en-US" sz="1400" dirty="0">
                <a:solidFill>
                  <a:srgbClr val="000000"/>
                </a:solidFill>
                <a:latin typeface="Microsoft JhengHei" panose="020B0604030504040204" pitchFamily="34" charset="-120"/>
                <a:ea typeface="Microsoft JhengHei" panose="020B0604030504040204" pitchFamily="34" charset="-120"/>
              </a:rPr>
              <a:t>淨零碳排</a:t>
            </a:r>
            <a:endParaRPr lang="zh-TW" altLang="en-US" sz="11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3974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P96</a:t>
            </a:r>
            <a:endParaRPr kumimoji="0" lang="en-US" altLang="zh-TW" sz="2000" dirty="0">
              <a:solidFill>
                <a:schemeClr val="bg1"/>
              </a:solidFill>
            </a:endParaRPr>
          </a:p>
        </p:txBody>
      </p:sp>
      <p:pic>
        <p:nvPicPr>
          <p:cNvPr id="41987" name="Picture 3"/>
          <p:cNvPicPr>
            <a:picLocks noChangeAspect="1" noChangeArrowheads="1"/>
          </p:cNvPicPr>
          <p:nvPr/>
        </p:nvPicPr>
        <p:blipFill>
          <a:blip r:embed="rId2" cstate="print"/>
          <a:srcRect/>
          <a:stretch>
            <a:fillRect/>
          </a:stretch>
        </p:blipFill>
        <p:spPr bwMode="auto">
          <a:xfrm>
            <a:off x="180472" y="4313275"/>
            <a:ext cx="8792078" cy="1491989"/>
          </a:xfrm>
          <a:prstGeom prst="rect">
            <a:avLst/>
          </a:prstGeom>
          <a:noFill/>
          <a:ln w="9525">
            <a:noFill/>
            <a:miter lim="800000"/>
            <a:headEnd/>
            <a:tailEnd/>
          </a:ln>
        </p:spPr>
      </p:pic>
      <p:pic>
        <p:nvPicPr>
          <p:cNvPr id="41988" name="Picture 4"/>
          <p:cNvPicPr>
            <a:picLocks noChangeAspect="1" noChangeArrowheads="1"/>
          </p:cNvPicPr>
          <p:nvPr/>
        </p:nvPicPr>
        <p:blipFill>
          <a:blip r:embed="rId3" cstate="print"/>
          <a:srcRect/>
          <a:stretch>
            <a:fillRect/>
          </a:stretch>
        </p:blipFill>
        <p:spPr bwMode="auto">
          <a:xfrm>
            <a:off x="35496" y="404664"/>
            <a:ext cx="8937054" cy="3524127"/>
          </a:xfrm>
          <a:prstGeom prst="rect">
            <a:avLst/>
          </a:prstGeom>
          <a:noFill/>
          <a:ln w="9525">
            <a:noFill/>
            <a:miter lim="800000"/>
            <a:headEnd/>
            <a:tailEnd/>
          </a:ln>
        </p:spPr>
      </p:pic>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755576" y="2125305"/>
            <a:ext cx="1584176" cy="132343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latin typeface="標楷體" panose="03000509000000000000" pitchFamily="65" charset="-120"/>
              </a:rPr>
              <a:t>燃燒煤炭、石油與天然氣產生溫室氣體。</a:t>
            </a:r>
          </a:p>
        </p:txBody>
      </p:sp>
      <p:sp>
        <p:nvSpPr>
          <p:cNvPr id="6"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485740" y="4437112"/>
            <a:ext cx="2502084" cy="1107996"/>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我查到這個圖形資料，可以看出淨零碳排的做法。</a:t>
            </a:r>
          </a:p>
        </p:txBody>
      </p:sp>
      <p:sp>
        <p:nvSpPr>
          <p:cNvPr id="7" name="文字方塊 6">
            <a:extLst>
              <a:ext uri="{FF2B5EF4-FFF2-40B4-BE49-F238E27FC236}">
                <a16:creationId xmlns:a16="http://schemas.microsoft.com/office/drawing/2014/main" id="{32ADF281-B6C2-4A65-97EA-3792561E7B48}"/>
              </a:ext>
            </a:extLst>
          </p:cNvPr>
          <p:cNvSpPr txBox="1">
            <a:spLocks noChangeArrowheads="1"/>
          </p:cNvSpPr>
          <p:nvPr/>
        </p:nvSpPr>
        <p:spPr bwMode="auto">
          <a:xfrm>
            <a:off x="2339752" y="2132856"/>
            <a:ext cx="1512168" cy="132343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latin typeface="標楷體" panose="03000509000000000000" pitchFamily="65" charset="-120"/>
              </a:rPr>
              <a:t>工業含氟、農業與廢棄物產生甲烷溫室氣體。</a:t>
            </a:r>
          </a:p>
        </p:txBody>
      </p:sp>
      <p:sp>
        <p:nvSpPr>
          <p:cNvPr id="8" name="文字方塊 7">
            <a:extLst>
              <a:ext uri="{FF2B5EF4-FFF2-40B4-BE49-F238E27FC236}">
                <a16:creationId xmlns:a16="http://schemas.microsoft.com/office/drawing/2014/main" id="{BC9E7817-982D-4E0F-87CF-3E5D0F45BEF0}"/>
              </a:ext>
            </a:extLst>
          </p:cNvPr>
          <p:cNvSpPr txBox="1">
            <a:spLocks noChangeArrowheads="1"/>
          </p:cNvSpPr>
          <p:nvPr/>
        </p:nvSpPr>
        <p:spPr bwMode="auto">
          <a:xfrm>
            <a:off x="4067944" y="2132856"/>
            <a:ext cx="1512168" cy="132343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latin typeface="標楷體" panose="03000509000000000000" pitchFamily="65" charset="-120"/>
              </a:rPr>
              <a:t>以自然碳循環或人為方式移除、吸收或儲存。</a:t>
            </a:r>
          </a:p>
        </p:txBody>
      </p:sp>
      <p:sp>
        <p:nvSpPr>
          <p:cNvPr id="9" name="文字方塊 8">
            <a:extLst>
              <a:ext uri="{FF2B5EF4-FFF2-40B4-BE49-F238E27FC236}">
                <a16:creationId xmlns:a16="http://schemas.microsoft.com/office/drawing/2014/main" id="{FB46B0A5-560C-4AC4-A48C-AC25BF4AFE75}"/>
              </a:ext>
            </a:extLst>
          </p:cNvPr>
          <p:cNvSpPr txBox="1">
            <a:spLocks noChangeArrowheads="1"/>
          </p:cNvSpPr>
          <p:nvPr/>
        </p:nvSpPr>
        <p:spPr bwMode="auto">
          <a:xfrm>
            <a:off x="5724128" y="2132856"/>
            <a:ext cx="1728192" cy="1015663"/>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latin typeface="標楷體" panose="03000509000000000000" pitchFamily="65" charset="-120"/>
              </a:rPr>
              <a:t>透過森林、海洋及土壤從大氣中吸收碳。</a:t>
            </a:r>
          </a:p>
        </p:txBody>
      </p:sp>
      <p:sp>
        <p:nvSpPr>
          <p:cNvPr id="10" name="文字方塊 4">
            <a:extLst>
              <a:ext uri="{FF2B5EF4-FFF2-40B4-BE49-F238E27FC236}">
                <a16:creationId xmlns:a16="http://schemas.microsoft.com/office/drawing/2014/main" id="{02471514-B60D-4197-9890-A279863082AB}"/>
              </a:ext>
            </a:extLst>
          </p:cNvPr>
          <p:cNvSpPr txBox="1">
            <a:spLocks noChangeArrowheads="1"/>
          </p:cNvSpPr>
          <p:nvPr/>
        </p:nvSpPr>
        <p:spPr bwMode="auto">
          <a:xfrm>
            <a:off x="5724128" y="4441743"/>
            <a:ext cx="3096344" cy="1107996"/>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mj-lt"/>
              </a:rPr>
              <a:t>我查到西元</a:t>
            </a:r>
            <a:r>
              <a:rPr lang="en-US" altLang="zh-TW" sz="2200" dirty="0">
                <a:latin typeface="+mj-lt"/>
              </a:rPr>
              <a:t>2050</a:t>
            </a:r>
            <a:r>
              <a:rPr lang="zh-TW" altLang="en-US" sz="2200" dirty="0">
                <a:latin typeface="+mj-lt"/>
              </a:rPr>
              <a:t>年淨零轉型是全世界的目標，也是</a:t>
            </a:r>
            <a:r>
              <a:rPr lang="zh-TW" altLang="en-US" sz="2200" u="sng" dirty="0">
                <a:latin typeface="+mj-lt"/>
              </a:rPr>
              <a:t>臺灣</a:t>
            </a:r>
            <a:r>
              <a:rPr lang="zh-TW" altLang="en-US" sz="2200" dirty="0">
                <a:latin typeface="+mj-lt"/>
              </a:rPr>
              <a:t>的目標。</a:t>
            </a:r>
          </a:p>
        </p:txBody>
      </p:sp>
    </p:spTree>
    <p:extLst>
      <p:ext uri="{BB962C8B-B14F-4D97-AF65-F5344CB8AC3E}">
        <p14:creationId xmlns:p14="http://schemas.microsoft.com/office/powerpoint/2010/main" val="41397472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P96</a:t>
            </a:r>
            <a:endParaRPr kumimoji="0" lang="en-US" altLang="zh-TW" sz="2000" dirty="0">
              <a:solidFill>
                <a:schemeClr val="bg1"/>
              </a:solidFill>
            </a:endParaRPr>
          </a:p>
        </p:txBody>
      </p:sp>
      <p:grpSp>
        <p:nvGrpSpPr>
          <p:cNvPr id="2" name="群組 24">
            <a:extLst>
              <a:ext uri="{FF2B5EF4-FFF2-40B4-BE49-F238E27FC236}">
                <a16:creationId xmlns:a16="http://schemas.microsoft.com/office/drawing/2014/main" id="{54F368F8-C8D4-4A7B-8D60-587F68CEEAF4}"/>
              </a:ext>
            </a:extLst>
          </p:cNvPr>
          <p:cNvGrpSpPr/>
          <p:nvPr/>
        </p:nvGrpSpPr>
        <p:grpSpPr>
          <a:xfrm>
            <a:off x="238511" y="181455"/>
            <a:ext cx="8509953" cy="4471681"/>
            <a:chOff x="238511" y="181455"/>
            <a:chExt cx="8509953" cy="4471681"/>
          </a:xfrm>
        </p:grpSpPr>
        <p:cxnSp>
          <p:nvCxnSpPr>
            <p:cNvPr id="12" name="直線接點 11">
              <a:extLst>
                <a:ext uri="{FF2B5EF4-FFF2-40B4-BE49-F238E27FC236}">
                  <a16:creationId xmlns:a16="http://schemas.microsoft.com/office/drawing/2014/main" id="{9BDB8A11-1748-4177-A1E3-1CA30E33BC2D}"/>
                </a:ext>
              </a:extLst>
            </p:cNvPr>
            <p:cNvCxnSpPr>
              <a:cxnSpLocks/>
            </p:cNvCxnSpPr>
            <p:nvPr/>
          </p:nvCxnSpPr>
          <p:spPr>
            <a:xfrm>
              <a:off x="539552" y="548680"/>
              <a:ext cx="0" cy="4104456"/>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4CBBE930-7E69-4D23-9E72-32EE45E69A07}"/>
                </a:ext>
              </a:extLst>
            </p:cNvPr>
            <p:cNvCxnSpPr>
              <a:cxnSpLocks/>
            </p:cNvCxnSpPr>
            <p:nvPr/>
          </p:nvCxnSpPr>
          <p:spPr>
            <a:xfrm>
              <a:off x="3707904" y="526124"/>
              <a:ext cx="5040560" cy="0"/>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0EB99013-B481-46C7-8549-7937D696BE04}"/>
                </a:ext>
              </a:extLst>
            </p:cNvPr>
            <p:cNvCxnSpPr>
              <a:cxnSpLocks/>
            </p:cNvCxnSpPr>
            <p:nvPr/>
          </p:nvCxnSpPr>
          <p:spPr>
            <a:xfrm>
              <a:off x="8748464" y="511944"/>
              <a:ext cx="0" cy="4141192"/>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id="{1367B14F-D78F-4EAD-A891-A7507A4F5998}"/>
                </a:ext>
              </a:extLst>
            </p:cNvPr>
            <p:cNvCxnSpPr>
              <a:cxnSpLocks/>
            </p:cNvCxnSpPr>
            <p:nvPr/>
          </p:nvCxnSpPr>
          <p:spPr>
            <a:xfrm>
              <a:off x="539552" y="4653136"/>
              <a:ext cx="8208912" cy="0"/>
            </a:xfrm>
            <a:prstGeom prst="line">
              <a:avLst/>
            </a:prstGeom>
            <a:ln w="38100">
              <a:solidFill>
                <a:srgbClr val="E95259"/>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70FA3DF9-4D94-4534-AE91-DBC3BFE7306D}"/>
                </a:ext>
              </a:extLst>
            </p:cNvPr>
            <p:cNvSpPr/>
            <p:nvPr/>
          </p:nvSpPr>
          <p:spPr>
            <a:xfrm>
              <a:off x="2051721" y="214425"/>
              <a:ext cx="1728192" cy="550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zh-TW" altLang="en-US" sz="2800" b="1" dirty="0">
                  <a:solidFill>
                    <a:srgbClr val="F15E67"/>
                  </a:solidFill>
                </a:rPr>
                <a:t>淨零碳排</a:t>
              </a:r>
            </a:p>
          </p:txBody>
        </p:sp>
        <p:pic>
          <p:nvPicPr>
            <p:cNvPr id="11" name="圖片 10">
              <a:extLst>
                <a:ext uri="{FF2B5EF4-FFF2-40B4-BE49-F238E27FC236}">
                  <a16:creationId xmlns:a16="http://schemas.microsoft.com/office/drawing/2014/main" id="{E4674159-69C6-4F49-A214-0EC510063E75}"/>
                </a:ext>
              </a:extLst>
            </p:cNvPr>
            <p:cNvPicPr>
              <a:picLocks noChangeAspect="1"/>
            </p:cNvPicPr>
            <p:nvPr/>
          </p:nvPicPr>
          <p:blipFill>
            <a:blip r:embed="rId2" cstate="print"/>
            <a:stretch>
              <a:fillRect/>
            </a:stretch>
          </p:blipFill>
          <p:spPr>
            <a:xfrm>
              <a:off x="238511" y="181455"/>
              <a:ext cx="1702533" cy="601207"/>
            </a:xfrm>
            <a:prstGeom prst="rect">
              <a:avLst/>
            </a:prstGeom>
          </p:spPr>
        </p:pic>
      </p:grpSp>
      <p:sp>
        <p:nvSpPr>
          <p:cNvPr id="5" name="矩形 4">
            <a:extLst>
              <a:ext uri="{FF2B5EF4-FFF2-40B4-BE49-F238E27FC236}">
                <a16:creationId xmlns:a16="http://schemas.microsoft.com/office/drawing/2014/main" id="{BFD5446E-39CA-458A-B89A-BE7995B436DD}"/>
              </a:ext>
            </a:extLst>
          </p:cNvPr>
          <p:cNvSpPr/>
          <p:nvPr/>
        </p:nvSpPr>
        <p:spPr>
          <a:xfrm>
            <a:off x="755575" y="890063"/>
            <a:ext cx="7848871" cy="3539430"/>
          </a:xfrm>
          <a:prstGeom prst="rect">
            <a:avLst/>
          </a:prstGeom>
        </p:spPr>
        <p:txBody>
          <a:bodyPr wrap="square">
            <a:spAutoFit/>
          </a:bodyPr>
          <a:lstStyle/>
          <a:p>
            <a:pPr indent="720000" eaLnBrk="1"/>
            <a:r>
              <a:rPr lang="zh-TW" altLang="en-US" sz="2800" dirty="0">
                <a:solidFill>
                  <a:srgbClr val="211D1E"/>
                </a:solidFill>
                <a:latin typeface="+mj-lt"/>
                <a:ea typeface="標楷體" panose="03000509000000000000" pitchFamily="65" charset="-120"/>
              </a:rPr>
              <a:t>根據</a:t>
            </a:r>
            <a:r>
              <a:rPr lang="zh-TW" altLang="en-US" sz="2800" u="sng" dirty="0">
                <a:solidFill>
                  <a:srgbClr val="211D1E"/>
                </a:solidFill>
                <a:latin typeface="+mj-lt"/>
                <a:ea typeface="標楷體" panose="03000509000000000000" pitchFamily="65" charset="-120"/>
              </a:rPr>
              <a:t>聯合國政府間氣候變遷專門委員會</a:t>
            </a:r>
            <a:r>
              <a:rPr lang="zh-TW" altLang="en-US" sz="2800" dirty="0">
                <a:solidFill>
                  <a:srgbClr val="211D1E"/>
                </a:solidFill>
                <a:latin typeface="+mj-lt"/>
                <a:ea typeface="標楷體" panose="03000509000000000000" pitchFamily="65" charset="-120"/>
              </a:rPr>
              <a:t>（</a:t>
            </a:r>
            <a:r>
              <a:rPr lang="en-US" altLang="zh-TW" sz="2800" dirty="0">
                <a:solidFill>
                  <a:srgbClr val="211D1E"/>
                </a:solidFill>
                <a:latin typeface="+mj-lt"/>
                <a:ea typeface="標楷體" panose="03000509000000000000" pitchFamily="65" charset="-120"/>
              </a:rPr>
              <a:t>IPCC</a:t>
            </a:r>
            <a:r>
              <a:rPr lang="zh-TW" altLang="en-US" sz="2800" dirty="0">
                <a:solidFill>
                  <a:srgbClr val="211D1E"/>
                </a:solidFill>
                <a:latin typeface="+mj-lt"/>
                <a:ea typeface="標楷體" panose="03000509000000000000" pitchFamily="65" charset="-120"/>
              </a:rPr>
              <a:t>）解釋，淨零碳排是指在特定的時間內，人為造成的溫室氣體排放量，扣除人為移除的量等於零。換句話說，淨零碳排不只是減少排放，同時也包括植林與復林、增加土壤吸碳量、強化海洋生物吸碳能力、從空氣直接捕捉並封存等方式，形成有出有進，但碳的「人為出和進相抵總和為零」。</a:t>
            </a:r>
            <a:endParaRPr lang="zh-TW" altLang="en-US" sz="2800" dirty="0">
              <a:latin typeface="+mj-lt"/>
              <a:ea typeface="標楷體" panose="03000509000000000000" pitchFamily="65" charset="-120"/>
            </a:endParaRPr>
          </a:p>
        </p:txBody>
      </p:sp>
      <p:sp>
        <p:nvSpPr>
          <p:cNvPr id="13" name="文字方塊 12">
            <a:extLst>
              <a:ext uri="{FF2B5EF4-FFF2-40B4-BE49-F238E27FC236}">
                <a16:creationId xmlns:a16="http://schemas.microsoft.com/office/drawing/2014/main" id="{E421ACA1-848F-433D-BB66-4873A436C1E5}"/>
              </a:ext>
            </a:extLst>
          </p:cNvPr>
          <p:cNvSpPr txBox="1">
            <a:spLocks noChangeArrowheads="1"/>
          </p:cNvSpPr>
          <p:nvPr/>
        </p:nvSpPr>
        <p:spPr bwMode="auto">
          <a:xfrm>
            <a:off x="251520" y="4941168"/>
            <a:ext cx="8640960" cy="1200329"/>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lt"/>
              </a:rPr>
              <a:t>淨零碳排不是不排放溫室氣體，而是努力讓人為造成的溫室氣體排放極小化，再用負碳技術、森林碳匯等方法抵消，達到目標。</a:t>
            </a:r>
          </a:p>
        </p:txBody>
      </p:sp>
    </p:spTree>
    <p:extLst>
      <p:ext uri="{BB962C8B-B14F-4D97-AF65-F5344CB8AC3E}">
        <p14:creationId xmlns:p14="http://schemas.microsoft.com/office/powerpoint/2010/main" val="360624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P97</a:t>
            </a:r>
            <a:endParaRPr kumimoji="0" lang="en-US" altLang="zh-TW" sz="2000" dirty="0">
              <a:solidFill>
                <a:schemeClr val="bg1"/>
              </a:solidFill>
            </a:endParaRPr>
          </a:p>
        </p:txBody>
      </p:sp>
      <p:pic>
        <p:nvPicPr>
          <p:cNvPr id="44034" name="Picture 2"/>
          <p:cNvPicPr>
            <a:picLocks noChangeAspect="1" noChangeArrowheads="1"/>
          </p:cNvPicPr>
          <p:nvPr/>
        </p:nvPicPr>
        <p:blipFill>
          <a:blip r:embed="rId2" cstate="print"/>
          <a:srcRect/>
          <a:stretch>
            <a:fillRect/>
          </a:stretch>
        </p:blipFill>
        <p:spPr bwMode="auto">
          <a:xfrm>
            <a:off x="179512" y="404663"/>
            <a:ext cx="8812088" cy="1556103"/>
          </a:xfrm>
          <a:prstGeom prst="rect">
            <a:avLst/>
          </a:prstGeom>
          <a:noFill/>
          <a:ln w="9525">
            <a:noFill/>
            <a:miter lim="800000"/>
            <a:headEnd/>
            <a:tailEnd/>
          </a:ln>
        </p:spPr>
      </p:pic>
      <p:pic>
        <p:nvPicPr>
          <p:cNvPr id="44035" name="Picture 3"/>
          <p:cNvPicPr>
            <a:picLocks noChangeAspect="1" noChangeArrowheads="1"/>
          </p:cNvPicPr>
          <p:nvPr/>
        </p:nvPicPr>
        <p:blipFill>
          <a:blip r:embed="rId3" cstate="print"/>
          <a:srcRect/>
          <a:stretch>
            <a:fillRect/>
          </a:stretch>
        </p:blipFill>
        <p:spPr bwMode="auto">
          <a:xfrm>
            <a:off x="251519" y="2150666"/>
            <a:ext cx="8743377" cy="4014638"/>
          </a:xfrm>
          <a:prstGeom prst="rect">
            <a:avLst/>
          </a:prstGeom>
          <a:noFill/>
          <a:ln w="9525">
            <a:noFill/>
            <a:miter lim="800000"/>
            <a:headEnd/>
            <a:tailEnd/>
          </a:ln>
        </p:spPr>
      </p:pic>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1763688" y="1052736"/>
            <a:ext cx="5760640" cy="52322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b="1" dirty="0">
                <a:latin typeface="標楷體" panose="03000509000000000000" pitchFamily="65" charset="-120"/>
              </a:rPr>
              <a:t>一起來認識碳費、碳匯、碳洩漏</a:t>
            </a:r>
          </a:p>
        </p:txBody>
      </p:sp>
      <p:sp>
        <p:nvSpPr>
          <p:cNvPr id="6"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467544" y="2348880"/>
            <a:ext cx="936104" cy="52322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dirty="0">
                <a:latin typeface="標楷體" panose="03000509000000000000" pitchFamily="65" charset="-120"/>
              </a:rPr>
              <a:t>碳費</a:t>
            </a:r>
          </a:p>
        </p:txBody>
      </p:sp>
      <p:sp>
        <p:nvSpPr>
          <p:cNvPr id="7" name="文字方塊 4">
            <a:extLst>
              <a:ext uri="{FF2B5EF4-FFF2-40B4-BE49-F238E27FC236}">
                <a16:creationId xmlns:a16="http://schemas.microsoft.com/office/drawing/2014/main" id="{7FD201FE-2417-4493-A9A1-07E011C98888}"/>
              </a:ext>
            </a:extLst>
          </p:cNvPr>
          <p:cNvSpPr txBox="1">
            <a:spLocks noChangeArrowheads="1"/>
          </p:cNvSpPr>
          <p:nvPr/>
        </p:nvSpPr>
        <p:spPr bwMode="auto">
          <a:xfrm>
            <a:off x="1572935" y="2193340"/>
            <a:ext cx="7319546"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國際上常用的碳定價工具，指的是針對二氧化碳等溫室氣體向排放者徵收費用。</a:t>
            </a:r>
          </a:p>
        </p:txBody>
      </p:sp>
      <p:sp>
        <p:nvSpPr>
          <p:cNvPr id="2" name="矩形: 圓角 3">
            <a:hlinkClick r:id="rId4" action="ppaction://hlinkfile"/>
            <a:extLst>
              <a:ext uri="{FF2B5EF4-FFF2-40B4-BE49-F238E27FC236}">
                <a16:creationId xmlns:a16="http://schemas.microsoft.com/office/drawing/2014/main" id="{3AD92861-E08D-C8AE-DD44-F99F2137CBD6}"/>
              </a:ext>
            </a:extLst>
          </p:cNvPr>
          <p:cNvSpPr/>
          <p:nvPr/>
        </p:nvSpPr>
        <p:spPr>
          <a:xfrm>
            <a:off x="4181557" y="287429"/>
            <a:ext cx="1614579" cy="324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科普素養影音</a:t>
            </a:r>
            <a:endParaRPr lang="en-US" altLang="zh-TW"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矩形 2">
            <a:extLst>
              <a:ext uri="{FF2B5EF4-FFF2-40B4-BE49-F238E27FC236}">
                <a16:creationId xmlns:a16="http://schemas.microsoft.com/office/drawing/2014/main" id="{173C6645-1AF0-068F-F481-2F9BB355B6F4}"/>
              </a:ext>
            </a:extLst>
          </p:cNvPr>
          <p:cNvSpPr/>
          <p:nvPr/>
        </p:nvSpPr>
        <p:spPr>
          <a:xfrm>
            <a:off x="5796136" y="312911"/>
            <a:ext cx="2159567"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lgn="ctr"/>
            <a:r>
              <a:rPr lang="zh-TW" altLang="en-US" sz="1400" dirty="0">
                <a:solidFill>
                  <a:srgbClr val="000000"/>
                </a:solidFill>
                <a:latin typeface="Microsoft JhengHei" panose="020B0604030504040204" pitchFamily="34" charset="-120"/>
                <a:ea typeface="Microsoft JhengHei" panose="020B0604030504040204" pitchFamily="34" charset="-120"/>
              </a:rPr>
              <a:t>認識碳費、碳匯、碳洩漏</a:t>
            </a:r>
            <a:endParaRPr lang="zh-TW" altLang="en-US" sz="1100" dirty="0">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EA1EF9C8-3E56-77BB-0A0B-972FB6B40E89}"/>
              </a:ext>
            </a:extLst>
          </p:cNvPr>
          <p:cNvSpPr txBox="1">
            <a:spLocks noChangeArrowheads="1"/>
          </p:cNvSpPr>
          <p:nvPr/>
        </p:nvSpPr>
        <p:spPr bwMode="auto">
          <a:xfrm>
            <a:off x="395536" y="3191869"/>
            <a:ext cx="2016224"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lgn="ctr" eaLnBrk="1">
              <a:spcBef>
                <a:spcPct val="0"/>
              </a:spcBef>
              <a:buFontTx/>
              <a:buNone/>
            </a:pPr>
            <a:r>
              <a:rPr lang="zh-TW" altLang="en-US" sz="2400" dirty="0">
                <a:latin typeface="標楷體" panose="03000509000000000000" pitchFamily="65" charset="-120"/>
              </a:rPr>
              <a:t>辦公場所產生</a:t>
            </a:r>
            <a:endParaRPr lang="en-US" altLang="zh-TW" sz="2400" dirty="0">
              <a:latin typeface="標楷體" panose="03000509000000000000" pitchFamily="65" charset="-120"/>
            </a:endParaRPr>
          </a:p>
          <a:p>
            <a:pPr algn="ctr" eaLnBrk="1">
              <a:spcBef>
                <a:spcPct val="0"/>
              </a:spcBef>
              <a:buFontTx/>
              <a:buNone/>
            </a:pPr>
            <a:r>
              <a:rPr lang="zh-TW" altLang="en-US" sz="2400" dirty="0">
                <a:latin typeface="標楷體" panose="03000509000000000000" pitchFamily="65" charset="-120"/>
              </a:rPr>
              <a:t>二氧化碳</a:t>
            </a:r>
          </a:p>
        </p:txBody>
      </p:sp>
      <p:sp>
        <p:nvSpPr>
          <p:cNvPr id="9" name="文字方塊 8">
            <a:extLst>
              <a:ext uri="{FF2B5EF4-FFF2-40B4-BE49-F238E27FC236}">
                <a16:creationId xmlns:a16="http://schemas.microsoft.com/office/drawing/2014/main" id="{406086C7-08B8-BF3B-2B00-38DC6832776B}"/>
              </a:ext>
            </a:extLst>
          </p:cNvPr>
          <p:cNvSpPr txBox="1">
            <a:spLocks noChangeArrowheads="1"/>
          </p:cNvSpPr>
          <p:nvPr/>
        </p:nvSpPr>
        <p:spPr bwMode="auto">
          <a:xfrm>
            <a:off x="2375773" y="3176226"/>
            <a:ext cx="2016224"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lgn="ctr" eaLnBrk="1">
              <a:spcBef>
                <a:spcPct val="0"/>
              </a:spcBef>
              <a:buFontTx/>
              <a:buNone/>
            </a:pPr>
            <a:r>
              <a:rPr lang="zh-TW" altLang="en-US" sz="2400" dirty="0">
                <a:latin typeface="標楷體" panose="03000509000000000000" pitchFamily="65" charset="-120"/>
              </a:rPr>
              <a:t>工業區產生</a:t>
            </a:r>
            <a:endParaRPr lang="en-US" altLang="zh-TW" sz="2400" dirty="0">
              <a:latin typeface="標楷體" panose="03000509000000000000" pitchFamily="65" charset="-120"/>
            </a:endParaRPr>
          </a:p>
          <a:p>
            <a:pPr algn="ctr" eaLnBrk="1">
              <a:spcBef>
                <a:spcPct val="0"/>
              </a:spcBef>
              <a:buFontTx/>
              <a:buNone/>
            </a:pPr>
            <a:r>
              <a:rPr lang="zh-TW" altLang="en-US" sz="2400" dirty="0">
                <a:latin typeface="標楷體" panose="03000509000000000000" pitchFamily="65" charset="-120"/>
              </a:rPr>
              <a:t>二氧化碳</a:t>
            </a:r>
          </a:p>
        </p:txBody>
      </p:sp>
      <p:sp>
        <p:nvSpPr>
          <p:cNvPr id="10" name="文字方塊 9">
            <a:extLst>
              <a:ext uri="{FF2B5EF4-FFF2-40B4-BE49-F238E27FC236}">
                <a16:creationId xmlns:a16="http://schemas.microsoft.com/office/drawing/2014/main" id="{E8033193-22B2-3FB5-CD85-E300084D4B0E}"/>
              </a:ext>
            </a:extLst>
          </p:cNvPr>
          <p:cNvSpPr txBox="1">
            <a:spLocks noChangeArrowheads="1"/>
          </p:cNvSpPr>
          <p:nvPr/>
        </p:nvSpPr>
        <p:spPr bwMode="auto">
          <a:xfrm>
            <a:off x="4653304" y="3237934"/>
            <a:ext cx="2016224"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lgn="ctr" eaLnBrk="1">
              <a:spcBef>
                <a:spcPct val="0"/>
              </a:spcBef>
              <a:buFontTx/>
              <a:buNone/>
            </a:pPr>
            <a:r>
              <a:rPr lang="zh-TW" altLang="en-US" sz="2400" dirty="0">
                <a:latin typeface="標楷體" panose="03000509000000000000" pitchFamily="65" charset="-120"/>
              </a:rPr>
              <a:t>碳定價</a:t>
            </a:r>
          </a:p>
        </p:txBody>
      </p:sp>
      <p:sp>
        <p:nvSpPr>
          <p:cNvPr id="11" name="文字方塊 10">
            <a:extLst>
              <a:ext uri="{FF2B5EF4-FFF2-40B4-BE49-F238E27FC236}">
                <a16:creationId xmlns:a16="http://schemas.microsoft.com/office/drawing/2014/main" id="{D3527AEE-703E-F33D-E99C-C4FE0BA6FB14}"/>
              </a:ext>
            </a:extLst>
          </p:cNvPr>
          <p:cNvSpPr txBox="1">
            <a:spLocks noChangeArrowheads="1"/>
          </p:cNvSpPr>
          <p:nvPr/>
        </p:nvSpPr>
        <p:spPr bwMode="auto">
          <a:xfrm>
            <a:off x="4788024" y="4614227"/>
            <a:ext cx="2016224"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lgn="ctr" eaLnBrk="1">
              <a:spcBef>
                <a:spcPct val="0"/>
              </a:spcBef>
              <a:buFontTx/>
              <a:buNone/>
            </a:pPr>
            <a:r>
              <a:rPr lang="zh-TW" altLang="en-US" sz="2400" dirty="0">
                <a:latin typeface="標楷體" panose="03000509000000000000" pitchFamily="65" charset="-120"/>
              </a:rPr>
              <a:t>碳費</a:t>
            </a:r>
            <a:endParaRPr lang="en-US" altLang="zh-TW" sz="2400" dirty="0">
              <a:latin typeface="標楷體" panose="03000509000000000000" pitchFamily="65" charset="-120"/>
            </a:endParaRPr>
          </a:p>
          <a:p>
            <a:pPr algn="ctr" eaLnBrk="1">
              <a:spcBef>
                <a:spcPct val="0"/>
              </a:spcBef>
              <a:buFontTx/>
              <a:buNone/>
            </a:pPr>
            <a:r>
              <a:rPr lang="zh-TW" altLang="en-US" sz="2400" dirty="0">
                <a:latin typeface="標楷體" panose="03000509000000000000" pitchFamily="65" charset="-120"/>
              </a:rPr>
              <a:t>碳稅</a:t>
            </a:r>
          </a:p>
        </p:txBody>
      </p:sp>
      <p:sp>
        <p:nvSpPr>
          <p:cNvPr id="12" name="文字方塊 11">
            <a:extLst>
              <a:ext uri="{FF2B5EF4-FFF2-40B4-BE49-F238E27FC236}">
                <a16:creationId xmlns:a16="http://schemas.microsoft.com/office/drawing/2014/main" id="{288341B4-EF79-708D-81B0-8E829F5A36E6}"/>
              </a:ext>
            </a:extLst>
          </p:cNvPr>
          <p:cNvSpPr txBox="1">
            <a:spLocks noChangeArrowheads="1"/>
          </p:cNvSpPr>
          <p:nvPr/>
        </p:nvSpPr>
        <p:spPr bwMode="auto">
          <a:xfrm>
            <a:off x="6669528" y="3145702"/>
            <a:ext cx="2016224"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algn="ctr" eaLnBrk="1">
              <a:spcBef>
                <a:spcPct val="0"/>
              </a:spcBef>
              <a:buFontTx/>
              <a:buNone/>
            </a:pPr>
            <a:r>
              <a:rPr lang="zh-TW" altLang="en-US" sz="2400" dirty="0">
                <a:latin typeface="標楷體" panose="03000509000000000000" pitchFamily="65" charset="-120"/>
              </a:rPr>
              <a:t>政府</a:t>
            </a:r>
          </a:p>
        </p:txBody>
      </p:sp>
      <p:sp>
        <p:nvSpPr>
          <p:cNvPr id="8" name="文字方塊 7">
            <a:extLst>
              <a:ext uri="{FF2B5EF4-FFF2-40B4-BE49-F238E27FC236}">
                <a16:creationId xmlns:a16="http://schemas.microsoft.com/office/drawing/2014/main" id="{E421ACA1-848F-433D-BB66-4873A436C1E5}"/>
              </a:ext>
            </a:extLst>
          </p:cNvPr>
          <p:cNvSpPr txBox="1">
            <a:spLocks noChangeArrowheads="1"/>
          </p:cNvSpPr>
          <p:nvPr/>
        </p:nvSpPr>
        <p:spPr bwMode="auto">
          <a:xfrm>
            <a:off x="410690" y="3141571"/>
            <a:ext cx="8352928" cy="1200329"/>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lt"/>
              </a:rPr>
              <a:t>西元</a:t>
            </a:r>
            <a:r>
              <a:rPr lang="en-US" altLang="zh-TW" sz="2400" dirty="0">
                <a:solidFill>
                  <a:srgbClr val="FF0000"/>
                </a:solidFill>
                <a:latin typeface="+mj-lt"/>
              </a:rPr>
              <a:t>2024</a:t>
            </a:r>
            <a:r>
              <a:rPr lang="zh-TW" altLang="en-US" sz="2400" dirty="0">
                <a:solidFill>
                  <a:srgbClr val="FF0000"/>
                </a:solidFill>
                <a:latin typeface="+mj-lt"/>
              </a:rPr>
              <a:t>年</a:t>
            </a:r>
            <a:r>
              <a:rPr lang="en-US" altLang="zh-TW" sz="2400" dirty="0">
                <a:solidFill>
                  <a:srgbClr val="FF0000"/>
                </a:solidFill>
                <a:latin typeface="+mj-lt"/>
              </a:rPr>
              <a:t>10</a:t>
            </a:r>
            <a:r>
              <a:rPr lang="zh-TW" altLang="en-US" sz="2400" dirty="0">
                <a:solidFill>
                  <a:srgbClr val="FF0000"/>
                </a:solidFill>
                <a:latin typeface="+mj-lt"/>
              </a:rPr>
              <a:t>月</a:t>
            </a:r>
            <a:r>
              <a:rPr lang="en-US" altLang="zh-TW" sz="2400" dirty="0">
                <a:solidFill>
                  <a:srgbClr val="FF0000"/>
                </a:solidFill>
                <a:latin typeface="+mj-lt"/>
              </a:rPr>
              <a:t>7</a:t>
            </a:r>
            <a:r>
              <a:rPr lang="zh-TW" altLang="en-US" sz="2400" dirty="0">
                <a:solidFill>
                  <a:srgbClr val="FF0000"/>
                </a:solidFill>
                <a:latin typeface="+mj-lt"/>
              </a:rPr>
              <a:t>日，</a:t>
            </a:r>
            <a:r>
              <a:rPr lang="zh-TW" altLang="en-US" sz="2400" u="sng" dirty="0">
                <a:solidFill>
                  <a:srgbClr val="FF0000"/>
                </a:solidFill>
                <a:latin typeface="+mj-lt"/>
              </a:rPr>
              <a:t>環境部</a:t>
            </a:r>
            <a:r>
              <a:rPr lang="zh-TW" altLang="en-US" sz="2400" dirty="0">
                <a:solidFill>
                  <a:srgbClr val="FF0000"/>
                </a:solidFill>
                <a:latin typeface="+mj-lt"/>
              </a:rPr>
              <a:t>召開</a:t>
            </a:r>
            <a:r>
              <a:rPr lang="zh-TW" altLang="en-US" sz="2400" u="sng" dirty="0">
                <a:solidFill>
                  <a:srgbClr val="FF0000"/>
                </a:solidFill>
                <a:latin typeface="+mj-lt"/>
              </a:rPr>
              <a:t>碳費審議委員會</a:t>
            </a:r>
            <a:r>
              <a:rPr lang="zh-TW" altLang="en-US" sz="2400" dirty="0">
                <a:solidFill>
                  <a:srgbClr val="FF0000"/>
                </a:solidFill>
                <a:latin typeface="+mj-lt"/>
              </a:rPr>
              <a:t>，最終決定將一般費率定為每噸碳新臺幣</a:t>
            </a:r>
            <a:r>
              <a:rPr lang="en-US" altLang="zh-TW" sz="2400" dirty="0">
                <a:solidFill>
                  <a:srgbClr val="FF0000"/>
                </a:solidFill>
                <a:latin typeface="+mj-lt"/>
              </a:rPr>
              <a:t>300</a:t>
            </a:r>
            <a:r>
              <a:rPr lang="zh-TW" altLang="en-US" sz="2400" dirty="0">
                <a:solidFill>
                  <a:srgbClr val="FF0000"/>
                </a:solidFill>
                <a:latin typeface="+mj-lt"/>
              </a:rPr>
              <a:t>元，初步徵收對象鎖定為年排放量超過</a:t>
            </a:r>
            <a:r>
              <a:rPr lang="en-US" altLang="zh-TW" sz="2400" dirty="0">
                <a:solidFill>
                  <a:srgbClr val="FF0000"/>
                </a:solidFill>
                <a:latin typeface="+mj-lt"/>
              </a:rPr>
              <a:t>2.5</a:t>
            </a:r>
            <a:r>
              <a:rPr lang="zh-TW" altLang="en-US" sz="2400" dirty="0">
                <a:solidFill>
                  <a:srgbClr val="FF0000"/>
                </a:solidFill>
                <a:latin typeface="+mj-lt"/>
              </a:rPr>
              <a:t>萬公噸的電力業、燃氣供應業和製造業。</a:t>
            </a:r>
          </a:p>
        </p:txBody>
      </p:sp>
      <p:pic>
        <p:nvPicPr>
          <p:cNvPr id="13" name="Picture 8">
            <a:hlinkClick r:id="rId5"/>
            <a:extLst>
              <a:ext uri="{FF2B5EF4-FFF2-40B4-BE49-F238E27FC236}">
                <a16:creationId xmlns:a16="http://schemas.microsoft.com/office/drawing/2014/main" id="{AFBC6437-C1C0-E937-2AFA-9C75CAC117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974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P97</a:t>
            </a:r>
            <a:endParaRPr kumimoji="0" lang="en-US" altLang="zh-TW" sz="2000" dirty="0">
              <a:solidFill>
                <a:schemeClr val="bg1"/>
              </a:solidFill>
            </a:endParaRPr>
          </a:p>
        </p:txBody>
      </p:sp>
      <p:pic>
        <p:nvPicPr>
          <p:cNvPr id="45058" name="Picture 2"/>
          <p:cNvPicPr>
            <a:picLocks noChangeAspect="1" noChangeArrowheads="1"/>
          </p:cNvPicPr>
          <p:nvPr/>
        </p:nvPicPr>
        <p:blipFill>
          <a:blip r:embed="rId2" cstate="print"/>
          <a:srcRect/>
          <a:stretch>
            <a:fillRect/>
          </a:stretch>
        </p:blipFill>
        <p:spPr bwMode="auto">
          <a:xfrm>
            <a:off x="222051" y="476673"/>
            <a:ext cx="8712399" cy="4248471"/>
          </a:xfrm>
          <a:prstGeom prst="rect">
            <a:avLst/>
          </a:prstGeom>
          <a:noFill/>
          <a:ln w="9525">
            <a:noFill/>
            <a:miter lim="800000"/>
            <a:headEnd/>
            <a:tailEnd/>
          </a:ln>
        </p:spPr>
      </p:pic>
      <p:sp>
        <p:nvSpPr>
          <p:cNvPr id="5" name="文字方塊 4">
            <a:extLst>
              <a:ext uri="{FF2B5EF4-FFF2-40B4-BE49-F238E27FC236}">
                <a16:creationId xmlns:a16="http://schemas.microsoft.com/office/drawing/2014/main" id="{63FA9A45-F5FE-4515-86EF-003FA1844046}"/>
              </a:ext>
            </a:extLst>
          </p:cNvPr>
          <p:cNvSpPr txBox="1">
            <a:spLocks noChangeArrowheads="1"/>
          </p:cNvSpPr>
          <p:nvPr/>
        </p:nvSpPr>
        <p:spPr bwMode="auto">
          <a:xfrm>
            <a:off x="467544" y="836712"/>
            <a:ext cx="936104" cy="52322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dirty="0">
                <a:latin typeface="標楷體" panose="03000509000000000000" pitchFamily="65" charset="-120"/>
              </a:rPr>
              <a:t>碳匯</a:t>
            </a:r>
          </a:p>
        </p:txBody>
      </p:sp>
      <p:sp>
        <p:nvSpPr>
          <p:cNvPr id="6" name="文字方塊 4">
            <a:extLst>
              <a:ext uri="{FF2B5EF4-FFF2-40B4-BE49-F238E27FC236}">
                <a16:creationId xmlns:a16="http://schemas.microsoft.com/office/drawing/2014/main" id="{829CE8CB-53B9-4FB7-9383-EDAF1B3C7303}"/>
              </a:ext>
            </a:extLst>
          </p:cNvPr>
          <p:cNvSpPr txBox="1">
            <a:spLocks noChangeArrowheads="1"/>
          </p:cNvSpPr>
          <p:nvPr/>
        </p:nvSpPr>
        <p:spPr bwMode="auto">
          <a:xfrm>
            <a:off x="1572935" y="692696"/>
            <a:ext cx="7319546"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儲存二氧化碳的天然或人工「倉庫」。大自然靠著生態系統中原有的運作方式，就可以處理二氧化碳。</a:t>
            </a:r>
          </a:p>
        </p:txBody>
      </p:sp>
      <p:sp>
        <p:nvSpPr>
          <p:cNvPr id="7" name="文字方塊 6">
            <a:extLst>
              <a:ext uri="{FF2B5EF4-FFF2-40B4-BE49-F238E27FC236}">
                <a16:creationId xmlns:a16="http://schemas.microsoft.com/office/drawing/2014/main" id="{C94CDBB2-F975-47FA-9260-C4335CAACEA1}"/>
              </a:ext>
            </a:extLst>
          </p:cNvPr>
          <p:cNvSpPr txBox="1">
            <a:spLocks noChangeArrowheads="1"/>
          </p:cNvSpPr>
          <p:nvPr/>
        </p:nvSpPr>
        <p:spPr bwMode="auto">
          <a:xfrm>
            <a:off x="467544" y="3789040"/>
            <a:ext cx="2736304"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綠碳（森林碳匯）種植與復育林木</a:t>
            </a:r>
          </a:p>
        </p:txBody>
      </p:sp>
      <p:sp>
        <p:nvSpPr>
          <p:cNvPr id="8" name="文字方塊 7">
            <a:extLst>
              <a:ext uri="{FF2B5EF4-FFF2-40B4-BE49-F238E27FC236}">
                <a16:creationId xmlns:a16="http://schemas.microsoft.com/office/drawing/2014/main" id="{0FE717C6-591A-416D-9F44-100A7E6057A0}"/>
              </a:ext>
            </a:extLst>
          </p:cNvPr>
          <p:cNvSpPr txBox="1">
            <a:spLocks noChangeArrowheads="1"/>
          </p:cNvSpPr>
          <p:nvPr/>
        </p:nvSpPr>
        <p:spPr bwMode="auto">
          <a:xfrm>
            <a:off x="3216655" y="3750131"/>
            <a:ext cx="2736304"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藍碳（海洋碳匯）</a:t>
            </a:r>
          </a:p>
          <a:p>
            <a:pPr eaLnBrk="1">
              <a:spcBef>
                <a:spcPct val="0"/>
              </a:spcBef>
              <a:buFontTx/>
              <a:buNone/>
            </a:pPr>
            <a:r>
              <a:rPr lang="zh-TW" altLang="en-US" sz="2400" dirty="0">
                <a:latin typeface="標楷體" panose="03000509000000000000" pitchFamily="65" charset="-120"/>
              </a:rPr>
              <a:t>海洋生物吸碳能力</a:t>
            </a:r>
          </a:p>
        </p:txBody>
      </p:sp>
      <p:sp>
        <p:nvSpPr>
          <p:cNvPr id="9" name="文字方塊 8">
            <a:extLst>
              <a:ext uri="{FF2B5EF4-FFF2-40B4-BE49-F238E27FC236}">
                <a16:creationId xmlns:a16="http://schemas.microsoft.com/office/drawing/2014/main" id="{93ABC3C2-FA5E-4924-86C2-D245B4280B39}"/>
              </a:ext>
            </a:extLst>
          </p:cNvPr>
          <p:cNvSpPr txBox="1">
            <a:spLocks noChangeArrowheads="1"/>
          </p:cNvSpPr>
          <p:nvPr/>
        </p:nvSpPr>
        <p:spPr bwMode="auto">
          <a:xfrm>
            <a:off x="6127853" y="3750130"/>
            <a:ext cx="2736304"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黃碳（土壤碳匯）</a:t>
            </a:r>
          </a:p>
          <a:p>
            <a:pPr eaLnBrk="1">
              <a:spcBef>
                <a:spcPct val="0"/>
              </a:spcBef>
              <a:buFontTx/>
              <a:buNone/>
            </a:pPr>
            <a:r>
              <a:rPr lang="zh-TW" altLang="en-US" sz="2400" dirty="0">
                <a:latin typeface="標楷體" panose="03000509000000000000" pitchFamily="65" charset="-120"/>
              </a:rPr>
              <a:t>增加土壤吸碳量</a:t>
            </a:r>
          </a:p>
        </p:txBody>
      </p:sp>
      <p:pic>
        <p:nvPicPr>
          <p:cNvPr id="10" name="Picture 2"/>
          <p:cNvPicPr>
            <a:picLocks noChangeAspect="1" noChangeArrowheads="1"/>
          </p:cNvPicPr>
          <p:nvPr/>
        </p:nvPicPr>
        <p:blipFill>
          <a:blip r:embed="rId3" cstate="print"/>
          <a:srcRect/>
          <a:stretch>
            <a:fillRect/>
          </a:stretch>
        </p:blipFill>
        <p:spPr bwMode="auto">
          <a:xfrm>
            <a:off x="136326" y="4797152"/>
            <a:ext cx="8817174" cy="1387201"/>
          </a:xfrm>
          <a:prstGeom prst="rect">
            <a:avLst/>
          </a:prstGeom>
          <a:noFill/>
          <a:ln w="9525">
            <a:noFill/>
            <a:miter lim="800000"/>
            <a:headEnd/>
            <a:tailEnd/>
          </a:ln>
        </p:spPr>
      </p:pic>
      <p:sp>
        <p:nvSpPr>
          <p:cNvPr id="11" name="文字方塊 10">
            <a:extLst>
              <a:ext uri="{FF2B5EF4-FFF2-40B4-BE49-F238E27FC236}">
                <a16:creationId xmlns:a16="http://schemas.microsoft.com/office/drawing/2014/main" id="{2FEA509D-C823-46B4-ABDC-F5EAB4992736}"/>
              </a:ext>
            </a:extLst>
          </p:cNvPr>
          <p:cNvSpPr txBox="1">
            <a:spLocks noChangeArrowheads="1"/>
          </p:cNvSpPr>
          <p:nvPr/>
        </p:nvSpPr>
        <p:spPr bwMode="auto">
          <a:xfrm>
            <a:off x="179512" y="5248249"/>
            <a:ext cx="1296144" cy="52322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dirty="0">
                <a:latin typeface="標楷體" panose="03000509000000000000" pitchFamily="65" charset="-120"/>
              </a:rPr>
              <a:t>碳洩漏</a:t>
            </a:r>
          </a:p>
        </p:txBody>
      </p:sp>
      <p:sp>
        <p:nvSpPr>
          <p:cNvPr id="12" name="文字方塊 4">
            <a:extLst>
              <a:ext uri="{FF2B5EF4-FFF2-40B4-BE49-F238E27FC236}">
                <a16:creationId xmlns:a16="http://schemas.microsoft.com/office/drawing/2014/main" id="{7F4E6DDB-75C8-402E-9631-EFEC84E10894}"/>
              </a:ext>
            </a:extLst>
          </p:cNvPr>
          <p:cNvSpPr txBox="1">
            <a:spLocks noChangeArrowheads="1"/>
          </p:cNvSpPr>
          <p:nvPr/>
        </p:nvSpPr>
        <p:spPr bwMode="auto">
          <a:xfrm>
            <a:off x="1542849" y="4888209"/>
            <a:ext cx="7319546"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各國針對碳排的減緩跟管制都很嚴格，但是如果有個地區沒有管制，所有高碳排產業都移過去。總體碳排還是沒有減少，只是移到別的地方汙染。</a:t>
            </a:r>
          </a:p>
        </p:txBody>
      </p:sp>
    </p:spTree>
    <p:extLst>
      <p:ext uri="{BB962C8B-B14F-4D97-AF65-F5344CB8AC3E}">
        <p14:creationId xmlns:p14="http://schemas.microsoft.com/office/powerpoint/2010/main" val="4139747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P77</a:t>
            </a:r>
            <a:endParaRPr kumimoji="0" lang="en-US" altLang="zh-TW" sz="2000" dirty="0">
              <a:solidFill>
                <a:schemeClr val="bg1"/>
              </a:solidFill>
            </a:endParaRPr>
          </a:p>
        </p:txBody>
      </p:sp>
      <p:sp>
        <p:nvSpPr>
          <p:cNvPr id="3" name="圓角矩形 2"/>
          <p:cNvSpPr/>
          <p:nvPr/>
        </p:nvSpPr>
        <p:spPr>
          <a:xfrm>
            <a:off x="251520" y="692696"/>
            <a:ext cx="8640960" cy="5472608"/>
          </a:xfrm>
          <a:prstGeom prst="roundRect">
            <a:avLst>
              <a:gd name="adj" fmla="val 5673"/>
            </a:avLst>
          </a:prstGeom>
          <a:solidFill>
            <a:srgbClr val="F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7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32953" y="188640"/>
            <a:ext cx="5087119" cy="1039956"/>
          </a:xfrm>
          <a:prstGeom prst="rect">
            <a:avLst/>
          </a:prstGeom>
          <a:noFill/>
          <a:ln w="9525">
            <a:noFill/>
            <a:miter lim="800000"/>
            <a:headEnd/>
            <a:tailEnd/>
          </a:ln>
        </p:spPr>
      </p:pic>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1187624" y="457508"/>
            <a:ext cx="3816424" cy="52322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u="sng" dirty="0">
                <a:latin typeface="標楷體" panose="03000509000000000000" pitchFamily="65" charset="-120"/>
              </a:rPr>
              <a:t>小明</a:t>
            </a:r>
            <a:r>
              <a:rPr lang="zh-TW" altLang="en-US" sz="2800" dirty="0">
                <a:latin typeface="標楷體" panose="03000509000000000000" pitchFamily="65" charset="-120"/>
              </a:rPr>
              <a:t>這一組查到的資料</a:t>
            </a:r>
          </a:p>
        </p:txBody>
      </p:sp>
      <p:pic>
        <p:nvPicPr>
          <p:cNvPr id="6"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139952" y="1268760"/>
            <a:ext cx="3076575" cy="4381500"/>
          </a:xfrm>
          <a:prstGeom prst="rect">
            <a:avLst/>
          </a:prstGeom>
          <a:noFill/>
          <a:ln w="9525">
            <a:noFill/>
            <a:miter lim="800000"/>
            <a:headEnd/>
            <a:tailEnd/>
          </a:ln>
        </p:spPr>
      </p:pic>
      <p:sp>
        <p:nvSpPr>
          <p:cNvPr id="7"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460574" y="1505934"/>
            <a:ext cx="2232248"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b="1" dirty="0">
                <a:latin typeface="標楷體" panose="03000509000000000000" pitchFamily="65" charset="-120"/>
              </a:rPr>
              <a:t>阿里山山椒魚</a:t>
            </a:r>
          </a:p>
        </p:txBody>
      </p:sp>
      <p:sp>
        <p:nvSpPr>
          <p:cNvPr id="11"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6784479" y="2488247"/>
            <a:ext cx="2160240"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b="1" dirty="0">
                <a:latin typeface="標楷體" panose="03000509000000000000" pitchFamily="65" charset="-120"/>
              </a:rPr>
              <a:t>楚南氏山椒魚</a:t>
            </a:r>
          </a:p>
        </p:txBody>
      </p:sp>
      <p:sp>
        <p:nvSpPr>
          <p:cNvPr id="12" name="文字方塊 11"/>
          <p:cNvSpPr txBox="1"/>
          <p:nvPr/>
        </p:nvSpPr>
        <p:spPr>
          <a:xfrm>
            <a:off x="6856487" y="2949912"/>
            <a:ext cx="1728192" cy="1631216"/>
          </a:xfrm>
          <a:prstGeom prst="rect">
            <a:avLst/>
          </a:prstGeom>
          <a:solidFill>
            <a:schemeClr val="bg1"/>
          </a:solidFill>
          <a:ln w="28575">
            <a:solidFill>
              <a:srgbClr val="00BAF2"/>
            </a:solidFill>
          </a:ln>
        </p:spPr>
        <p:txBody>
          <a:bodyPr wrap="square" rtlCol="0">
            <a:spAutoFit/>
          </a:bodyPr>
          <a:lstStyle/>
          <a:p>
            <a:pPr eaLnBrk="1"/>
            <a:r>
              <a:rPr lang="zh-TW" altLang="en-US" sz="2000" dirty="0">
                <a:latin typeface="+mj-lt"/>
                <a:ea typeface="標楷體" pitchFamily="65" charset="-120"/>
              </a:rPr>
              <a:t>只分布在</a:t>
            </a:r>
            <a:r>
              <a:rPr lang="zh-TW" altLang="en-US" sz="2000" u="sng" dirty="0">
                <a:latin typeface="+mj-lt"/>
                <a:ea typeface="標楷體" pitchFamily="65" charset="-120"/>
              </a:rPr>
              <a:t>中央山脈</a:t>
            </a:r>
            <a:r>
              <a:rPr lang="zh-TW" altLang="en-US" sz="2000" dirty="0">
                <a:latin typeface="+mj-lt"/>
                <a:ea typeface="標楷體" pitchFamily="65" charset="-120"/>
              </a:rPr>
              <a:t>，主要在</a:t>
            </a:r>
            <a:r>
              <a:rPr lang="zh-TW" altLang="en-US" sz="2000" u="sng" dirty="0">
                <a:latin typeface="+mj-lt"/>
                <a:ea typeface="標楷體" pitchFamily="65" charset="-120"/>
              </a:rPr>
              <a:t>濁水溪</a:t>
            </a:r>
            <a:r>
              <a:rPr lang="zh-TW" altLang="en-US" sz="2000" dirty="0">
                <a:latin typeface="+mj-lt"/>
                <a:ea typeface="標楷體" pitchFamily="65" charset="-120"/>
              </a:rPr>
              <a:t>、</a:t>
            </a:r>
            <a:r>
              <a:rPr lang="zh-TW" altLang="en-US" sz="2000" u="sng" dirty="0">
                <a:latin typeface="+mj-lt"/>
                <a:ea typeface="標楷體" pitchFamily="65" charset="-120"/>
              </a:rPr>
              <a:t>大肚溪</a:t>
            </a:r>
            <a:r>
              <a:rPr lang="zh-TW" altLang="en-US" sz="2000" dirty="0">
                <a:latin typeface="+mj-lt"/>
                <a:ea typeface="標楷體" pitchFamily="65" charset="-120"/>
              </a:rPr>
              <a:t>與</a:t>
            </a:r>
            <a:r>
              <a:rPr lang="zh-TW" altLang="en-US" sz="2000" u="sng" dirty="0">
                <a:latin typeface="+mj-lt"/>
                <a:ea typeface="標楷體" pitchFamily="65" charset="-120"/>
              </a:rPr>
              <a:t>木瓜溪</a:t>
            </a:r>
            <a:r>
              <a:rPr lang="zh-TW" altLang="en-US" sz="2000" dirty="0">
                <a:latin typeface="+mj-lt"/>
                <a:ea typeface="標楷體" pitchFamily="65" charset="-120"/>
              </a:rPr>
              <a:t>源頭。</a:t>
            </a:r>
          </a:p>
        </p:txBody>
      </p:sp>
      <p:grpSp>
        <p:nvGrpSpPr>
          <p:cNvPr id="14" name="群組 13"/>
          <p:cNvGrpSpPr/>
          <p:nvPr/>
        </p:nvGrpSpPr>
        <p:grpSpPr>
          <a:xfrm>
            <a:off x="414586" y="1967599"/>
            <a:ext cx="3917652" cy="2613529"/>
            <a:chOff x="349548" y="2594521"/>
            <a:chExt cx="3917652" cy="2613529"/>
          </a:xfrm>
        </p:grpSpPr>
        <p:sp>
          <p:nvSpPr>
            <p:cNvPr id="9" name="文字方塊 8"/>
            <p:cNvSpPr txBox="1"/>
            <p:nvPr/>
          </p:nvSpPr>
          <p:spPr>
            <a:xfrm>
              <a:off x="357684" y="2594521"/>
              <a:ext cx="3888432" cy="1015663"/>
            </a:xfrm>
            <a:prstGeom prst="rect">
              <a:avLst/>
            </a:prstGeom>
            <a:solidFill>
              <a:schemeClr val="bg1"/>
            </a:solidFill>
            <a:ln w="28575">
              <a:solidFill>
                <a:srgbClr val="00BAF2"/>
              </a:solidFill>
            </a:ln>
          </p:spPr>
          <p:txBody>
            <a:bodyPr wrap="square" rtlCol="0">
              <a:spAutoFit/>
            </a:bodyPr>
            <a:lstStyle/>
            <a:p>
              <a:pPr eaLnBrk="1"/>
              <a:r>
                <a:rPr lang="zh-TW" altLang="en-US" sz="2000" dirty="0">
                  <a:latin typeface="+mj-lt"/>
                  <a:ea typeface="標楷體" pitchFamily="65" charset="-120"/>
                </a:rPr>
                <a:t>棲地在</a:t>
              </a:r>
              <a:r>
                <a:rPr lang="zh-TW" altLang="en-US" sz="2000" u="sng" dirty="0">
                  <a:latin typeface="+mj-lt"/>
                  <a:ea typeface="標楷體" pitchFamily="65" charset="-120"/>
                </a:rPr>
                <a:t>臺灣</a:t>
              </a:r>
              <a:r>
                <a:rPr lang="zh-TW" altLang="en-US" sz="2000" dirty="0">
                  <a:latin typeface="+mj-lt"/>
                  <a:ea typeface="標楷體" pitchFamily="65" charset="-120"/>
                </a:rPr>
                <a:t>最南端，分布範圍主要在</a:t>
              </a:r>
              <a:r>
                <a:rPr lang="zh-TW" altLang="en-US" sz="2000" u="sng" dirty="0">
                  <a:latin typeface="+mj-lt"/>
                  <a:ea typeface="標楷體" pitchFamily="65" charset="-120"/>
                </a:rPr>
                <a:t>高屏溪</a:t>
              </a:r>
              <a:r>
                <a:rPr lang="zh-TW" altLang="en-US" sz="2000" dirty="0">
                  <a:latin typeface="+mj-lt"/>
                  <a:ea typeface="標楷體" pitchFamily="65" charset="-120"/>
                </a:rPr>
                <a:t>的源頭，是各種山椒魚中最廣的。</a:t>
              </a:r>
            </a:p>
          </p:txBody>
        </p:sp>
        <p:pic>
          <p:nvPicPr>
            <p:cNvPr id="4098" name="Picture 2"/>
            <p:cNvPicPr>
              <a:picLocks noChangeAspect="1" noChangeArrowheads="1"/>
            </p:cNvPicPr>
            <p:nvPr/>
          </p:nvPicPr>
          <p:blipFill>
            <a:blip r:embed="rId4" cstate="print"/>
            <a:srcRect/>
            <a:stretch>
              <a:fillRect/>
            </a:stretch>
          </p:blipFill>
          <p:spPr bwMode="auto">
            <a:xfrm>
              <a:off x="349548" y="3573016"/>
              <a:ext cx="3917652" cy="1635034"/>
            </a:xfrm>
            <a:prstGeom prst="rect">
              <a:avLst/>
            </a:prstGeom>
            <a:noFill/>
            <a:ln w="9525">
              <a:noFill/>
              <a:miter lim="800000"/>
              <a:headEnd/>
              <a:tailEnd/>
            </a:ln>
          </p:spPr>
        </p:pic>
      </p:grpSp>
      <p:sp>
        <p:nvSpPr>
          <p:cNvPr id="13" name="文字方塊 12">
            <a:extLst>
              <a:ext uri="{FF2B5EF4-FFF2-40B4-BE49-F238E27FC236}">
                <a16:creationId xmlns:a16="http://schemas.microsoft.com/office/drawing/2014/main" id="{E421ACA1-848F-433D-BB66-4873A436C1E5}"/>
              </a:ext>
            </a:extLst>
          </p:cNvPr>
          <p:cNvSpPr txBox="1">
            <a:spLocks noChangeArrowheads="1"/>
          </p:cNvSpPr>
          <p:nvPr/>
        </p:nvSpPr>
        <p:spPr bwMode="auto">
          <a:xfrm>
            <a:off x="395536" y="4769857"/>
            <a:ext cx="8496944" cy="1323439"/>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u="sng" dirty="0">
                <a:solidFill>
                  <a:srgbClr val="FF0000"/>
                </a:solidFill>
                <a:latin typeface="標楷體" panose="03000509000000000000" pitchFamily="65" charset="-120"/>
              </a:rPr>
              <a:t>日本</a:t>
            </a:r>
            <a:r>
              <a:rPr lang="zh-TW" altLang="en-US" sz="2000" dirty="0">
                <a:solidFill>
                  <a:srgbClr val="FF0000"/>
                </a:solidFill>
                <a:latin typeface="標楷體" panose="03000509000000000000" pitchFamily="65" charset="-120"/>
              </a:rPr>
              <a:t>學者</a:t>
            </a:r>
            <a:r>
              <a:rPr lang="zh-TW" altLang="en-US" sz="2000" u="sng" dirty="0">
                <a:solidFill>
                  <a:srgbClr val="FF0000"/>
                </a:solidFill>
                <a:latin typeface="標楷體" panose="03000509000000000000" pitchFamily="65" charset="-120"/>
              </a:rPr>
              <a:t>佐藤井岐雄</a:t>
            </a:r>
            <a:r>
              <a:rPr lang="zh-TW" altLang="en-US" sz="2000" dirty="0">
                <a:solidFill>
                  <a:srgbClr val="FF0000"/>
                </a:solidFill>
                <a:latin typeface="標楷體" panose="03000509000000000000" pitchFamily="65" charset="-120"/>
              </a:rPr>
              <a:t>指出山椒魚最適合的生存溫度，是在攝氏</a:t>
            </a:r>
            <a:r>
              <a:rPr lang="en-US" altLang="zh-TW" sz="2000" dirty="0">
                <a:solidFill>
                  <a:srgbClr val="FF0000"/>
                </a:solidFill>
                <a:latin typeface="標楷體" panose="03000509000000000000" pitchFamily="65" charset="-120"/>
              </a:rPr>
              <a:t>8</a:t>
            </a:r>
            <a:r>
              <a:rPr lang="zh-TW" altLang="en-US" sz="2000" dirty="0">
                <a:solidFill>
                  <a:srgbClr val="FF0000"/>
                </a:solidFill>
                <a:latin typeface="標楷體" panose="03000509000000000000" pitchFamily="65" charset="-120"/>
              </a:rPr>
              <a:t>度～</a:t>
            </a:r>
            <a:r>
              <a:rPr lang="en-US" altLang="zh-TW" sz="2000" dirty="0">
                <a:solidFill>
                  <a:srgbClr val="FF0000"/>
                </a:solidFill>
                <a:latin typeface="標楷體" panose="03000509000000000000" pitchFamily="65" charset="-120"/>
              </a:rPr>
              <a:t>15</a:t>
            </a:r>
            <a:r>
              <a:rPr lang="zh-TW" altLang="en-US" sz="2000" dirty="0">
                <a:solidFill>
                  <a:srgbClr val="FF0000"/>
                </a:solidFill>
                <a:latin typeface="標楷體" panose="03000509000000000000" pitchFamily="65" charset="-120"/>
              </a:rPr>
              <a:t>度之間。目前</a:t>
            </a:r>
            <a:r>
              <a:rPr lang="zh-TW" altLang="en-US" sz="2000" u="sng" dirty="0">
                <a:solidFill>
                  <a:srgbClr val="FF0000"/>
                </a:solidFill>
                <a:latin typeface="標楷體" panose="03000509000000000000" pitchFamily="65" charset="-120"/>
              </a:rPr>
              <a:t>臺灣</a:t>
            </a:r>
            <a:r>
              <a:rPr lang="en-US" altLang="zh-TW" sz="2000" dirty="0">
                <a:solidFill>
                  <a:srgbClr val="FF0000"/>
                </a:solidFill>
                <a:latin typeface="標楷體" panose="03000509000000000000" pitchFamily="65" charset="-120"/>
              </a:rPr>
              <a:t>5</a:t>
            </a:r>
            <a:r>
              <a:rPr lang="zh-TW" altLang="en-US" sz="2000" dirty="0">
                <a:solidFill>
                  <a:srgbClr val="FF0000"/>
                </a:solidFill>
                <a:latin typeface="標楷體" panose="03000509000000000000" pitchFamily="65" charset="-120"/>
              </a:rPr>
              <a:t>種山椒魚都分布都在島內中、高海拔的山區。</a:t>
            </a:r>
            <a:r>
              <a:rPr lang="zh-TW" altLang="en-US" sz="2000" u="sng" dirty="0">
                <a:solidFill>
                  <a:srgbClr val="FF0000"/>
                </a:solidFill>
                <a:latin typeface="標楷體" panose="03000509000000000000" pitchFamily="65" charset="-120"/>
              </a:rPr>
              <a:t>臺灣</a:t>
            </a:r>
            <a:r>
              <a:rPr lang="zh-TW" altLang="en-US" sz="2000" dirty="0">
                <a:solidFill>
                  <a:srgbClr val="FF0000"/>
                </a:solidFill>
                <a:latin typeface="標楷體" panose="03000509000000000000" pitchFamily="65" charset="-120"/>
              </a:rPr>
              <a:t>因地理上的生態隔離，讓山椒魚彼此間的基因交流不易，目前有些山椒魚也遭受到棲地汙染、人為活動干擾、氣候變遷等威脅，影響族群生存。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51E1DEC-0FAE-4E02-BD75-A8557FFC23CA}"/>
              </a:ext>
            </a:extLst>
          </p:cNvPr>
          <p:cNvPicPr>
            <a:picLocks noChangeAspect="1"/>
          </p:cNvPicPr>
          <p:nvPr/>
        </p:nvPicPr>
        <p:blipFill rotWithShape="1">
          <a:blip r:embed="rId2" cstate="print">
            <a:clrChange>
              <a:clrFrom>
                <a:srgbClr val="FFFFFF"/>
              </a:clrFrom>
              <a:clrTo>
                <a:srgbClr val="FFFFFF">
                  <a:alpha val="0"/>
                </a:srgbClr>
              </a:clrTo>
            </a:clrChange>
          </a:blip>
          <a:srcRect l="4540" t="8892"/>
          <a:stretch/>
        </p:blipFill>
        <p:spPr>
          <a:xfrm>
            <a:off x="0" y="0"/>
            <a:ext cx="1881427" cy="1124744"/>
          </a:xfrm>
          <a:prstGeom prst="rect">
            <a:avLst/>
          </a:prstGeom>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P98</a:t>
            </a:r>
            <a:endParaRPr kumimoji="0" lang="en-US" altLang="zh-TW" sz="2000" dirty="0">
              <a:solidFill>
                <a:schemeClr val="bg1"/>
              </a:solidFill>
            </a:endParaRPr>
          </a:p>
        </p:txBody>
      </p:sp>
      <p:sp>
        <p:nvSpPr>
          <p:cNvPr id="4" name="Rectangle 2">
            <a:extLst>
              <a:ext uri="{FF2B5EF4-FFF2-40B4-BE49-F238E27FC236}">
                <a16:creationId xmlns:a16="http://schemas.microsoft.com/office/drawing/2014/main" id="{5D8F585F-79D2-4668-9651-49610B034F9E}"/>
              </a:ext>
            </a:extLst>
          </p:cNvPr>
          <p:cNvSpPr>
            <a:spLocks noGrp="1" noChangeArrowheads="1"/>
          </p:cNvSpPr>
          <p:nvPr>
            <p:ph type="title"/>
          </p:nvPr>
        </p:nvSpPr>
        <p:spPr>
          <a:xfrm>
            <a:off x="250080" y="1281113"/>
            <a:ext cx="5546056" cy="647700"/>
          </a:xfrm>
        </p:spPr>
        <p:txBody>
          <a:bodyPr/>
          <a:lstStyle/>
          <a:p>
            <a:pPr eaLnBrk="1" hangingPunct="1">
              <a:defRPr/>
            </a:pPr>
            <a:r>
              <a:rPr lang="en-US" altLang="zh-TW" dirty="0">
                <a:latin typeface="+mn-lt"/>
              </a:rPr>
              <a:t>3-2</a:t>
            </a:r>
            <a:r>
              <a:rPr lang="zh-TW" altLang="en-US" dirty="0">
                <a:latin typeface="+mn-lt"/>
              </a:rPr>
              <a:t> 減緩氣候變遷的人類行為</a:t>
            </a:r>
          </a:p>
        </p:txBody>
      </p:sp>
      <p:sp>
        <p:nvSpPr>
          <p:cNvPr id="6" name="Rectangle 3">
            <a:extLst>
              <a:ext uri="{FF2B5EF4-FFF2-40B4-BE49-F238E27FC236}">
                <a16:creationId xmlns:a16="http://schemas.microsoft.com/office/drawing/2014/main" id="{ADCE0B17-380B-4427-81C2-C7F2441005A3}"/>
              </a:ext>
            </a:extLst>
          </p:cNvPr>
          <p:cNvSpPr txBox="1">
            <a:spLocks noChangeArrowheads="1"/>
          </p:cNvSpPr>
          <p:nvPr/>
        </p:nvSpPr>
        <p:spPr bwMode="auto">
          <a:xfrm>
            <a:off x="1878008" y="279905"/>
            <a:ext cx="35688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3200" dirty="0">
                <a:solidFill>
                  <a:srgbClr val="000000"/>
                </a:solidFill>
                <a:latin typeface="標楷體" panose="03000509000000000000" pitchFamily="65" charset="-120"/>
              </a:rPr>
              <a:t>打造永續家園</a:t>
            </a:r>
          </a:p>
        </p:txBody>
      </p:sp>
      <p:sp>
        <p:nvSpPr>
          <p:cNvPr id="15" name="Rectangle 3">
            <a:extLst>
              <a:ext uri="{FF2B5EF4-FFF2-40B4-BE49-F238E27FC236}">
                <a16:creationId xmlns:a16="http://schemas.microsoft.com/office/drawing/2014/main" id="{AAA59BAB-AE59-420C-9320-44B97C25C1DC}"/>
              </a:ext>
            </a:extLst>
          </p:cNvPr>
          <p:cNvSpPr txBox="1">
            <a:spLocks noChangeArrowheads="1"/>
          </p:cNvSpPr>
          <p:nvPr/>
        </p:nvSpPr>
        <p:spPr bwMode="auto">
          <a:xfrm>
            <a:off x="242640" y="1988840"/>
            <a:ext cx="86498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日常生活中，我們從事任何活動都會消耗自然資源與能量，過程中產生的二氧化碳排放量。</a:t>
            </a:r>
            <a:endParaRPr lang="zh-TW" altLang="en-US" sz="2800" dirty="0">
              <a:solidFill>
                <a:srgbClr val="000000"/>
              </a:solidFill>
            </a:endParaRPr>
          </a:p>
        </p:txBody>
      </p:sp>
      <p:sp>
        <p:nvSpPr>
          <p:cNvPr id="2" name="矩形: 圓角 1">
            <a:hlinkClick r:id="rId3" action="ppaction://hlinkfile"/>
            <a:extLst>
              <a:ext uri="{FF2B5EF4-FFF2-40B4-BE49-F238E27FC236}">
                <a16:creationId xmlns:a16="http://schemas.microsoft.com/office/drawing/2014/main" id="{AED58535-4A66-3E5D-4CC5-76A01E1F317E}"/>
              </a:ext>
            </a:extLst>
          </p:cNvPr>
          <p:cNvSpPr/>
          <p:nvPr/>
        </p:nvSpPr>
        <p:spPr>
          <a:xfrm>
            <a:off x="5580112" y="1472827"/>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影片</a:t>
            </a:r>
          </a:p>
        </p:txBody>
      </p:sp>
      <p:sp>
        <p:nvSpPr>
          <p:cNvPr id="3" name="矩形 2">
            <a:extLst>
              <a:ext uri="{FF2B5EF4-FFF2-40B4-BE49-F238E27FC236}">
                <a16:creationId xmlns:a16="http://schemas.microsoft.com/office/drawing/2014/main" id="{2CCC0AB4-99A0-966D-056E-993F4CDF435B}"/>
              </a:ext>
            </a:extLst>
          </p:cNvPr>
          <p:cNvSpPr/>
          <p:nvPr/>
        </p:nvSpPr>
        <p:spPr>
          <a:xfrm>
            <a:off x="6293424" y="1497161"/>
            <a:ext cx="2159567"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lgn="ctr"/>
            <a:r>
              <a:rPr lang="zh-TW" altLang="en-US" sz="1400" dirty="0">
                <a:solidFill>
                  <a:srgbClr val="000000"/>
                </a:solidFill>
                <a:latin typeface="Microsoft JhengHei" panose="020B0604030504040204" pitchFamily="34" charset="-120"/>
                <a:ea typeface="Microsoft JhengHei" panose="020B0604030504040204" pitchFamily="34" charset="-120"/>
              </a:rPr>
              <a:t>減緩氣候變遷的人類行為</a:t>
            </a:r>
            <a:endParaRPr lang="zh-TW" altLang="en-US" sz="11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700437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P98</a:t>
            </a:r>
            <a:endParaRPr kumimoji="0" lang="en-US" altLang="zh-TW" sz="2000" dirty="0">
              <a:solidFill>
                <a:schemeClr val="bg1"/>
              </a:solidFill>
            </a:endParaRPr>
          </a:p>
        </p:txBody>
      </p:sp>
      <p:pic>
        <p:nvPicPr>
          <p:cNvPr id="47106" name="Picture 2"/>
          <p:cNvPicPr>
            <a:picLocks noChangeAspect="1" noChangeArrowheads="1"/>
          </p:cNvPicPr>
          <p:nvPr/>
        </p:nvPicPr>
        <p:blipFill>
          <a:blip r:embed="rId2" cstate="print"/>
          <a:srcRect/>
          <a:stretch>
            <a:fillRect/>
          </a:stretch>
        </p:blipFill>
        <p:spPr bwMode="auto">
          <a:xfrm>
            <a:off x="107504" y="476672"/>
            <a:ext cx="8788846" cy="3537306"/>
          </a:xfrm>
          <a:prstGeom prst="rect">
            <a:avLst/>
          </a:prstGeom>
          <a:noFill/>
          <a:ln w="9525">
            <a:noFill/>
            <a:miter lim="800000"/>
            <a:headEnd/>
            <a:tailEnd/>
          </a:ln>
        </p:spPr>
      </p:pic>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755576" y="3615407"/>
            <a:ext cx="3672408" cy="156966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減少開車和騎機車，改成走路或騎腳踏車、搭乘公共運輸工具，減少二氧化碳排放量。</a:t>
            </a:r>
          </a:p>
        </p:txBody>
      </p:sp>
      <p:sp>
        <p:nvSpPr>
          <p:cNvPr id="5" name="文字方塊 4">
            <a:extLst>
              <a:ext uri="{FF2B5EF4-FFF2-40B4-BE49-F238E27FC236}">
                <a16:creationId xmlns:a16="http://schemas.microsoft.com/office/drawing/2014/main" id="{5CA9E84C-BDE2-4579-A910-C198D18F97DE}"/>
              </a:ext>
            </a:extLst>
          </p:cNvPr>
          <p:cNvSpPr txBox="1">
            <a:spLocks noChangeArrowheads="1"/>
          </p:cNvSpPr>
          <p:nvPr/>
        </p:nvSpPr>
        <p:spPr bwMode="auto">
          <a:xfrm>
            <a:off x="5228174" y="3599209"/>
            <a:ext cx="3672408" cy="156966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改變飲食習慣，多食用植物蔬果，多使用在地生產的食材，可減少溫室氣體排放量。</a:t>
            </a:r>
          </a:p>
        </p:txBody>
      </p:sp>
      <p:sp>
        <p:nvSpPr>
          <p:cNvPr id="6" name="文字方塊 5">
            <a:extLst>
              <a:ext uri="{FF2B5EF4-FFF2-40B4-BE49-F238E27FC236}">
                <a16:creationId xmlns:a16="http://schemas.microsoft.com/office/drawing/2014/main" id="{E421ACA1-848F-433D-BB66-4873A436C1E5}"/>
              </a:ext>
            </a:extLst>
          </p:cNvPr>
          <p:cNvSpPr txBox="1">
            <a:spLocks noChangeArrowheads="1"/>
          </p:cNvSpPr>
          <p:nvPr/>
        </p:nvSpPr>
        <p:spPr bwMode="auto">
          <a:xfrm>
            <a:off x="251520" y="2676976"/>
            <a:ext cx="8640960" cy="3416320"/>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lt"/>
              </a:rPr>
              <a:t>雖然人們所吃的食物與汽車排氣量相比，對環境的影響可能較不明顯，但是若思考食物的碳足跡，可能會出現意想不到的結果。最新的研究顯示，若減少日常生活中的蛋豆魚肉類攝取，是人類可減少對環境衝擊主因之一。吃素還是吃葷，對環境會有不同的影響，</a:t>
            </a:r>
            <a:r>
              <a:rPr lang="zh-TW" altLang="en-US" sz="2400" u="sng" dirty="0">
                <a:solidFill>
                  <a:srgbClr val="FF0000"/>
                </a:solidFill>
                <a:latin typeface="+mj-lt"/>
              </a:rPr>
              <a:t>牛津大學</a:t>
            </a:r>
            <a:r>
              <a:rPr lang="zh-TW" altLang="en-US" sz="2400" dirty="0">
                <a:solidFill>
                  <a:srgbClr val="FF0000"/>
                </a:solidFill>
                <a:latin typeface="+mj-lt"/>
              </a:rPr>
              <a:t>的研究表示，因食物生產所排出的碳，占了全球排碳量的四分之一，占了很大的部分。故現在人們發現生產蛋豆魚肉類背後的真相時，現在政府開始提倡週一無肉日除了使身體健康外，也是為了保護環境，減少食品生產背後的碳排放。</a:t>
            </a:r>
          </a:p>
        </p:txBody>
      </p:sp>
    </p:spTree>
    <p:extLst>
      <p:ext uri="{BB962C8B-B14F-4D97-AF65-F5344CB8AC3E}">
        <p14:creationId xmlns:p14="http://schemas.microsoft.com/office/powerpoint/2010/main" val="208257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P98</a:t>
            </a:r>
            <a:endParaRPr kumimoji="0" lang="en-US" altLang="zh-TW" sz="2000" dirty="0">
              <a:solidFill>
                <a:schemeClr val="bg1"/>
              </a:solidFill>
            </a:endParaRPr>
          </a:p>
        </p:txBody>
      </p:sp>
      <p:pic>
        <p:nvPicPr>
          <p:cNvPr id="4813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7504" y="137071"/>
            <a:ext cx="8845996" cy="4481637"/>
          </a:xfrm>
          <a:prstGeom prst="rect">
            <a:avLst/>
          </a:prstGeom>
          <a:noFill/>
          <a:ln w="9525">
            <a:noFill/>
            <a:miter lim="800000"/>
            <a:headEnd/>
            <a:tailEnd/>
          </a:ln>
        </p:spPr>
      </p:pic>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755576" y="4154304"/>
            <a:ext cx="3744416" cy="1938992"/>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設置國家公園與自然保留區，例如：位於</a:t>
            </a:r>
            <a:r>
              <a:rPr lang="zh-TW" altLang="en-US" sz="2400" u="sng" dirty="0">
                <a:latin typeface="標楷體" panose="03000509000000000000" pitchFamily="65" charset="-120"/>
              </a:rPr>
              <a:t>臺南市</a:t>
            </a:r>
            <a:r>
              <a:rPr lang="zh-TW" altLang="en-US" sz="2400" dirty="0">
                <a:latin typeface="標楷體" panose="03000509000000000000" pitchFamily="65" charset="-120"/>
              </a:rPr>
              <a:t>的</a:t>
            </a:r>
            <a:r>
              <a:rPr lang="zh-TW" altLang="en-US" sz="2400" u="sng" dirty="0">
                <a:latin typeface="標楷體" panose="03000509000000000000" pitchFamily="65" charset="-120"/>
              </a:rPr>
              <a:t>台江國家公園</a:t>
            </a:r>
            <a:r>
              <a:rPr lang="zh-TW" altLang="en-US" sz="2400" dirty="0">
                <a:latin typeface="標楷體" panose="03000509000000000000" pitchFamily="65" charset="-120"/>
              </a:rPr>
              <a:t>，保有豐富的溼地生態，紅樹林能增加海洋碳匯。</a:t>
            </a:r>
          </a:p>
        </p:txBody>
      </p:sp>
      <p:sp>
        <p:nvSpPr>
          <p:cNvPr id="5" name="文字方塊 4">
            <a:extLst>
              <a:ext uri="{FF2B5EF4-FFF2-40B4-BE49-F238E27FC236}">
                <a16:creationId xmlns:a16="http://schemas.microsoft.com/office/drawing/2014/main" id="{7C221F08-FB1A-48E2-B5A3-5E652465FB1C}"/>
              </a:ext>
            </a:extLst>
          </p:cNvPr>
          <p:cNvSpPr txBox="1">
            <a:spLocks noChangeArrowheads="1"/>
          </p:cNvSpPr>
          <p:nvPr/>
        </p:nvSpPr>
        <p:spPr bwMode="auto">
          <a:xfrm>
            <a:off x="5399584" y="4154304"/>
            <a:ext cx="3744416"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多種樹可增加森林碳匯。或購買有綠能標章產品，避免「碳洩漏」產生。</a:t>
            </a:r>
          </a:p>
        </p:txBody>
      </p:sp>
    </p:spTree>
    <p:extLst>
      <p:ext uri="{BB962C8B-B14F-4D97-AF65-F5344CB8AC3E}">
        <p14:creationId xmlns:p14="http://schemas.microsoft.com/office/powerpoint/2010/main" val="20825737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P99</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u="sng" dirty="0"/>
              <a:t>臺灣</a:t>
            </a:r>
            <a:r>
              <a:rPr lang="zh-TW" altLang="en-US" sz="2800" dirty="0"/>
              <a:t>主要用來發電的能源，有哪些形式呢？</a:t>
            </a:r>
            <a:endParaRPr lang="en-US" altLang="zh-TW" sz="2800" dirty="0"/>
          </a:p>
          <a:p>
            <a:pPr marL="0" indent="0" eaLnBrk="1">
              <a:spcBef>
                <a:spcPts val="0"/>
              </a:spcBef>
              <a:buFontTx/>
              <a:buNone/>
            </a:pPr>
            <a:endParaRPr lang="en-US" altLang="zh-TW" sz="2800" dirty="0"/>
          </a:p>
          <a:p>
            <a:pPr marL="0" indent="0" eaLnBrk="1">
              <a:spcBef>
                <a:spcPts val="0"/>
              </a:spcBef>
              <a:buFontTx/>
              <a:buNone/>
            </a:pPr>
            <a:endParaRPr lang="en-US" altLang="zh-TW" sz="2800" dirty="0"/>
          </a:p>
          <a:p>
            <a:pPr marL="0" indent="0" eaLnBrk="1">
              <a:spcBef>
                <a:spcPts val="0"/>
              </a:spcBef>
              <a:buFontTx/>
              <a:buNone/>
            </a:pPr>
            <a:r>
              <a:rPr lang="zh-TW" altLang="en-US" sz="2800" dirty="0"/>
              <a:t>怎樣的發電方式能夠減少對環境的影響呢？</a:t>
            </a:r>
            <a:endParaRPr lang="zh-TW" altLang="en-US" sz="2800" dirty="0">
              <a:solidFill>
                <a:srgbClr val="000000"/>
              </a:solidFill>
            </a:endParaRPr>
          </a:p>
        </p:txBody>
      </p:sp>
      <p:pic>
        <p:nvPicPr>
          <p:cNvPr id="49154" name="Picture 2"/>
          <p:cNvPicPr>
            <a:picLocks noChangeAspect="1" noChangeArrowheads="1"/>
          </p:cNvPicPr>
          <p:nvPr/>
        </p:nvPicPr>
        <p:blipFill>
          <a:blip r:embed="rId2" cstate="print"/>
          <a:srcRect/>
          <a:stretch>
            <a:fillRect/>
          </a:stretch>
        </p:blipFill>
        <p:spPr bwMode="auto">
          <a:xfrm>
            <a:off x="180472" y="3068960"/>
            <a:ext cx="8792078" cy="1744678"/>
          </a:xfrm>
          <a:prstGeom prst="rect">
            <a:avLst/>
          </a:prstGeom>
          <a:noFill/>
          <a:ln w="9525">
            <a:noFill/>
            <a:miter lim="800000"/>
            <a:headEnd/>
            <a:tailEnd/>
          </a:ln>
        </p:spPr>
      </p:pic>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323528" y="3126508"/>
            <a:ext cx="2448272" cy="156966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以前有學過地球的能源有分為再生能源和不可再生能源。</a:t>
            </a:r>
          </a:p>
        </p:txBody>
      </p:sp>
      <p:sp>
        <p:nvSpPr>
          <p:cNvPr id="6" name="文字方塊 5">
            <a:extLst>
              <a:ext uri="{FF2B5EF4-FFF2-40B4-BE49-F238E27FC236}">
                <a16:creationId xmlns:a16="http://schemas.microsoft.com/office/drawing/2014/main" id="{F7EABD62-7B49-4CB7-A2A2-6BEE61A41C31}"/>
              </a:ext>
            </a:extLst>
          </p:cNvPr>
          <p:cNvSpPr txBox="1">
            <a:spLocks noChangeArrowheads="1"/>
          </p:cNvSpPr>
          <p:nvPr/>
        </p:nvSpPr>
        <p:spPr bwMode="auto">
          <a:xfrm>
            <a:off x="6227224" y="3156469"/>
            <a:ext cx="2736304" cy="156966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太陽能、風力發電完成設備架設後，發電過程的碳排放會大幅降低。</a:t>
            </a:r>
          </a:p>
        </p:txBody>
      </p:sp>
      <p:sp>
        <p:nvSpPr>
          <p:cNvPr id="7"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1052736"/>
            <a:ext cx="8640960"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有再生能源（太陽能、風力、水力等），非再生能源（煤、石油、天然氣等）。</a:t>
            </a:r>
          </a:p>
        </p:txBody>
      </p:sp>
      <p:sp>
        <p:nvSpPr>
          <p:cNvPr id="8"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2348880"/>
            <a:ext cx="8640960"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風力、水力、太陽能等。</a:t>
            </a:r>
          </a:p>
        </p:txBody>
      </p:sp>
      <p:pic>
        <p:nvPicPr>
          <p:cNvPr id="2" name="Picture 8">
            <a:hlinkClick r:id="rId3"/>
            <a:extLst>
              <a:ext uri="{FF2B5EF4-FFF2-40B4-BE49-F238E27FC236}">
                <a16:creationId xmlns:a16="http://schemas.microsoft.com/office/drawing/2014/main" id="{4FBCC442-D481-2173-E41F-C3028CC2D5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57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P99</a:t>
            </a:r>
            <a:endParaRPr kumimoji="0" lang="en-US" altLang="zh-TW" sz="2000" dirty="0">
              <a:solidFill>
                <a:schemeClr val="bg1"/>
              </a:solidFill>
            </a:endParaRPr>
          </a:p>
        </p:txBody>
      </p:sp>
      <p:pic>
        <p:nvPicPr>
          <p:cNvPr id="50178" name="Picture 2"/>
          <p:cNvPicPr>
            <a:picLocks noChangeAspect="1" noChangeArrowheads="1"/>
          </p:cNvPicPr>
          <p:nvPr/>
        </p:nvPicPr>
        <p:blipFill>
          <a:blip r:embed="rId2" cstate="print"/>
          <a:srcRect/>
          <a:stretch>
            <a:fillRect/>
          </a:stretch>
        </p:blipFill>
        <p:spPr bwMode="auto">
          <a:xfrm>
            <a:off x="179511" y="476672"/>
            <a:ext cx="8735889" cy="4467404"/>
          </a:xfrm>
          <a:prstGeom prst="rect">
            <a:avLst/>
          </a:prstGeom>
          <a:noFill/>
          <a:ln w="9525">
            <a:noFill/>
            <a:miter lim="800000"/>
            <a:headEnd/>
            <a:tailEnd/>
          </a:ln>
        </p:spPr>
      </p:pic>
      <p:sp>
        <p:nvSpPr>
          <p:cNvPr id="4" name="Rectangle 3">
            <a:extLst>
              <a:ext uri="{FF2B5EF4-FFF2-40B4-BE49-F238E27FC236}">
                <a16:creationId xmlns:a16="http://schemas.microsoft.com/office/drawing/2014/main" id="{569C54A1-E432-460B-9678-ED4B542977F7}"/>
              </a:ext>
            </a:extLst>
          </p:cNvPr>
          <p:cNvSpPr txBox="1">
            <a:spLocks noChangeArrowheads="1"/>
          </p:cNvSpPr>
          <p:nvPr/>
        </p:nvSpPr>
        <p:spPr bwMode="auto">
          <a:xfrm>
            <a:off x="242640" y="4849996"/>
            <a:ext cx="86498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buFontTx/>
              <a:buNone/>
            </a:pPr>
            <a:r>
              <a:rPr lang="zh-TW" altLang="en-US" sz="2000" dirty="0"/>
              <a:t>引用</a:t>
            </a:r>
            <a:r>
              <a:rPr lang="en-US" altLang="zh-TW" sz="2000" dirty="0"/>
              <a:t>︰</a:t>
            </a:r>
            <a:r>
              <a:rPr lang="zh-TW" altLang="en-US" sz="2000" u="sng" dirty="0"/>
              <a:t>國立臺灣大學社會科學院風險社會與政策研究中心</a:t>
            </a:r>
            <a:r>
              <a:rPr lang="en-US" altLang="zh-TW" sz="2000" dirty="0"/>
              <a:t>-</a:t>
            </a:r>
            <a:r>
              <a:rPr lang="en-US" altLang="zh-TW" sz="2000" u="wavy" dirty="0"/>
              <a:t>2022</a:t>
            </a:r>
            <a:r>
              <a:rPr lang="zh-TW" altLang="en-US" sz="2000" u="wavy" dirty="0"/>
              <a:t>臺灣能源情勢回顧</a:t>
            </a:r>
            <a:r>
              <a:rPr lang="zh-TW" altLang="en-US" sz="2000" dirty="0"/>
              <a:t>。</a:t>
            </a:r>
            <a:endParaRPr lang="zh-TW" altLang="en-US" sz="2000" dirty="0">
              <a:solidFill>
                <a:srgbClr val="000000"/>
              </a:solidFill>
            </a:endParaRPr>
          </a:p>
        </p:txBody>
      </p:sp>
    </p:spTree>
    <p:extLst>
      <p:ext uri="{BB962C8B-B14F-4D97-AF65-F5344CB8AC3E}">
        <p14:creationId xmlns:p14="http://schemas.microsoft.com/office/powerpoint/2010/main" val="20825737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P99</a:t>
            </a:r>
            <a:endParaRPr kumimoji="0" lang="en-US" altLang="zh-TW" sz="2000" dirty="0">
              <a:solidFill>
                <a:schemeClr val="bg1"/>
              </a:solidFill>
            </a:endParaRPr>
          </a:p>
        </p:txBody>
      </p:sp>
      <p:pic>
        <p:nvPicPr>
          <p:cNvPr id="51202" name="Picture 2"/>
          <p:cNvPicPr>
            <a:picLocks noChangeAspect="1" noChangeArrowheads="1"/>
          </p:cNvPicPr>
          <p:nvPr/>
        </p:nvPicPr>
        <p:blipFill>
          <a:blip r:embed="rId2" cstate="print"/>
          <a:srcRect/>
          <a:stretch>
            <a:fillRect/>
          </a:stretch>
        </p:blipFill>
        <p:spPr bwMode="auto">
          <a:xfrm>
            <a:off x="180472" y="476672"/>
            <a:ext cx="8773028" cy="3524208"/>
          </a:xfrm>
          <a:prstGeom prst="rect">
            <a:avLst/>
          </a:prstGeom>
          <a:noFill/>
          <a:ln w="9525">
            <a:noFill/>
            <a:miter lim="800000"/>
            <a:headEnd/>
            <a:tailEnd/>
          </a:ln>
        </p:spPr>
      </p:pic>
      <p:sp>
        <p:nvSpPr>
          <p:cNvPr id="4"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4797152"/>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我們可以選擇低汙染且對地球環境較友善的發電方式，例如：</a:t>
            </a:r>
            <a:r>
              <a:rPr lang="zh-TW" altLang="en-US" sz="2800" dirty="0">
                <a:solidFill>
                  <a:srgbClr val="C6178D"/>
                </a:solidFill>
              </a:rPr>
              <a:t>風力</a:t>
            </a:r>
            <a:r>
              <a:rPr lang="zh-TW" altLang="en-US" sz="2800" dirty="0"/>
              <a:t>、</a:t>
            </a:r>
            <a:r>
              <a:rPr lang="zh-TW" altLang="en-US" sz="2800" dirty="0">
                <a:solidFill>
                  <a:srgbClr val="C6178D"/>
                </a:solidFill>
              </a:rPr>
              <a:t>水力</a:t>
            </a:r>
            <a:r>
              <a:rPr lang="zh-TW" altLang="en-US" sz="2800" dirty="0"/>
              <a:t>、</a:t>
            </a:r>
            <a:r>
              <a:rPr lang="zh-TW" altLang="en-US" sz="2800" dirty="0">
                <a:solidFill>
                  <a:srgbClr val="C6178D"/>
                </a:solidFill>
              </a:rPr>
              <a:t>太陽能</a:t>
            </a:r>
            <a:r>
              <a:rPr lang="zh-TW" altLang="en-US" sz="2800" dirty="0"/>
              <a:t>等，實現能源的永續使用。</a:t>
            </a:r>
            <a:endParaRPr lang="zh-TW" altLang="en-US" sz="2800" dirty="0">
              <a:solidFill>
                <a:srgbClr val="000000"/>
              </a:solidFill>
            </a:endParaRPr>
          </a:p>
        </p:txBody>
      </p:sp>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755576" y="3573016"/>
            <a:ext cx="3816424"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風力發電利用空氣流動帶動葉片轉動來發電，對環境汙染較低。</a:t>
            </a:r>
          </a:p>
        </p:txBody>
      </p:sp>
      <p:sp>
        <p:nvSpPr>
          <p:cNvPr id="6" name="文字方塊 5">
            <a:extLst>
              <a:ext uri="{FF2B5EF4-FFF2-40B4-BE49-F238E27FC236}">
                <a16:creationId xmlns:a16="http://schemas.microsoft.com/office/drawing/2014/main" id="{B78DBD40-1E74-4F36-9537-A33E2146C2ED}"/>
              </a:ext>
            </a:extLst>
          </p:cNvPr>
          <p:cNvSpPr txBox="1">
            <a:spLocks noChangeArrowheads="1"/>
          </p:cNvSpPr>
          <p:nvPr/>
        </p:nvSpPr>
        <p:spPr bwMode="auto">
          <a:xfrm>
            <a:off x="5419614" y="3573016"/>
            <a:ext cx="3816424"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利用太陽能板吸收太陽能量發電，增加再生能源。</a:t>
            </a:r>
          </a:p>
        </p:txBody>
      </p:sp>
      <p:sp>
        <p:nvSpPr>
          <p:cNvPr id="7" name="文字方塊 6">
            <a:extLst>
              <a:ext uri="{FF2B5EF4-FFF2-40B4-BE49-F238E27FC236}">
                <a16:creationId xmlns:a16="http://schemas.microsoft.com/office/drawing/2014/main" id="{E421ACA1-848F-433D-BB66-4873A436C1E5}"/>
              </a:ext>
            </a:extLst>
          </p:cNvPr>
          <p:cNvSpPr txBox="1">
            <a:spLocks noChangeArrowheads="1"/>
          </p:cNvSpPr>
          <p:nvPr/>
        </p:nvSpPr>
        <p:spPr bwMode="auto">
          <a:xfrm>
            <a:off x="3262121" y="584099"/>
            <a:ext cx="5832648" cy="2677656"/>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lt"/>
              </a:rPr>
              <a:t>太陽能發電可分為利用光能和熱能兩種。前者是利用太陽能板吸收光能直接發電，後者則是將太陽的熱能集中，推動汽輪機及發電機發電。由於太陽能太分散，需要場地和儀器將太陽能集中，且太陽能的利用也受限於天氣、季節和緯度等，無法隨時供應能源。</a:t>
            </a:r>
          </a:p>
        </p:txBody>
      </p:sp>
    </p:spTree>
    <p:extLst>
      <p:ext uri="{BB962C8B-B14F-4D97-AF65-F5344CB8AC3E}">
        <p14:creationId xmlns:p14="http://schemas.microsoft.com/office/powerpoint/2010/main" val="208257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244408"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P100</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387821"/>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日常生活中，我們從事任何活動都會消耗自然資源與能量，過程中產生的溫室氣體排放量，稱為</a:t>
            </a:r>
            <a:r>
              <a:rPr lang="zh-TW" altLang="en-US" sz="2800" dirty="0">
                <a:solidFill>
                  <a:srgbClr val="C6178D"/>
                </a:solidFill>
              </a:rPr>
              <a:t>碳足跡</a:t>
            </a:r>
            <a:r>
              <a:rPr lang="zh-TW" altLang="en-US" sz="2800" dirty="0"/>
              <a:t>。</a:t>
            </a:r>
            <a:endParaRPr lang="zh-TW" altLang="en-US" sz="2800" dirty="0">
              <a:solidFill>
                <a:srgbClr val="000000"/>
              </a:solidFill>
            </a:endParaRPr>
          </a:p>
        </p:txBody>
      </p:sp>
      <p:pic>
        <p:nvPicPr>
          <p:cNvPr id="52226" name="Picture 2"/>
          <p:cNvPicPr>
            <a:picLocks noChangeAspect="1" noChangeArrowheads="1"/>
          </p:cNvPicPr>
          <p:nvPr/>
        </p:nvPicPr>
        <p:blipFill>
          <a:blip r:embed="rId2" cstate="print"/>
          <a:srcRect/>
          <a:stretch>
            <a:fillRect/>
          </a:stretch>
        </p:blipFill>
        <p:spPr bwMode="auto">
          <a:xfrm>
            <a:off x="395536" y="1700808"/>
            <a:ext cx="8424936" cy="4518830"/>
          </a:xfrm>
          <a:prstGeom prst="rect">
            <a:avLst/>
          </a:prstGeom>
          <a:noFill/>
          <a:ln w="9525">
            <a:noFill/>
            <a:miter lim="800000"/>
            <a:headEnd/>
            <a:tailEnd/>
          </a:ln>
        </p:spPr>
      </p:pic>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683568" y="1772816"/>
            <a:ext cx="4608512" cy="52322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dirty="0">
                <a:latin typeface="+mj-lt"/>
              </a:rPr>
              <a:t>碳足跡（</a:t>
            </a:r>
            <a:r>
              <a:rPr lang="en-US" altLang="zh-TW" sz="2800" dirty="0">
                <a:latin typeface="+mj-lt"/>
              </a:rPr>
              <a:t>Carbon</a:t>
            </a:r>
            <a:r>
              <a:rPr lang="zh-TW" altLang="en-US" sz="2800" dirty="0">
                <a:latin typeface="+mj-lt"/>
              </a:rPr>
              <a:t> </a:t>
            </a:r>
            <a:r>
              <a:rPr lang="en-US" altLang="zh-TW" sz="2800" dirty="0">
                <a:latin typeface="+mj-lt"/>
              </a:rPr>
              <a:t>Footprint</a:t>
            </a:r>
            <a:r>
              <a:rPr lang="zh-TW" altLang="en-US" sz="2800" dirty="0">
                <a:latin typeface="+mj-lt"/>
              </a:rPr>
              <a:t>）</a:t>
            </a:r>
          </a:p>
        </p:txBody>
      </p:sp>
      <p:grpSp>
        <p:nvGrpSpPr>
          <p:cNvPr id="13" name="群組 12"/>
          <p:cNvGrpSpPr/>
          <p:nvPr/>
        </p:nvGrpSpPr>
        <p:grpSpPr>
          <a:xfrm>
            <a:off x="539552" y="2420888"/>
            <a:ext cx="8496944" cy="3600400"/>
            <a:chOff x="539552" y="2420888"/>
            <a:chExt cx="8496944" cy="3600400"/>
          </a:xfrm>
        </p:grpSpPr>
        <p:sp>
          <p:nvSpPr>
            <p:cNvPr id="6"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827584" y="2420888"/>
              <a:ext cx="7704856"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mj-lt"/>
                </a:rPr>
                <a:t>一個產品從原料取得，經過工廠製造、配送銷售、消費者使用到最後廢棄回收等生命週期各階段所產生的溫室氣體，經過換算成二氧化碳當量（</a:t>
              </a:r>
              <a:r>
                <a:rPr lang="en-US" altLang="zh-TW" sz="2400" dirty="0">
                  <a:latin typeface="+mj-lt"/>
                </a:rPr>
                <a:t>CO²e</a:t>
              </a:r>
              <a:r>
                <a:rPr lang="zh-TW" altLang="en-US" sz="2400" dirty="0">
                  <a:latin typeface="+mj-lt"/>
                </a:rPr>
                <a:t>）的總和。</a:t>
              </a:r>
            </a:p>
          </p:txBody>
        </p:sp>
        <p:sp>
          <p:nvSpPr>
            <p:cNvPr id="7" name="文字方塊 4">
              <a:extLst>
                <a:ext uri="{FF2B5EF4-FFF2-40B4-BE49-F238E27FC236}">
                  <a16:creationId xmlns:a16="http://schemas.microsoft.com/office/drawing/2014/main" id="{F09CD16B-A2D5-4978-B494-BEC4E87102E3}"/>
                </a:ext>
              </a:extLst>
            </p:cNvPr>
            <p:cNvSpPr txBox="1">
              <a:spLocks noChangeArrowheads="1"/>
            </p:cNvSpPr>
            <p:nvPr/>
          </p:nvSpPr>
          <p:spPr bwMode="auto">
            <a:xfrm>
              <a:off x="539552" y="4798313"/>
              <a:ext cx="1440160" cy="40011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latin typeface="標楷體" panose="03000509000000000000" pitchFamily="65" charset="-120"/>
                </a:rPr>
                <a:t>原料階段</a:t>
              </a:r>
            </a:p>
          </p:txBody>
        </p:sp>
        <p:sp>
          <p:nvSpPr>
            <p:cNvPr id="8" name="文字方塊 4">
              <a:extLst>
                <a:ext uri="{FF2B5EF4-FFF2-40B4-BE49-F238E27FC236}">
                  <a16:creationId xmlns:a16="http://schemas.microsoft.com/office/drawing/2014/main" id="{55B7AE4E-BC24-4204-B8B3-4638C0CD348C}"/>
                </a:ext>
              </a:extLst>
            </p:cNvPr>
            <p:cNvSpPr txBox="1">
              <a:spLocks noChangeArrowheads="1"/>
            </p:cNvSpPr>
            <p:nvPr/>
          </p:nvSpPr>
          <p:spPr bwMode="auto">
            <a:xfrm>
              <a:off x="2123728" y="4798312"/>
              <a:ext cx="1440160" cy="40011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latin typeface="標楷體" panose="03000509000000000000" pitchFamily="65" charset="-120"/>
                </a:rPr>
                <a:t>製造階段</a:t>
              </a:r>
            </a:p>
          </p:txBody>
        </p:sp>
        <p:sp>
          <p:nvSpPr>
            <p:cNvPr id="9" name="文字方塊 4">
              <a:extLst>
                <a:ext uri="{FF2B5EF4-FFF2-40B4-BE49-F238E27FC236}">
                  <a16:creationId xmlns:a16="http://schemas.microsoft.com/office/drawing/2014/main" id="{C3AA2A41-670C-4867-B98D-51DDB8FFBBF3}"/>
                </a:ext>
              </a:extLst>
            </p:cNvPr>
            <p:cNvSpPr txBox="1">
              <a:spLocks noChangeArrowheads="1"/>
            </p:cNvSpPr>
            <p:nvPr/>
          </p:nvSpPr>
          <p:spPr bwMode="auto">
            <a:xfrm>
              <a:off x="5724128" y="4798311"/>
              <a:ext cx="1440160" cy="40011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latin typeface="標楷體" panose="03000509000000000000" pitchFamily="65" charset="-120"/>
                </a:rPr>
                <a:t>使用階段</a:t>
              </a:r>
            </a:p>
          </p:txBody>
        </p:sp>
        <p:sp>
          <p:nvSpPr>
            <p:cNvPr id="10" name="文字方塊 4">
              <a:extLst>
                <a:ext uri="{FF2B5EF4-FFF2-40B4-BE49-F238E27FC236}">
                  <a16:creationId xmlns:a16="http://schemas.microsoft.com/office/drawing/2014/main" id="{E5303B47-B5F9-4E7B-8A2A-5FDA7C20CC34}"/>
                </a:ext>
              </a:extLst>
            </p:cNvPr>
            <p:cNvSpPr txBox="1">
              <a:spLocks noChangeArrowheads="1"/>
            </p:cNvSpPr>
            <p:nvPr/>
          </p:nvSpPr>
          <p:spPr bwMode="auto">
            <a:xfrm>
              <a:off x="7031668" y="4797152"/>
              <a:ext cx="2004828" cy="707886"/>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latin typeface="標楷體" panose="03000509000000000000" pitchFamily="65" charset="-120"/>
                </a:rPr>
                <a:t>廢棄處理階段</a:t>
              </a:r>
            </a:p>
            <a:p>
              <a:pPr eaLnBrk="1">
                <a:spcBef>
                  <a:spcPct val="0"/>
                </a:spcBef>
                <a:buFontTx/>
                <a:buNone/>
              </a:pPr>
              <a:r>
                <a:rPr lang="zh-TW" altLang="en-US" sz="2000" dirty="0">
                  <a:latin typeface="標楷體" panose="03000509000000000000" pitchFamily="65" charset="-120"/>
                </a:rPr>
                <a:t>（回收／處置）</a:t>
              </a:r>
            </a:p>
          </p:txBody>
        </p:sp>
        <p:sp>
          <p:nvSpPr>
            <p:cNvPr id="11" name="文字方塊 4">
              <a:extLst>
                <a:ext uri="{FF2B5EF4-FFF2-40B4-BE49-F238E27FC236}">
                  <a16:creationId xmlns:a16="http://schemas.microsoft.com/office/drawing/2014/main" id="{DEC08FC7-0927-4349-8935-12A705A8CCF9}"/>
                </a:ext>
              </a:extLst>
            </p:cNvPr>
            <p:cNvSpPr txBox="1">
              <a:spLocks noChangeArrowheads="1"/>
            </p:cNvSpPr>
            <p:nvPr/>
          </p:nvSpPr>
          <p:spPr bwMode="auto">
            <a:xfrm>
              <a:off x="3779913" y="4798309"/>
              <a:ext cx="1944215" cy="40011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000" dirty="0">
                  <a:latin typeface="標楷體" panose="03000509000000000000" pitchFamily="65" charset="-120"/>
                </a:rPr>
                <a:t>配送銷售階段</a:t>
              </a:r>
            </a:p>
          </p:txBody>
        </p:sp>
        <p:sp>
          <p:nvSpPr>
            <p:cNvPr id="12" name="文字方塊 4">
              <a:extLst>
                <a:ext uri="{FF2B5EF4-FFF2-40B4-BE49-F238E27FC236}">
                  <a16:creationId xmlns:a16="http://schemas.microsoft.com/office/drawing/2014/main" id="{0648D019-7184-48C7-BC4F-2CF9A9F5FD57}"/>
                </a:ext>
              </a:extLst>
            </p:cNvPr>
            <p:cNvSpPr txBox="1">
              <a:spLocks noChangeArrowheads="1"/>
            </p:cNvSpPr>
            <p:nvPr/>
          </p:nvSpPr>
          <p:spPr bwMode="auto">
            <a:xfrm>
              <a:off x="3851921" y="5559623"/>
              <a:ext cx="1584176"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b="1" dirty="0">
                  <a:solidFill>
                    <a:schemeClr val="bg1"/>
                  </a:solidFill>
                  <a:latin typeface="標楷體" panose="03000509000000000000" pitchFamily="65" charset="-120"/>
                </a:rPr>
                <a:t>溫室氣體</a:t>
              </a:r>
            </a:p>
          </p:txBody>
        </p:sp>
      </p:grpSp>
      <p:sp>
        <p:nvSpPr>
          <p:cNvPr id="2" name="矩形: 圓角 1">
            <a:hlinkClick r:id="rId3" action="ppaction://hlinkfile"/>
            <a:extLst>
              <a:ext uri="{FF2B5EF4-FFF2-40B4-BE49-F238E27FC236}">
                <a16:creationId xmlns:a16="http://schemas.microsoft.com/office/drawing/2014/main" id="{CAFEE66C-A12C-4639-7ABB-805144E0059C}"/>
              </a:ext>
            </a:extLst>
          </p:cNvPr>
          <p:cNvSpPr/>
          <p:nvPr/>
        </p:nvSpPr>
        <p:spPr>
          <a:xfrm>
            <a:off x="5444976" y="1573668"/>
            <a:ext cx="684000" cy="32400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影片</a:t>
            </a:r>
          </a:p>
        </p:txBody>
      </p:sp>
      <p:sp>
        <p:nvSpPr>
          <p:cNvPr id="4" name="矩形 3">
            <a:extLst>
              <a:ext uri="{FF2B5EF4-FFF2-40B4-BE49-F238E27FC236}">
                <a16:creationId xmlns:a16="http://schemas.microsoft.com/office/drawing/2014/main" id="{EBF6393C-F6FC-640A-317E-CBE5D6299473}"/>
              </a:ext>
            </a:extLst>
          </p:cNvPr>
          <p:cNvSpPr/>
          <p:nvPr/>
        </p:nvSpPr>
        <p:spPr>
          <a:xfrm>
            <a:off x="6153240" y="1572760"/>
            <a:ext cx="1082349" cy="307777"/>
          </a:xfrm>
          <a:prstGeom prst="rect">
            <a:avLst/>
          </a:prstGeom>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lgn="ctr"/>
            <a:r>
              <a:rPr lang="zh-TW" altLang="en-US" sz="1400" dirty="0">
                <a:solidFill>
                  <a:srgbClr val="000000"/>
                </a:solidFill>
                <a:latin typeface="Microsoft JhengHei" panose="020B0604030504040204" pitchFamily="34" charset="-120"/>
                <a:ea typeface="Microsoft JhengHei" panose="020B0604030504040204" pitchFamily="34" charset="-120"/>
              </a:rPr>
              <a:t>碳與水足跡</a:t>
            </a:r>
            <a:endParaRPr lang="zh-TW" altLang="en-US" sz="1100" dirty="0">
              <a:latin typeface="微軟正黑體" panose="020B0604030504040204" pitchFamily="34" charset="-120"/>
              <a:ea typeface="微軟正黑體" panose="020B0604030504040204" pitchFamily="34" charset="-120"/>
            </a:endParaRPr>
          </a:p>
        </p:txBody>
      </p:sp>
      <p:pic>
        <p:nvPicPr>
          <p:cNvPr id="15" name="Picture 8">
            <a:hlinkClick r:id="rId4"/>
            <a:extLst>
              <a:ext uri="{FF2B5EF4-FFF2-40B4-BE49-F238E27FC236}">
                <a16:creationId xmlns:a16="http://schemas.microsoft.com/office/drawing/2014/main" id="{771006AB-BAF0-98D2-6863-0D91EFD0C1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8132" y="6275687"/>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5737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P100</a:t>
            </a:r>
            <a:endParaRPr kumimoji="0" lang="en-US" altLang="zh-TW" sz="2000" dirty="0">
              <a:solidFill>
                <a:schemeClr val="bg1"/>
              </a:solidFill>
            </a:endParaRPr>
          </a:p>
        </p:txBody>
      </p:sp>
      <p:pic>
        <p:nvPicPr>
          <p:cNvPr id="53250" name="Picture 2"/>
          <p:cNvPicPr>
            <a:picLocks noChangeAspect="1" noChangeArrowheads="1"/>
          </p:cNvPicPr>
          <p:nvPr/>
        </p:nvPicPr>
        <p:blipFill>
          <a:blip r:embed="rId2" cstate="print"/>
          <a:srcRect/>
          <a:stretch>
            <a:fillRect/>
          </a:stretch>
        </p:blipFill>
        <p:spPr bwMode="auto">
          <a:xfrm>
            <a:off x="180472" y="476672"/>
            <a:ext cx="8734928" cy="2153342"/>
          </a:xfrm>
          <a:prstGeom prst="rect">
            <a:avLst/>
          </a:prstGeom>
          <a:noFill/>
          <a:ln w="9525">
            <a:noFill/>
            <a:miter lim="800000"/>
            <a:headEnd/>
            <a:tailEnd/>
          </a:ln>
        </p:spPr>
      </p:pic>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251520" y="548680"/>
            <a:ext cx="3960440" cy="1938992"/>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就像使用電動車時雖然不會排放溫室氣體，但是在製造、組裝和運送過程都會直接或間接產生溫室氣體，因此碳足跡不會是</a:t>
            </a:r>
            <a:r>
              <a:rPr lang="en-US" altLang="zh-TW" sz="2400" dirty="0">
                <a:latin typeface="標楷體" panose="03000509000000000000" pitchFamily="65" charset="-120"/>
              </a:rPr>
              <a:t>0</a:t>
            </a:r>
            <a:r>
              <a:rPr lang="zh-TW" altLang="en-US" sz="2400" dirty="0">
                <a:latin typeface="標楷體" panose="03000509000000000000" pitchFamily="65" charset="-120"/>
              </a:rPr>
              <a:t>。</a:t>
            </a:r>
          </a:p>
        </p:txBody>
      </p:sp>
      <p:sp>
        <p:nvSpPr>
          <p:cNvPr id="5" name="文字方塊 4">
            <a:extLst>
              <a:ext uri="{FF2B5EF4-FFF2-40B4-BE49-F238E27FC236}">
                <a16:creationId xmlns:a16="http://schemas.microsoft.com/office/drawing/2014/main" id="{334C0BD6-4C4D-47FF-B8CE-6E2773951BA0}"/>
              </a:ext>
            </a:extLst>
          </p:cNvPr>
          <p:cNvSpPr txBox="1">
            <a:spLocks noChangeArrowheads="1"/>
          </p:cNvSpPr>
          <p:nvPr/>
        </p:nvSpPr>
        <p:spPr bwMode="auto">
          <a:xfrm>
            <a:off x="5940152" y="768513"/>
            <a:ext cx="3124045" cy="156966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u="sng" dirty="0">
                <a:latin typeface="標楷體" panose="03000509000000000000" pitchFamily="65" charset="-120"/>
              </a:rPr>
              <a:t>臺灣</a:t>
            </a:r>
            <a:r>
              <a:rPr lang="zh-TW" altLang="en-US" sz="2400" dirty="0">
                <a:latin typeface="標楷體" panose="03000509000000000000" pitchFamily="65" charset="-120"/>
              </a:rPr>
              <a:t>為朝向低碳社會邁進，研製了碳標籤，希望強化民眾在消費時的低碳意識。</a:t>
            </a:r>
          </a:p>
        </p:txBody>
      </p:sp>
      <p:sp>
        <p:nvSpPr>
          <p:cNvPr id="6" name="文字方塊 5">
            <a:extLst>
              <a:ext uri="{FF2B5EF4-FFF2-40B4-BE49-F238E27FC236}">
                <a16:creationId xmlns:a16="http://schemas.microsoft.com/office/drawing/2014/main" id="{E421ACA1-848F-433D-BB66-4873A436C1E5}"/>
              </a:ext>
            </a:extLst>
          </p:cNvPr>
          <p:cNvSpPr txBox="1">
            <a:spLocks noChangeArrowheads="1"/>
          </p:cNvSpPr>
          <p:nvPr/>
        </p:nvSpPr>
        <p:spPr bwMode="auto">
          <a:xfrm>
            <a:off x="251520" y="2852936"/>
            <a:ext cx="8640960" cy="2677656"/>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lt"/>
              </a:rPr>
              <a:t>碳足跡是指進行一項活動或製造一項產品的過程中，直接或間接排放溫室氣體的量。透過碳足跡的計算，可協助人們衡量自身活動對環境的影響，達到節能減碳的目的。目前，許多產品的包裝上都有碳足跡的標示，對廠商而言，碳足跡標籤能清楚追蹤商品在製造的生命週期中，所產生溫室氣體比例，還能採用對環境友善的原料、產品包裝減量或回收等，同時節省成本、提高生產效益。</a:t>
            </a:r>
          </a:p>
        </p:txBody>
      </p:sp>
    </p:spTree>
    <p:extLst>
      <p:ext uri="{BB962C8B-B14F-4D97-AF65-F5344CB8AC3E}">
        <p14:creationId xmlns:p14="http://schemas.microsoft.com/office/powerpoint/2010/main" val="208257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244408"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P100</a:t>
            </a:r>
            <a:endParaRPr kumimoji="0" lang="en-US" altLang="zh-TW" sz="2000" dirty="0">
              <a:solidFill>
                <a:schemeClr val="bg1"/>
              </a:solidFill>
            </a:endParaRPr>
          </a:p>
        </p:txBody>
      </p:sp>
      <p:pic>
        <p:nvPicPr>
          <p:cNvPr id="54274" name="Picture 2"/>
          <p:cNvPicPr>
            <a:picLocks noChangeAspect="1" noChangeArrowheads="1"/>
          </p:cNvPicPr>
          <p:nvPr/>
        </p:nvPicPr>
        <p:blipFill>
          <a:blip r:embed="rId2" cstate="print"/>
          <a:srcRect/>
          <a:stretch>
            <a:fillRect/>
          </a:stretch>
        </p:blipFill>
        <p:spPr bwMode="auto">
          <a:xfrm>
            <a:off x="106610" y="476672"/>
            <a:ext cx="8865940" cy="4219761"/>
          </a:xfrm>
          <a:prstGeom prst="rect">
            <a:avLst/>
          </a:prstGeom>
          <a:noFill/>
          <a:ln w="9525">
            <a:noFill/>
            <a:miter lim="800000"/>
            <a:headEnd/>
            <a:tailEnd/>
          </a:ln>
        </p:spPr>
      </p:pic>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467544" y="548680"/>
            <a:ext cx="2304256" cy="52322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dirty="0">
                <a:latin typeface="標楷體" panose="03000509000000000000" pitchFamily="65" charset="-120"/>
              </a:rPr>
              <a:t>臺灣碳標籤</a:t>
            </a:r>
          </a:p>
        </p:txBody>
      </p:sp>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395536" y="1311151"/>
            <a:ext cx="2880320" cy="1938992"/>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數字：代表「碳足跡」，係產品產生的過程中，直接與間接產生溫室氣體排放總量。</a:t>
            </a:r>
          </a:p>
        </p:txBody>
      </p:sp>
      <p:sp>
        <p:nvSpPr>
          <p:cNvPr id="6" name="文字方塊 5">
            <a:extLst>
              <a:ext uri="{FF2B5EF4-FFF2-40B4-BE49-F238E27FC236}">
                <a16:creationId xmlns:a16="http://schemas.microsoft.com/office/drawing/2014/main" id="{81694DC8-1B7B-4B80-997E-3DC6F85257B8}"/>
              </a:ext>
            </a:extLst>
          </p:cNvPr>
          <p:cNvSpPr txBox="1">
            <a:spLocks noChangeArrowheads="1"/>
          </p:cNvSpPr>
          <p:nvPr/>
        </p:nvSpPr>
        <p:spPr bwMode="auto">
          <a:xfrm>
            <a:off x="5235135" y="1148551"/>
            <a:ext cx="3585337"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愛自然的心：減碳「</a:t>
            </a:r>
            <a:r>
              <a:rPr lang="en-US" altLang="zh-TW" sz="2400" dirty="0">
                <a:latin typeface="標楷體" panose="03000509000000000000" pitchFamily="65" charset="-120"/>
              </a:rPr>
              <a:t>cool</a:t>
            </a:r>
            <a:r>
              <a:rPr lang="zh-TW" altLang="en-US" sz="2400" dirty="0">
                <a:latin typeface="標楷體" panose="03000509000000000000" pitchFamily="65" charset="-120"/>
              </a:rPr>
              <a:t>」地球，落實綠色消費及邁向低碳社會。</a:t>
            </a:r>
          </a:p>
        </p:txBody>
      </p:sp>
      <p:sp>
        <p:nvSpPr>
          <p:cNvPr id="7" name="文字方塊 6">
            <a:extLst>
              <a:ext uri="{FF2B5EF4-FFF2-40B4-BE49-F238E27FC236}">
                <a16:creationId xmlns:a16="http://schemas.microsoft.com/office/drawing/2014/main" id="{4B7FB7E2-0E08-4571-B765-3E6F4DC0C295}"/>
              </a:ext>
            </a:extLst>
          </p:cNvPr>
          <p:cNvSpPr txBox="1">
            <a:spLocks noChangeArrowheads="1"/>
          </p:cNvSpPr>
          <p:nvPr/>
        </p:nvSpPr>
        <p:spPr bwMode="auto">
          <a:xfrm>
            <a:off x="5342190" y="2708920"/>
            <a:ext cx="3585337"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綠葉：代表健康、環保。</a:t>
            </a:r>
          </a:p>
        </p:txBody>
      </p:sp>
      <p:sp>
        <p:nvSpPr>
          <p:cNvPr id="8" name="文字方塊 7">
            <a:extLst>
              <a:ext uri="{FF2B5EF4-FFF2-40B4-BE49-F238E27FC236}">
                <a16:creationId xmlns:a16="http://schemas.microsoft.com/office/drawing/2014/main" id="{98F04ADA-ADE1-4AAE-83CE-7C576178FB4B}"/>
              </a:ext>
            </a:extLst>
          </p:cNvPr>
          <p:cNvSpPr txBox="1">
            <a:spLocks noChangeArrowheads="1"/>
          </p:cNvSpPr>
          <p:nvPr/>
        </p:nvSpPr>
        <p:spPr bwMode="auto">
          <a:xfrm>
            <a:off x="827584" y="3650248"/>
            <a:ext cx="8099943"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a:t>
            </a:r>
            <a:r>
              <a:rPr lang="zh-TW" altLang="en-US" sz="2400" u="sng" dirty="0">
                <a:latin typeface="標楷體" panose="03000509000000000000" pitchFamily="65" charset="-120"/>
              </a:rPr>
              <a:t>臺灣</a:t>
            </a:r>
            <a:r>
              <a:rPr lang="zh-TW" altLang="en-US" sz="2400" dirty="0">
                <a:latin typeface="標楷體" panose="03000509000000000000" pitchFamily="65" charset="-120"/>
              </a:rPr>
              <a:t>碳標籤」是由綠色心形及綠葉所組成的腳印，象徵用心愛地球就能幫助減少二氧化碳的排放量。</a:t>
            </a:r>
          </a:p>
        </p:txBody>
      </p:sp>
    </p:spTree>
    <p:extLst>
      <p:ext uri="{BB962C8B-B14F-4D97-AF65-F5344CB8AC3E}">
        <p14:creationId xmlns:p14="http://schemas.microsoft.com/office/powerpoint/2010/main" val="20825737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244408"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P100</a:t>
            </a:r>
            <a:endParaRPr kumimoji="0" lang="en-US" altLang="zh-TW" sz="2000" dirty="0">
              <a:solidFill>
                <a:schemeClr val="bg1"/>
              </a:solidFill>
            </a:endParaRPr>
          </a:p>
        </p:txBody>
      </p:sp>
      <p:pic>
        <p:nvPicPr>
          <p:cNvPr id="10" name="Picture 2">
            <a:extLst>
              <a:ext uri="{FF2B5EF4-FFF2-40B4-BE49-F238E27FC236}">
                <a16:creationId xmlns:a16="http://schemas.microsoft.com/office/drawing/2014/main" id="{82EAC204-97B4-4D6F-BCB5-2A8F1240276F}"/>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23546" y="260648"/>
            <a:ext cx="8964000" cy="1494000"/>
          </a:xfrm>
          <a:prstGeom prst="rect">
            <a:avLst/>
          </a:prstGeom>
          <a:noFill/>
          <a:ln w="9525">
            <a:noFill/>
            <a:miter lim="800000"/>
            <a:headEnd/>
            <a:tailEnd/>
          </a:ln>
        </p:spPr>
      </p:pic>
      <p:sp>
        <p:nvSpPr>
          <p:cNvPr id="11" name="Rectangle 3">
            <a:extLst>
              <a:ext uri="{FF2B5EF4-FFF2-40B4-BE49-F238E27FC236}">
                <a16:creationId xmlns:a16="http://schemas.microsoft.com/office/drawing/2014/main" id="{64FA4FE0-C0C7-4DF1-ADB8-458AFD87CDA0}"/>
              </a:ext>
            </a:extLst>
          </p:cNvPr>
          <p:cNvSpPr txBox="1">
            <a:spLocks noChangeArrowheads="1"/>
          </p:cNvSpPr>
          <p:nvPr/>
        </p:nvSpPr>
        <p:spPr bwMode="auto">
          <a:xfrm>
            <a:off x="242640" y="943396"/>
            <a:ext cx="843381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2800" dirty="0"/>
              <a:t>說一說，如何選購對環境負擔較低的產品？</a:t>
            </a:r>
            <a:endParaRPr lang="zh-TW" altLang="en-US" sz="2800" dirty="0">
              <a:solidFill>
                <a:srgbClr val="000000"/>
              </a:solidFill>
            </a:endParaRPr>
          </a:p>
        </p:txBody>
      </p:sp>
      <p:sp>
        <p:nvSpPr>
          <p:cNvPr id="5"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1517883"/>
            <a:ext cx="8640960"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因為碳足跡愈大，表示排碳愈多，所以應該優先選購「碳足跡」較低的產品，表示對環境的負擔比較低。</a:t>
            </a:r>
          </a:p>
        </p:txBody>
      </p:sp>
    </p:spTree>
    <p:extLst>
      <p:ext uri="{BB962C8B-B14F-4D97-AF65-F5344CB8AC3E}">
        <p14:creationId xmlns:p14="http://schemas.microsoft.com/office/powerpoint/2010/main" val="2197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583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P77</a:t>
            </a:r>
            <a:endParaRPr kumimoji="0" lang="en-US" altLang="zh-TW" sz="2000" dirty="0">
              <a:solidFill>
                <a:schemeClr val="bg1"/>
              </a:solidFill>
            </a:endParaRPr>
          </a:p>
        </p:txBody>
      </p:sp>
      <p:pic>
        <p:nvPicPr>
          <p:cNvPr id="10" name="Picture 2">
            <a:extLst>
              <a:ext uri="{FF2B5EF4-FFF2-40B4-BE49-F238E27FC236}">
                <a16:creationId xmlns:a16="http://schemas.microsoft.com/office/drawing/2014/main" id="{82EAC204-97B4-4D6F-BCB5-2A8F1240276F}"/>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23546" y="260648"/>
            <a:ext cx="8964000" cy="1494000"/>
          </a:xfrm>
          <a:prstGeom prst="rect">
            <a:avLst/>
          </a:prstGeom>
          <a:noFill/>
          <a:ln w="9525">
            <a:noFill/>
            <a:miter lim="800000"/>
            <a:headEnd/>
            <a:tailEnd/>
          </a:ln>
        </p:spPr>
      </p:pic>
      <p:sp>
        <p:nvSpPr>
          <p:cNvPr id="11" name="Rectangle 3">
            <a:extLst>
              <a:ext uri="{FF2B5EF4-FFF2-40B4-BE49-F238E27FC236}">
                <a16:creationId xmlns:a16="http://schemas.microsoft.com/office/drawing/2014/main" id="{64FA4FE0-C0C7-4DF1-ADB8-458AFD87CDA0}"/>
              </a:ext>
            </a:extLst>
          </p:cNvPr>
          <p:cNvSpPr txBox="1">
            <a:spLocks noChangeArrowheads="1"/>
          </p:cNvSpPr>
          <p:nvPr/>
        </p:nvSpPr>
        <p:spPr bwMode="auto">
          <a:xfrm>
            <a:off x="242640" y="943396"/>
            <a:ext cx="843381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2800" dirty="0"/>
              <a:t>以生活在</a:t>
            </a:r>
            <a:r>
              <a:rPr lang="zh-TW" altLang="en-US" sz="2800" u="sng" dirty="0"/>
              <a:t>臺灣</a:t>
            </a:r>
            <a:r>
              <a:rPr lang="zh-TW" altLang="en-US" sz="2800" dirty="0"/>
              <a:t>的山椒魚為例，為什麼會有不同形態？</a:t>
            </a:r>
            <a:endParaRPr lang="zh-TW" altLang="en-US" sz="2800" dirty="0">
              <a:solidFill>
                <a:srgbClr val="000000"/>
              </a:solidFill>
            </a:endParaRPr>
          </a:p>
        </p:txBody>
      </p:sp>
      <p:sp>
        <p:nvSpPr>
          <p:cNvPr id="5"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1484784"/>
            <a:ext cx="8640960"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因為山椒魚局限在某地理環境生活，導致無法互相交流而產生分化逐漸演化形成新的形態，形成遺傳多樣性。</a:t>
            </a:r>
          </a:p>
        </p:txBody>
      </p:sp>
    </p:spTree>
    <p:extLst>
      <p:ext uri="{BB962C8B-B14F-4D97-AF65-F5344CB8AC3E}">
        <p14:creationId xmlns:p14="http://schemas.microsoft.com/office/powerpoint/2010/main" val="2197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244408"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P101</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因為自然環境的破壞和氣候變遷，全球水資源也日益匱乏，因此近年來水足跡也成為重要的環保議題。直接與間接的消耗水資源的多寡，包含直接用水與間接用水，總消耗的水資源量，稱為</a:t>
            </a:r>
            <a:r>
              <a:rPr lang="zh-TW" altLang="en-US" sz="2800" dirty="0">
                <a:solidFill>
                  <a:srgbClr val="C6178D"/>
                </a:solidFill>
              </a:rPr>
              <a:t>水足跡</a:t>
            </a:r>
            <a:r>
              <a:rPr lang="zh-TW" altLang="en-US" sz="2800" dirty="0"/>
              <a:t>。</a:t>
            </a:r>
            <a:endParaRPr lang="zh-TW" altLang="en-US" sz="2800" dirty="0">
              <a:solidFill>
                <a:srgbClr val="000000"/>
              </a:solidFill>
            </a:endParaRPr>
          </a:p>
        </p:txBody>
      </p:sp>
      <p:pic>
        <p:nvPicPr>
          <p:cNvPr id="55298" name="Picture 2"/>
          <p:cNvPicPr>
            <a:picLocks noChangeAspect="1" noChangeArrowheads="1"/>
          </p:cNvPicPr>
          <p:nvPr/>
        </p:nvPicPr>
        <p:blipFill>
          <a:blip r:embed="rId2" cstate="print"/>
          <a:srcRect/>
          <a:stretch>
            <a:fillRect/>
          </a:stretch>
        </p:blipFill>
        <p:spPr bwMode="auto">
          <a:xfrm>
            <a:off x="179512" y="2564904"/>
            <a:ext cx="8735888" cy="1414517"/>
          </a:xfrm>
          <a:prstGeom prst="rect">
            <a:avLst/>
          </a:prstGeom>
          <a:noFill/>
          <a:ln w="9525">
            <a:noFill/>
            <a:miter lim="800000"/>
            <a:headEnd/>
            <a:tailEnd/>
          </a:ln>
        </p:spPr>
      </p:pic>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251520" y="2849940"/>
            <a:ext cx="2880320" cy="769441"/>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我查資料發現水足跡目前沒有正式標章。</a:t>
            </a:r>
          </a:p>
        </p:txBody>
      </p:sp>
      <p:sp>
        <p:nvSpPr>
          <p:cNvPr id="6" name="文字方塊 5">
            <a:extLst>
              <a:ext uri="{FF2B5EF4-FFF2-40B4-BE49-F238E27FC236}">
                <a16:creationId xmlns:a16="http://schemas.microsoft.com/office/drawing/2014/main" id="{06CB1E74-4EBF-4955-A21E-037AEF07E042}"/>
              </a:ext>
            </a:extLst>
          </p:cNvPr>
          <p:cNvSpPr txBox="1">
            <a:spLocks noChangeArrowheads="1"/>
          </p:cNvSpPr>
          <p:nvPr/>
        </p:nvSpPr>
        <p:spPr bwMode="auto">
          <a:xfrm>
            <a:off x="6323112" y="2887441"/>
            <a:ext cx="2664296" cy="769441"/>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200" dirty="0">
                <a:latin typeface="標楷體" panose="03000509000000000000" pitchFamily="65" charset="-120"/>
              </a:rPr>
              <a:t>水足跡是由三種顏色的足跡所組成。</a:t>
            </a:r>
          </a:p>
        </p:txBody>
      </p:sp>
    </p:spTree>
    <p:extLst>
      <p:ext uri="{BB962C8B-B14F-4D97-AF65-F5344CB8AC3E}">
        <p14:creationId xmlns:p14="http://schemas.microsoft.com/office/powerpoint/2010/main" val="20825737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244408"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P101</a:t>
            </a:r>
            <a:endParaRPr kumimoji="0" lang="en-US" altLang="zh-TW" sz="2000" dirty="0">
              <a:solidFill>
                <a:schemeClr val="bg1"/>
              </a:solidFill>
            </a:endParaRPr>
          </a:p>
        </p:txBody>
      </p:sp>
      <p:pic>
        <p:nvPicPr>
          <p:cNvPr id="56323" name="Picture 3"/>
          <p:cNvPicPr>
            <a:picLocks noChangeAspect="1" noChangeArrowheads="1"/>
          </p:cNvPicPr>
          <p:nvPr/>
        </p:nvPicPr>
        <p:blipFill>
          <a:blip r:embed="rId2" cstate="print"/>
          <a:srcRect/>
          <a:stretch>
            <a:fillRect/>
          </a:stretch>
        </p:blipFill>
        <p:spPr bwMode="auto">
          <a:xfrm>
            <a:off x="207193" y="478007"/>
            <a:ext cx="8746307" cy="5687297"/>
          </a:xfrm>
          <a:prstGeom prst="rect">
            <a:avLst/>
          </a:prstGeom>
          <a:noFill/>
          <a:ln w="9525">
            <a:noFill/>
            <a:miter lim="800000"/>
            <a:headEnd/>
            <a:tailEnd/>
          </a:ln>
        </p:spPr>
      </p:pic>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539552" y="601524"/>
            <a:ext cx="4824536" cy="52322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dirty="0">
                <a:latin typeface="+mj-lt"/>
              </a:rPr>
              <a:t>水足跡（</a:t>
            </a:r>
            <a:r>
              <a:rPr lang="en-US" altLang="zh-TW" sz="2800" dirty="0">
                <a:latin typeface="+mj-lt"/>
              </a:rPr>
              <a:t>Water</a:t>
            </a:r>
            <a:r>
              <a:rPr lang="zh-TW" altLang="en-US" sz="2800" dirty="0">
                <a:latin typeface="+mj-lt"/>
              </a:rPr>
              <a:t> </a:t>
            </a:r>
            <a:r>
              <a:rPr lang="en-US" altLang="zh-TW" sz="2800" dirty="0">
                <a:latin typeface="+mj-lt"/>
              </a:rPr>
              <a:t>Footprint</a:t>
            </a:r>
            <a:r>
              <a:rPr lang="zh-TW" altLang="en-US" sz="2800" dirty="0">
                <a:latin typeface="+mj-lt"/>
              </a:rPr>
              <a:t>）</a:t>
            </a:r>
          </a:p>
        </p:txBody>
      </p:sp>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539551" y="1340768"/>
            <a:ext cx="8353237"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直接用水是指人們日常生活中實際的用水量；間接用水則是指商品生產過程中所消耗的水資源。</a:t>
            </a:r>
          </a:p>
        </p:txBody>
      </p:sp>
      <p:sp>
        <p:nvSpPr>
          <p:cNvPr id="6" name="文字方塊 5">
            <a:extLst>
              <a:ext uri="{FF2B5EF4-FFF2-40B4-BE49-F238E27FC236}">
                <a16:creationId xmlns:a16="http://schemas.microsoft.com/office/drawing/2014/main" id="{03E575F0-7E5E-4B92-8CED-F19D788B95EC}"/>
              </a:ext>
            </a:extLst>
          </p:cNvPr>
          <p:cNvSpPr txBox="1">
            <a:spLocks noChangeArrowheads="1"/>
          </p:cNvSpPr>
          <p:nvPr/>
        </p:nvSpPr>
        <p:spPr bwMode="auto">
          <a:xfrm>
            <a:off x="1294819" y="4221088"/>
            <a:ext cx="1116941"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水足跡</a:t>
            </a:r>
          </a:p>
        </p:txBody>
      </p:sp>
      <p:sp>
        <p:nvSpPr>
          <p:cNvPr id="7" name="文字方塊 6">
            <a:extLst>
              <a:ext uri="{FF2B5EF4-FFF2-40B4-BE49-F238E27FC236}">
                <a16:creationId xmlns:a16="http://schemas.microsoft.com/office/drawing/2014/main" id="{457D7993-04D4-4614-B703-03EA82EBD848}"/>
              </a:ext>
            </a:extLst>
          </p:cNvPr>
          <p:cNvSpPr txBox="1">
            <a:spLocks noChangeArrowheads="1"/>
          </p:cNvSpPr>
          <p:nvPr/>
        </p:nvSpPr>
        <p:spPr bwMode="auto">
          <a:xfrm>
            <a:off x="2771800" y="4221088"/>
            <a:ext cx="1793889"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綠色水足跡</a:t>
            </a:r>
          </a:p>
        </p:txBody>
      </p:sp>
      <p:sp>
        <p:nvSpPr>
          <p:cNvPr id="8" name="文字方塊 7">
            <a:extLst>
              <a:ext uri="{FF2B5EF4-FFF2-40B4-BE49-F238E27FC236}">
                <a16:creationId xmlns:a16="http://schemas.microsoft.com/office/drawing/2014/main" id="{1181C6B5-FE33-40A6-8363-8035F0EAB31F}"/>
              </a:ext>
            </a:extLst>
          </p:cNvPr>
          <p:cNvSpPr txBox="1">
            <a:spLocks noChangeArrowheads="1"/>
          </p:cNvSpPr>
          <p:nvPr/>
        </p:nvSpPr>
        <p:spPr bwMode="auto">
          <a:xfrm>
            <a:off x="4572000" y="4221087"/>
            <a:ext cx="1793889"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藍色水足跡</a:t>
            </a:r>
          </a:p>
        </p:txBody>
      </p:sp>
      <p:sp>
        <p:nvSpPr>
          <p:cNvPr id="9" name="文字方塊 8">
            <a:extLst>
              <a:ext uri="{FF2B5EF4-FFF2-40B4-BE49-F238E27FC236}">
                <a16:creationId xmlns:a16="http://schemas.microsoft.com/office/drawing/2014/main" id="{49787AB9-705B-4157-9EAF-2518D26786C6}"/>
              </a:ext>
            </a:extLst>
          </p:cNvPr>
          <p:cNvSpPr txBox="1">
            <a:spLocks noChangeArrowheads="1"/>
          </p:cNvSpPr>
          <p:nvPr/>
        </p:nvSpPr>
        <p:spPr bwMode="auto">
          <a:xfrm>
            <a:off x="6300192" y="4221087"/>
            <a:ext cx="1888607"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灰色水足跡</a:t>
            </a:r>
          </a:p>
        </p:txBody>
      </p:sp>
    </p:spTree>
    <p:extLst>
      <p:ext uri="{BB962C8B-B14F-4D97-AF65-F5344CB8AC3E}">
        <p14:creationId xmlns:p14="http://schemas.microsoft.com/office/powerpoint/2010/main" val="20825737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244408"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P101</a:t>
            </a:r>
            <a:endParaRPr kumimoji="0" lang="en-US" altLang="zh-TW" sz="2000" dirty="0">
              <a:solidFill>
                <a:schemeClr val="bg1"/>
              </a:solidFill>
            </a:endParaRPr>
          </a:p>
        </p:txBody>
      </p:sp>
      <p:pic>
        <p:nvPicPr>
          <p:cNvPr id="57346" name="Picture 2"/>
          <p:cNvPicPr>
            <a:picLocks noChangeAspect="1" noChangeArrowheads="1"/>
          </p:cNvPicPr>
          <p:nvPr/>
        </p:nvPicPr>
        <p:blipFill>
          <a:blip r:embed="rId2" cstate="print"/>
          <a:srcRect/>
          <a:stretch>
            <a:fillRect/>
          </a:stretch>
        </p:blipFill>
        <p:spPr bwMode="auto">
          <a:xfrm>
            <a:off x="179513" y="476672"/>
            <a:ext cx="8793038" cy="5717684"/>
          </a:xfrm>
          <a:prstGeom prst="rect">
            <a:avLst/>
          </a:prstGeom>
          <a:noFill/>
          <a:ln w="9525">
            <a:noFill/>
            <a:miter lim="800000"/>
            <a:headEnd/>
            <a:tailEnd/>
          </a:ln>
        </p:spPr>
      </p:pic>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2555775" y="1484784"/>
            <a:ext cx="6048673"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被利用的綠水資源量，而綠水是指由降雨直接形成儲存在未飽和土壤中，能夠讓植物直接使用的水資源。</a:t>
            </a:r>
          </a:p>
        </p:txBody>
      </p:sp>
      <p:sp>
        <p:nvSpPr>
          <p:cNvPr id="7" name="文字方塊 4">
            <a:extLst>
              <a:ext uri="{FF2B5EF4-FFF2-40B4-BE49-F238E27FC236}">
                <a16:creationId xmlns:a16="http://schemas.microsoft.com/office/drawing/2014/main" id="{9000FB53-B2A8-42D6-8F7A-7EEF10211724}"/>
              </a:ext>
            </a:extLst>
          </p:cNvPr>
          <p:cNvSpPr txBox="1">
            <a:spLocks noChangeArrowheads="1"/>
          </p:cNvSpPr>
          <p:nvPr/>
        </p:nvSpPr>
        <p:spPr bwMode="auto">
          <a:xfrm>
            <a:off x="2555775" y="3174067"/>
            <a:ext cx="6048673"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被利用的藍水資源量，而藍水是指河流、湖泊、水庫、池塘等地表或地下淡水資源量。</a:t>
            </a:r>
          </a:p>
        </p:txBody>
      </p:sp>
      <p:sp>
        <p:nvSpPr>
          <p:cNvPr id="8" name="文字方塊 4">
            <a:extLst>
              <a:ext uri="{FF2B5EF4-FFF2-40B4-BE49-F238E27FC236}">
                <a16:creationId xmlns:a16="http://schemas.microsoft.com/office/drawing/2014/main" id="{845360F4-F589-4C55-922C-8685A9E2CB2B}"/>
              </a:ext>
            </a:extLst>
          </p:cNvPr>
          <p:cNvSpPr txBox="1">
            <a:spLocks noChangeArrowheads="1"/>
          </p:cNvSpPr>
          <p:nvPr/>
        </p:nvSpPr>
        <p:spPr bwMode="auto">
          <a:xfrm>
            <a:off x="2552209" y="4475683"/>
            <a:ext cx="6048673"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指以現有環境水質標準為基準，為使汙水排放之水質達到安全標準，用於稀釋或淨化所排放的汙染物所需的水量。</a:t>
            </a:r>
          </a:p>
        </p:txBody>
      </p:sp>
      <p:sp>
        <p:nvSpPr>
          <p:cNvPr id="9" name="文字方塊 8">
            <a:extLst>
              <a:ext uri="{FF2B5EF4-FFF2-40B4-BE49-F238E27FC236}">
                <a16:creationId xmlns:a16="http://schemas.microsoft.com/office/drawing/2014/main" id="{15A0D95D-09E4-4F8C-943E-8351D7F53346}"/>
              </a:ext>
            </a:extLst>
          </p:cNvPr>
          <p:cNvSpPr txBox="1">
            <a:spLocks noChangeArrowheads="1"/>
          </p:cNvSpPr>
          <p:nvPr/>
        </p:nvSpPr>
        <p:spPr bwMode="auto">
          <a:xfrm>
            <a:off x="557729" y="2300010"/>
            <a:ext cx="2053045"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綠色水足跡</a:t>
            </a:r>
          </a:p>
        </p:txBody>
      </p:sp>
      <p:sp>
        <p:nvSpPr>
          <p:cNvPr id="10" name="文字方塊 9">
            <a:extLst>
              <a:ext uri="{FF2B5EF4-FFF2-40B4-BE49-F238E27FC236}">
                <a16:creationId xmlns:a16="http://schemas.microsoft.com/office/drawing/2014/main" id="{4AC2A4D3-F07E-4DFB-AA34-8837FAA78232}"/>
              </a:ext>
            </a:extLst>
          </p:cNvPr>
          <p:cNvSpPr txBox="1">
            <a:spLocks noChangeArrowheads="1"/>
          </p:cNvSpPr>
          <p:nvPr/>
        </p:nvSpPr>
        <p:spPr bwMode="auto">
          <a:xfrm>
            <a:off x="558546" y="3850793"/>
            <a:ext cx="2053045"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藍色水足跡</a:t>
            </a:r>
          </a:p>
        </p:txBody>
      </p:sp>
      <p:sp>
        <p:nvSpPr>
          <p:cNvPr id="11" name="文字方塊 10">
            <a:extLst>
              <a:ext uri="{FF2B5EF4-FFF2-40B4-BE49-F238E27FC236}">
                <a16:creationId xmlns:a16="http://schemas.microsoft.com/office/drawing/2014/main" id="{E0A8549A-5E27-4AC2-9353-40CC77D389EE}"/>
              </a:ext>
            </a:extLst>
          </p:cNvPr>
          <p:cNvSpPr txBox="1">
            <a:spLocks noChangeArrowheads="1"/>
          </p:cNvSpPr>
          <p:nvPr/>
        </p:nvSpPr>
        <p:spPr bwMode="auto">
          <a:xfrm>
            <a:off x="557729" y="5312579"/>
            <a:ext cx="2053045"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灰色水足跡</a:t>
            </a:r>
          </a:p>
        </p:txBody>
      </p:sp>
      <p:sp>
        <p:nvSpPr>
          <p:cNvPr id="12"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539552" y="601524"/>
            <a:ext cx="4824536" cy="52322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dirty="0">
                <a:latin typeface="+mj-lt"/>
              </a:rPr>
              <a:t>水足跡（</a:t>
            </a:r>
            <a:r>
              <a:rPr lang="en-US" altLang="zh-TW" sz="2800" dirty="0" err="1">
                <a:latin typeface="+mj-lt"/>
              </a:rPr>
              <a:t>WaterFootprint</a:t>
            </a:r>
            <a:r>
              <a:rPr lang="zh-TW" altLang="en-US" sz="2800" dirty="0">
                <a:latin typeface="+mj-lt"/>
              </a:rPr>
              <a:t>）</a:t>
            </a:r>
          </a:p>
        </p:txBody>
      </p:sp>
      <p:sp>
        <p:nvSpPr>
          <p:cNvPr id="13" name="文字方塊 12">
            <a:extLst>
              <a:ext uri="{FF2B5EF4-FFF2-40B4-BE49-F238E27FC236}">
                <a16:creationId xmlns:a16="http://schemas.microsoft.com/office/drawing/2014/main" id="{E421ACA1-848F-433D-BB66-4873A436C1E5}"/>
              </a:ext>
            </a:extLst>
          </p:cNvPr>
          <p:cNvSpPr txBox="1">
            <a:spLocks noChangeArrowheads="1"/>
          </p:cNvSpPr>
          <p:nvPr/>
        </p:nvSpPr>
        <p:spPr bwMode="auto">
          <a:xfrm>
            <a:off x="2627784" y="1484784"/>
            <a:ext cx="5832648" cy="4154984"/>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mj-lt"/>
              </a:rPr>
              <a:t>水足跡主要是由綠色水足跡、藍色水足跡與灰色水足跡等三大概念組成，綠色水足跡是指被利用的綠水資源量，而綠水是指由降雨直接形成儲存在未飽和土壤中，能夠讓植物直接使用的水資源。藍色水足跡是指被利用的藍水資源量，而藍水是指河流、湖泊、水庫、池塘等地表或地下淡水資源量。灰色水足跡是指以現有環境水質標準為基準，為使汙水排放之水質達到安全標準，用於稀釋或淨化所排放的汙染物所需的水量。</a:t>
            </a:r>
          </a:p>
        </p:txBody>
      </p:sp>
    </p:spTree>
    <p:extLst>
      <p:ext uri="{BB962C8B-B14F-4D97-AF65-F5344CB8AC3E}">
        <p14:creationId xmlns:p14="http://schemas.microsoft.com/office/powerpoint/2010/main" val="208257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244408"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P101</a:t>
            </a:r>
            <a:endParaRPr kumimoji="0" lang="en-US" altLang="zh-TW" sz="2000" dirty="0">
              <a:solidFill>
                <a:schemeClr val="bg1"/>
              </a:solidFill>
            </a:endParaRPr>
          </a:p>
        </p:txBody>
      </p:sp>
      <p:sp>
        <p:nvSpPr>
          <p:cNvPr id="3" name="Rectangle 3">
            <a:extLst>
              <a:ext uri="{FF2B5EF4-FFF2-40B4-BE49-F238E27FC236}">
                <a16:creationId xmlns:a16="http://schemas.microsoft.com/office/drawing/2014/main" id="{D24DD07B-4ADA-4FCB-B482-31CFC4798E08}"/>
              </a:ext>
            </a:extLst>
          </p:cNvPr>
          <p:cNvSpPr txBox="1">
            <a:spLocks noChangeArrowheads="1"/>
          </p:cNvSpPr>
          <p:nvPr/>
        </p:nvSpPr>
        <p:spPr bwMode="auto">
          <a:xfrm>
            <a:off x="242640" y="548680"/>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無論是</a:t>
            </a:r>
            <a:r>
              <a:rPr lang="zh-TW" altLang="en-US" sz="2800" dirty="0">
                <a:solidFill>
                  <a:srgbClr val="C6178D"/>
                </a:solidFill>
              </a:rPr>
              <a:t>碳足跡</a:t>
            </a:r>
            <a:r>
              <a:rPr lang="zh-TW" altLang="en-US" sz="2800" dirty="0"/>
              <a:t>或</a:t>
            </a:r>
            <a:r>
              <a:rPr lang="zh-TW" altLang="en-US" sz="2800" dirty="0">
                <a:solidFill>
                  <a:srgbClr val="C6178D"/>
                </a:solidFill>
              </a:rPr>
              <a:t>水足跡</a:t>
            </a:r>
            <a:r>
              <a:rPr lang="zh-TW" altLang="en-US" sz="2800" dirty="0"/>
              <a:t>，都是希望人類能意識到並重視地球環境面臨到的各種汙染及資源匱乏的問題。</a:t>
            </a:r>
            <a:endParaRPr lang="zh-TW" altLang="en-US" sz="2800" dirty="0">
              <a:solidFill>
                <a:srgbClr val="000000"/>
              </a:solidFill>
            </a:endParaRPr>
          </a:p>
        </p:txBody>
      </p:sp>
    </p:spTree>
    <p:extLst>
      <p:ext uri="{BB962C8B-B14F-4D97-AF65-F5344CB8AC3E}">
        <p14:creationId xmlns:p14="http://schemas.microsoft.com/office/powerpoint/2010/main" val="20825737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51E1DEC-0FAE-4E02-BD75-A8557FFC23CA}"/>
              </a:ext>
            </a:extLst>
          </p:cNvPr>
          <p:cNvPicPr>
            <a:picLocks noChangeAspect="1"/>
          </p:cNvPicPr>
          <p:nvPr/>
        </p:nvPicPr>
        <p:blipFill rotWithShape="1">
          <a:blip r:embed="rId2" cstate="print">
            <a:clrChange>
              <a:clrFrom>
                <a:srgbClr val="FFFFFF"/>
              </a:clrFrom>
              <a:clrTo>
                <a:srgbClr val="FFFFFF">
                  <a:alpha val="0"/>
                </a:srgbClr>
              </a:clrTo>
            </a:clrChange>
          </a:blip>
          <a:srcRect l="4540" t="8892"/>
          <a:stretch/>
        </p:blipFill>
        <p:spPr>
          <a:xfrm>
            <a:off x="0" y="0"/>
            <a:ext cx="1881427" cy="1124744"/>
          </a:xfrm>
          <a:prstGeom prst="rect">
            <a:avLst/>
          </a:prstGeom>
        </p:spPr>
      </p:pic>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244408"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P102</a:t>
            </a:r>
            <a:endParaRPr kumimoji="0" lang="en-US" altLang="zh-TW" sz="2000" dirty="0">
              <a:solidFill>
                <a:schemeClr val="bg1"/>
              </a:solidFill>
            </a:endParaRPr>
          </a:p>
        </p:txBody>
      </p:sp>
      <p:sp>
        <p:nvSpPr>
          <p:cNvPr id="4" name="Rectangle 2">
            <a:extLst>
              <a:ext uri="{FF2B5EF4-FFF2-40B4-BE49-F238E27FC236}">
                <a16:creationId xmlns:a16="http://schemas.microsoft.com/office/drawing/2014/main" id="{5D8F585F-79D2-4668-9651-49610B034F9E}"/>
              </a:ext>
            </a:extLst>
          </p:cNvPr>
          <p:cNvSpPr>
            <a:spLocks noGrp="1" noChangeArrowheads="1"/>
          </p:cNvSpPr>
          <p:nvPr>
            <p:ph type="title"/>
          </p:nvPr>
        </p:nvSpPr>
        <p:spPr>
          <a:xfrm>
            <a:off x="250080" y="1281113"/>
            <a:ext cx="4105896" cy="647700"/>
          </a:xfrm>
        </p:spPr>
        <p:txBody>
          <a:bodyPr/>
          <a:lstStyle/>
          <a:p>
            <a:pPr eaLnBrk="1" hangingPunct="1">
              <a:defRPr/>
            </a:pPr>
            <a:r>
              <a:rPr lang="en-US" altLang="zh-TW" dirty="0">
                <a:latin typeface="+mn-lt"/>
              </a:rPr>
              <a:t>3-3</a:t>
            </a:r>
            <a:r>
              <a:rPr lang="zh-TW" altLang="en-US" dirty="0">
                <a:latin typeface="+mn-lt"/>
              </a:rPr>
              <a:t> 實際行動愛地球</a:t>
            </a:r>
          </a:p>
        </p:txBody>
      </p:sp>
      <p:sp>
        <p:nvSpPr>
          <p:cNvPr id="6" name="Rectangle 3">
            <a:extLst>
              <a:ext uri="{FF2B5EF4-FFF2-40B4-BE49-F238E27FC236}">
                <a16:creationId xmlns:a16="http://schemas.microsoft.com/office/drawing/2014/main" id="{ADCE0B17-380B-4427-81C2-C7F2441005A3}"/>
              </a:ext>
            </a:extLst>
          </p:cNvPr>
          <p:cNvSpPr txBox="1">
            <a:spLocks noChangeArrowheads="1"/>
          </p:cNvSpPr>
          <p:nvPr/>
        </p:nvSpPr>
        <p:spPr bwMode="auto">
          <a:xfrm>
            <a:off x="1878008" y="279905"/>
            <a:ext cx="35688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zh-TW" altLang="en-US" sz="3200" dirty="0">
                <a:solidFill>
                  <a:srgbClr val="000000"/>
                </a:solidFill>
                <a:latin typeface="標楷體" panose="03000509000000000000" pitchFamily="65" charset="-120"/>
              </a:rPr>
              <a:t>打造永續家園</a:t>
            </a:r>
          </a:p>
        </p:txBody>
      </p:sp>
      <p:sp>
        <p:nvSpPr>
          <p:cNvPr id="15" name="Rectangle 3">
            <a:extLst>
              <a:ext uri="{FF2B5EF4-FFF2-40B4-BE49-F238E27FC236}">
                <a16:creationId xmlns:a16="http://schemas.microsoft.com/office/drawing/2014/main" id="{AAA59BAB-AE59-420C-9320-44B97C25C1DC}"/>
              </a:ext>
            </a:extLst>
          </p:cNvPr>
          <p:cNvSpPr txBox="1">
            <a:spLocks noChangeArrowheads="1"/>
          </p:cNvSpPr>
          <p:nvPr/>
        </p:nvSpPr>
        <p:spPr bwMode="auto">
          <a:xfrm>
            <a:off x="242640" y="1988840"/>
            <a:ext cx="8649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日常生活中可以採取哪些行動，讓物質永續循環利用及節能減碳，並降低資源消耗與環境負荷，達成資源循環零廢棄的最終目標呢？</a:t>
            </a:r>
            <a:endParaRPr lang="zh-TW" altLang="en-US" sz="2800" dirty="0">
              <a:solidFill>
                <a:srgbClr val="000000"/>
              </a:solidFill>
            </a:endParaRPr>
          </a:p>
        </p:txBody>
      </p:sp>
      <p:sp>
        <p:nvSpPr>
          <p:cNvPr id="7" name="文字方塊 74">
            <a:extLst>
              <a:ext uri="{FF2B5EF4-FFF2-40B4-BE49-F238E27FC236}">
                <a16:creationId xmlns:a16="http://schemas.microsoft.com/office/drawing/2014/main" id="{A6EF6084-A500-4107-ADE7-A6F64A5026CF}"/>
              </a:ext>
            </a:extLst>
          </p:cNvPr>
          <p:cNvSpPr txBox="1">
            <a:spLocks noChangeArrowheads="1"/>
          </p:cNvSpPr>
          <p:nvPr/>
        </p:nvSpPr>
        <p:spPr bwMode="auto">
          <a:xfrm>
            <a:off x="251520" y="3318083"/>
            <a:ext cx="8640960"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solidFill>
                  <a:srgbClr val="FF0000"/>
                </a:solidFill>
                <a:latin typeface="標楷體" panose="03000509000000000000" pitchFamily="65" charset="-120"/>
              </a:rPr>
              <a:t>自備購物袋，減少使用塑膠袋、確實做好資源回收</a:t>
            </a:r>
            <a:r>
              <a:rPr lang="en-US" altLang="zh-TW" sz="2400" dirty="0">
                <a:solidFill>
                  <a:srgbClr val="FF0000"/>
                </a:solidFill>
                <a:latin typeface="標楷體" panose="03000509000000000000" pitchFamily="65" charset="-120"/>
              </a:rPr>
              <a:t>……</a:t>
            </a:r>
            <a:r>
              <a:rPr lang="zh-TW" altLang="en-US" sz="2400" dirty="0">
                <a:solidFill>
                  <a:srgbClr val="FF0000"/>
                </a:solidFill>
                <a:latin typeface="標楷體" panose="03000509000000000000" pitchFamily="65" charset="-120"/>
              </a:rPr>
              <a:t>。</a:t>
            </a:r>
          </a:p>
        </p:txBody>
      </p:sp>
      <p:sp>
        <p:nvSpPr>
          <p:cNvPr id="10" name="文字方塊 9">
            <a:extLst>
              <a:ext uri="{FF2B5EF4-FFF2-40B4-BE49-F238E27FC236}">
                <a16:creationId xmlns:a16="http://schemas.microsoft.com/office/drawing/2014/main" id="{E421ACA1-848F-433D-BB66-4873A436C1E5}"/>
              </a:ext>
            </a:extLst>
          </p:cNvPr>
          <p:cNvSpPr txBox="1">
            <a:spLocks noChangeArrowheads="1"/>
          </p:cNvSpPr>
          <p:nvPr/>
        </p:nvSpPr>
        <p:spPr bwMode="auto">
          <a:xfrm>
            <a:off x="308808" y="3779748"/>
            <a:ext cx="8640960" cy="2529923"/>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marL="263525" indent="-263525" eaLnBrk="1"/>
            <a:r>
              <a:rPr lang="zh-TW" altLang="en-US" sz="2200" dirty="0">
                <a:solidFill>
                  <a:srgbClr val="FF0000"/>
                </a:solidFill>
              </a:rPr>
              <a:t>據</a:t>
            </a:r>
            <a:r>
              <a:rPr lang="zh-TW" altLang="en-US" sz="2200" u="sng" dirty="0">
                <a:solidFill>
                  <a:srgbClr val="FF0000"/>
                </a:solidFill>
              </a:rPr>
              <a:t>國際能源總署</a:t>
            </a:r>
            <a:r>
              <a:rPr lang="en-US" altLang="zh-TW" sz="2200" dirty="0">
                <a:solidFill>
                  <a:srgbClr val="FF0000"/>
                </a:solidFill>
              </a:rPr>
              <a:t>IEA/OECD</a:t>
            </a:r>
            <a:r>
              <a:rPr lang="zh-TW" altLang="en-US" sz="2200" dirty="0">
                <a:solidFill>
                  <a:srgbClr val="FF0000"/>
                </a:solidFill>
              </a:rPr>
              <a:t>資料顯示，</a:t>
            </a:r>
            <a:r>
              <a:rPr lang="zh-TW" altLang="en-US" sz="2200" u="sng" dirty="0">
                <a:solidFill>
                  <a:srgbClr val="FF0000"/>
                </a:solidFill>
              </a:rPr>
              <a:t>臺灣</a:t>
            </a:r>
            <a:r>
              <a:rPr lang="zh-TW" altLang="en-US" sz="2200" dirty="0">
                <a:solidFill>
                  <a:srgbClr val="FF0000"/>
                </a:solidFill>
              </a:rPr>
              <a:t>在</a:t>
            </a:r>
            <a:r>
              <a:rPr lang="en-US" altLang="zh-TW" sz="2200" dirty="0">
                <a:solidFill>
                  <a:srgbClr val="FF0000"/>
                </a:solidFill>
              </a:rPr>
              <a:t>2019</a:t>
            </a:r>
            <a:r>
              <a:rPr lang="zh-TW" altLang="en-US" sz="2200" dirty="0">
                <a:solidFill>
                  <a:srgbClr val="FF0000"/>
                </a:solidFill>
              </a:rPr>
              <a:t>年二氧化碳排放量大約是</a:t>
            </a:r>
            <a:r>
              <a:rPr lang="en-US" altLang="zh-TW" sz="2200" dirty="0">
                <a:solidFill>
                  <a:srgbClr val="FF0000"/>
                </a:solidFill>
              </a:rPr>
              <a:t>256</a:t>
            </a:r>
            <a:r>
              <a:rPr lang="zh-TW" altLang="en-US" sz="2200" dirty="0">
                <a:solidFill>
                  <a:srgbClr val="FF0000"/>
                </a:solidFill>
              </a:rPr>
              <a:t>萬百公噸，占全球排放量</a:t>
            </a:r>
            <a:r>
              <a:rPr lang="en-US" altLang="zh-TW" sz="2200" dirty="0">
                <a:solidFill>
                  <a:srgbClr val="FF0000"/>
                </a:solidFill>
              </a:rPr>
              <a:t>0.76</a:t>
            </a:r>
            <a:r>
              <a:rPr lang="zh-TW" altLang="en-US" sz="2200" dirty="0">
                <a:solidFill>
                  <a:srgbClr val="FF0000"/>
                </a:solidFill>
              </a:rPr>
              <a:t>％，排第</a:t>
            </a:r>
            <a:r>
              <a:rPr lang="en-US" altLang="zh-TW" sz="2200" dirty="0">
                <a:solidFill>
                  <a:srgbClr val="FF0000"/>
                </a:solidFill>
              </a:rPr>
              <a:t>22</a:t>
            </a:r>
            <a:r>
              <a:rPr lang="zh-TW" altLang="en-US" sz="2200" dirty="0">
                <a:solidFill>
                  <a:srgbClr val="FF0000"/>
                </a:solidFill>
              </a:rPr>
              <a:t>名，平均每人的排放量</a:t>
            </a:r>
            <a:r>
              <a:rPr lang="en-US" altLang="zh-TW" sz="2200" dirty="0">
                <a:solidFill>
                  <a:srgbClr val="FF0000"/>
                </a:solidFill>
              </a:rPr>
              <a:t>10.77</a:t>
            </a:r>
            <a:r>
              <a:rPr lang="zh-TW" altLang="en-US" sz="2200" dirty="0">
                <a:solidFill>
                  <a:srgbClr val="FF0000"/>
                </a:solidFill>
              </a:rPr>
              <a:t>公噸，在全球排第</a:t>
            </a:r>
            <a:r>
              <a:rPr lang="en-US" altLang="zh-TW" sz="2200" dirty="0">
                <a:solidFill>
                  <a:srgbClr val="FF0000"/>
                </a:solidFill>
              </a:rPr>
              <a:t>19</a:t>
            </a:r>
            <a:r>
              <a:rPr lang="zh-TW" altLang="en-US" sz="2200" dirty="0">
                <a:solidFill>
                  <a:srgbClr val="FF0000"/>
                </a:solidFill>
              </a:rPr>
              <a:t>名。</a:t>
            </a:r>
          </a:p>
          <a:p>
            <a:pPr marL="263525" indent="-263525" eaLnBrk="1"/>
            <a:r>
              <a:rPr lang="zh-TW" altLang="en-US" sz="2200" dirty="0">
                <a:solidFill>
                  <a:srgbClr val="FF0000"/>
                </a:solidFill>
              </a:rPr>
              <a:t>每年的</a:t>
            </a:r>
            <a:r>
              <a:rPr lang="en-US" altLang="zh-TW" sz="2200" dirty="0">
                <a:solidFill>
                  <a:srgbClr val="FF0000"/>
                </a:solidFill>
              </a:rPr>
              <a:t>4</a:t>
            </a:r>
            <a:r>
              <a:rPr lang="zh-TW" altLang="en-US" sz="2200" dirty="0">
                <a:solidFill>
                  <a:srgbClr val="FF0000"/>
                </a:solidFill>
              </a:rPr>
              <a:t>月</a:t>
            </a:r>
            <a:r>
              <a:rPr lang="en-US" altLang="zh-TW" sz="2200" dirty="0">
                <a:solidFill>
                  <a:srgbClr val="FF0000"/>
                </a:solidFill>
              </a:rPr>
              <a:t>22</a:t>
            </a:r>
            <a:r>
              <a:rPr lang="zh-TW" altLang="en-US" sz="2200" dirty="0">
                <a:solidFill>
                  <a:srgbClr val="FF0000"/>
                </a:solidFill>
              </a:rPr>
              <a:t>日是世界地球日，</a:t>
            </a:r>
            <a:r>
              <a:rPr lang="en-US" altLang="zh-TW" sz="2200" dirty="0">
                <a:solidFill>
                  <a:srgbClr val="FF0000"/>
                </a:solidFill>
              </a:rPr>
              <a:t>6</a:t>
            </a:r>
            <a:r>
              <a:rPr lang="zh-TW" altLang="en-US" sz="2200" dirty="0">
                <a:solidFill>
                  <a:srgbClr val="FF0000"/>
                </a:solidFill>
              </a:rPr>
              <a:t>月</a:t>
            </a:r>
            <a:r>
              <a:rPr lang="en-US" altLang="zh-TW" sz="2200" dirty="0">
                <a:solidFill>
                  <a:srgbClr val="FF0000"/>
                </a:solidFill>
              </a:rPr>
              <a:t>5</a:t>
            </a:r>
            <a:r>
              <a:rPr lang="zh-TW" altLang="en-US" sz="2200" dirty="0">
                <a:solidFill>
                  <a:srgbClr val="FF0000"/>
                </a:solidFill>
              </a:rPr>
              <a:t>日則是世界環保日都會舉辦活動，提醒大家要關懷瀕臨絕種的野生動物。每一年都會舉辦「世界水質監測競賽」活動，主辦單位會邀請全球民眾同步檢測水質，希望藉由檢測水質監控環境的變化，藉此關心水域環境。</a:t>
            </a:r>
            <a:endParaRPr lang="zh-TW" altLang="en-US" sz="2200" dirty="0">
              <a:solidFill>
                <a:srgbClr val="FF0000"/>
              </a:solidFill>
              <a:latin typeface="標楷體" panose="03000509000000000000" pitchFamily="65" charset="-120"/>
            </a:endParaRPr>
          </a:p>
        </p:txBody>
      </p:sp>
      <p:pic>
        <p:nvPicPr>
          <p:cNvPr id="2" name="Picture 8">
            <a:hlinkClick r:id="rId3"/>
            <a:extLst>
              <a:ext uri="{FF2B5EF4-FFF2-40B4-BE49-F238E27FC236}">
                <a16:creationId xmlns:a16="http://schemas.microsoft.com/office/drawing/2014/main" id="{BBD8846E-AF43-1F2B-3AB4-5A6F98D78B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132" y="6314330"/>
            <a:ext cx="822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04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244408"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P102</a:t>
            </a:r>
            <a:endParaRPr kumimoji="0" lang="en-US" altLang="zh-TW" sz="2000" dirty="0">
              <a:solidFill>
                <a:schemeClr val="bg1"/>
              </a:solidFill>
            </a:endParaRPr>
          </a:p>
        </p:txBody>
      </p:sp>
      <p:pic>
        <p:nvPicPr>
          <p:cNvPr id="58370" name="Picture 2"/>
          <p:cNvPicPr>
            <a:picLocks noChangeAspect="1" noChangeArrowheads="1"/>
          </p:cNvPicPr>
          <p:nvPr/>
        </p:nvPicPr>
        <p:blipFill>
          <a:blip r:embed="rId2" cstate="print"/>
          <a:srcRect/>
          <a:stretch>
            <a:fillRect/>
          </a:stretch>
        </p:blipFill>
        <p:spPr bwMode="auto">
          <a:xfrm>
            <a:off x="108464" y="476671"/>
            <a:ext cx="8825986" cy="4620371"/>
          </a:xfrm>
          <a:prstGeom prst="rect">
            <a:avLst/>
          </a:prstGeom>
          <a:noFill/>
          <a:ln w="9525">
            <a:noFill/>
            <a:miter lim="800000"/>
            <a:headEnd/>
            <a:tailEnd/>
          </a:ln>
        </p:spPr>
      </p:pic>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683568" y="529516"/>
            <a:ext cx="3384376" cy="52322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dirty="0">
                <a:latin typeface="+mj-lt"/>
              </a:rPr>
              <a:t>減量（</a:t>
            </a:r>
            <a:r>
              <a:rPr lang="en-US" altLang="zh-TW" sz="2800" dirty="0">
                <a:latin typeface="+mj-lt"/>
              </a:rPr>
              <a:t>Reduction</a:t>
            </a:r>
            <a:r>
              <a:rPr lang="zh-TW" altLang="en-US" sz="2800" dirty="0">
                <a:latin typeface="+mj-lt"/>
              </a:rPr>
              <a:t>）</a:t>
            </a:r>
          </a:p>
        </p:txBody>
      </p:sp>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323528" y="1268760"/>
            <a:ext cx="4248472" cy="1938992"/>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源頭減量，減少製造端的原料使用量及消費端的廢棄資源產生量。減少不必要的浪費，廢棄物減量，或是減少會成為垃圾的東西。</a:t>
            </a:r>
          </a:p>
        </p:txBody>
      </p:sp>
      <p:sp>
        <p:nvSpPr>
          <p:cNvPr id="6" name="文字方塊 5">
            <a:extLst>
              <a:ext uri="{FF2B5EF4-FFF2-40B4-BE49-F238E27FC236}">
                <a16:creationId xmlns:a16="http://schemas.microsoft.com/office/drawing/2014/main" id="{7CBF4EBA-E8A3-46CB-92EA-F244ED4F3ED8}"/>
              </a:ext>
            </a:extLst>
          </p:cNvPr>
          <p:cNvSpPr txBox="1">
            <a:spLocks noChangeArrowheads="1"/>
          </p:cNvSpPr>
          <p:nvPr/>
        </p:nvSpPr>
        <p:spPr bwMode="auto">
          <a:xfrm>
            <a:off x="899592" y="4077072"/>
            <a:ext cx="3384376"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自備購物袋，減少使用塑膠袋。</a:t>
            </a:r>
          </a:p>
        </p:txBody>
      </p:sp>
    </p:spTree>
    <p:extLst>
      <p:ext uri="{BB962C8B-B14F-4D97-AF65-F5344CB8AC3E}">
        <p14:creationId xmlns:p14="http://schemas.microsoft.com/office/powerpoint/2010/main" val="20825737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308975"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P102</a:t>
            </a:r>
            <a:endParaRPr kumimoji="0" lang="en-US" altLang="zh-TW" sz="2000" dirty="0">
              <a:solidFill>
                <a:schemeClr val="bg1"/>
              </a:solidFill>
            </a:endParaRPr>
          </a:p>
        </p:txBody>
      </p:sp>
      <p:pic>
        <p:nvPicPr>
          <p:cNvPr id="59394" name="Picture 2"/>
          <p:cNvPicPr>
            <a:picLocks noChangeAspect="1" noChangeArrowheads="1"/>
          </p:cNvPicPr>
          <p:nvPr/>
        </p:nvPicPr>
        <p:blipFill>
          <a:blip r:embed="rId2" cstate="print"/>
          <a:srcRect/>
          <a:stretch>
            <a:fillRect/>
          </a:stretch>
        </p:blipFill>
        <p:spPr bwMode="auto">
          <a:xfrm>
            <a:off x="108464" y="476672"/>
            <a:ext cx="8806936" cy="4610398"/>
          </a:xfrm>
          <a:prstGeom prst="rect">
            <a:avLst/>
          </a:prstGeom>
          <a:noFill/>
          <a:ln w="9525">
            <a:noFill/>
            <a:miter lim="800000"/>
            <a:headEnd/>
            <a:tailEnd/>
          </a:ln>
        </p:spPr>
      </p:pic>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323528" y="1268760"/>
            <a:ext cx="3600400" cy="1938992"/>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將廢棄資源化為可用的物質。確實做好資源回收。無法再使用的東西，怎樣重新成為材料，重新製造出新產品。</a:t>
            </a:r>
          </a:p>
        </p:txBody>
      </p:sp>
      <p:sp>
        <p:nvSpPr>
          <p:cNvPr id="6" name="文字方塊 4">
            <a:extLst>
              <a:ext uri="{FF2B5EF4-FFF2-40B4-BE49-F238E27FC236}">
                <a16:creationId xmlns:a16="http://schemas.microsoft.com/office/drawing/2014/main" id="{566DAF85-AC73-48C6-A98F-58DE7620837A}"/>
              </a:ext>
            </a:extLst>
          </p:cNvPr>
          <p:cNvSpPr txBox="1">
            <a:spLocks noChangeArrowheads="1"/>
          </p:cNvSpPr>
          <p:nvPr/>
        </p:nvSpPr>
        <p:spPr bwMode="auto">
          <a:xfrm>
            <a:off x="107504" y="529516"/>
            <a:ext cx="4608512" cy="52322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dirty="0">
                <a:latin typeface="+mj-lt"/>
              </a:rPr>
              <a:t>回收再利用（</a:t>
            </a:r>
            <a:r>
              <a:rPr lang="en-US" altLang="zh-TW" sz="2800" dirty="0">
                <a:latin typeface="+mj-lt"/>
              </a:rPr>
              <a:t>Recycling</a:t>
            </a:r>
            <a:r>
              <a:rPr lang="zh-TW" altLang="en-US" sz="2800" dirty="0">
                <a:latin typeface="+mj-lt"/>
              </a:rPr>
              <a:t>）</a:t>
            </a:r>
          </a:p>
        </p:txBody>
      </p:sp>
      <p:sp>
        <p:nvSpPr>
          <p:cNvPr id="7" name="文字方塊 6">
            <a:extLst>
              <a:ext uri="{FF2B5EF4-FFF2-40B4-BE49-F238E27FC236}">
                <a16:creationId xmlns:a16="http://schemas.microsoft.com/office/drawing/2014/main" id="{6D9245AA-3D01-45B8-8B95-A4152228FE9F}"/>
              </a:ext>
            </a:extLst>
          </p:cNvPr>
          <p:cNvSpPr txBox="1">
            <a:spLocks noChangeArrowheads="1"/>
          </p:cNvSpPr>
          <p:nvPr/>
        </p:nvSpPr>
        <p:spPr bwMode="auto">
          <a:xfrm>
            <a:off x="899592" y="4407495"/>
            <a:ext cx="3600400"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做好垃圾分類。</a:t>
            </a:r>
          </a:p>
        </p:txBody>
      </p:sp>
    </p:spTree>
    <p:extLst>
      <p:ext uri="{BB962C8B-B14F-4D97-AF65-F5344CB8AC3E}">
        <p14:creationId xmlns:p14="http://schemas.microsoft.com/office/powerpoint/2010/main" val="20825737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244408"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P103</a:t>
            </a:r>
            <a:endParaRPr kumimoji="0" lang="en-US" altLang="zh-TW" sz="2000" dirty="0">
              <a:solidFill>
                <a:schemeClr val="bg1"/>
              </a:solidFill>
            </a:endParaRPr>
          </a:p>
        </p:txBody>
      </p:sp>
      <p:pic>
        <p:nvPicPr>
          <p:cNvPr id="60418" name="Picture 2"/>
          <p:cNvPicPr>
            <a:picLocks noChangeAspect="1" noChangeArrowheads="1"/>
          </p:cNvPicPr>
          <p:nvPr/>
        </p:nvPicPr>
        <p:blipFill>
          <a:blip r:embed="rId2" cstate="print"/>
          <a:srcRect/>
          <a:stretch>
            <a:fillRect/>
          </a:stretch>
        </p:blipFill>
        <p:spPr bwMode="auto">
          <a:xfrm>
            <a:off x="180471" y="476672"/>
            <a:ext cx="8703351" cy="4419178"/>
          </a:xfrm>
          <a:prstGeom prst="rect">
            <a:avLst/>
          </a:prstGeom>
          <a:noFill/>
          <a:ln w="9525">
            <a:noFill/>
            <a:miter lim="800000"/>
            <a:headEnd/>
            <a:tailEnd/>
          </a:ln>
        </p:spPr>
      </p:pic>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755576" y="529516"/>
            <a:ext cx="3456384" cy="52322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dirty="0">
                <a:latin typeface="+mj-lt"/>
              </a:rPr>
              <a:t>重複使用（</a:t>
            </a:r>
            <a:r>
              <a:rPr lang="en-US" altLang="zh-TW" sz="2800" dirty="0">
                <a:latin typeface="+mj-lt"/>
              </a:rPr>
              <a:t>Reuse</a:t>
            </a:r>
            <a:r>
              <a:rPr lang="zh-TW" altLang="en-US" sz="2800" dirty="0">
                <a:latin typeface="+mj-lt"/>
              </a:rPr>
              <a:t>）</a:t>
            </a:r>
          </a:p>
        </p:txBody>
      </p:sp>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323528" y="1268760"/>
            <a:ext cx="3888432" cy="1200329"/>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重複使用容器或物品，不需要的東西不要馬上丟掉，想一想能夠再利用的方法。</a:t>
            </a:r>
          </a:p>
        </p:txBody>
      </p:sp>
      <p:sp>
        <p:nvSpPr>
          <p:cNvPr id="6" name="文字方塊 5">
            <a:extLst>
              <a:ext uri="{FF2B5EF4-FFF2-40B4-BE49-F238E27FC236}">
                <a16:creationId xmlns:a16="http://schemas.microsoft.com/office/drawing/2014/main" id="{0B5784E0-7D9E-4C3E-8A9F-0A021A86595E}"/>
              </a:ext>
            </a:extLst>
          </p:cNvPr>
          <p:cNvSpPr txBox="1">
            <a:spLocks noChangeArrowheads="1"/>
          </p:cNvSpPr>
          <p:nvPr/>
        </p:nvSpPr>
        <p:spPr bwMode="auto">
          <a:xfrm>
            <a:off x="755576" y="4005064"/>
            <a:ext cx="3096344"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外食自備環保餐具、水壺。</a:t>
            </a:r>
          </a:p>
        </p:txBody>
      </p:sp>
    </p:spTree>
    <p:extLst>
      <p:ext uri="{BB962C8B-B14F-4D97-AF65-F5344CB8AC3E}">
        <p14:creationId xmlns:p14="http://schemas.microsoft.com/office/powerpoint/2010/main" val="20825737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244408"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P103</a:t>
            </a:r>
            <a:endParaRPr kumimoji="0" lang="en-US" altLang="zh-TW" sz="2000" dirty="0">
              <a:solidFill>
                <a:schemeClr val="bg1"/>
              </a:solidFill>
            </a:endParaRPr>
          </a:p>
        </p:txBody>
      </p:sp>
      <p:pic>
        <p:nvPicPr>
          <p:cNvPr id="61442" name="Picture 2"/>
          <p:cNvPicPr>
            <a:picLocks noChangeAspect="1" noChangeArrowheads="1"/>
          </p:cNvPicPr>
          <p:nvPr/>
        </p:nvPicPr>
        <p:blipFill>
          <a:blip r:embed="rId2" cstate="print"/>
          <a:srcRect/>
          <a:stretch>
            <a:fillRect/>
          </a:stretch>
        </p:blipFill>
        <p:spPr bwMode="auto">
          <a:xfrm>
            <a:off x="107504" y="476672"/>
            <a:ext cx="8865046" cy="4332164"/>
          </a:xfrm>
          <a:prstGeom prst="rect">
            <a:avLst/>
          </a:prstGeom>
          <a:noFill/>
          <a:ln w="9525">
            <a:noFill/>
            <a:miter lim="800000"/>
            <a:headEnd/>
            <a:tailEnd/>
          </a:ln>
        </p:spPr>
      </p:pic>
      <p:sp>
        <p:nvSpPr>
          <p:cNvPr id="4"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179512" y="529516"/>
            <a:ext cx="5472608" cy="52322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dirty="0">
                <a:latin typeface="+mj-lt"/>
              </a:rPr>
              <a:t>能源回收（</a:t>
            </a:r>
            <a:r>
              <a:rPr lang="en-US" altLang="zh-TW" sz="2800" dirty="0">
                <a:latin typeface="+mj-lt"/>
              </a:rPr>
              <a:t>Energy</a:t>
            </a:r>
            <a:r>
              <a:rPr lang="zh-TW" altLang="en-US" sz="2800" dirty="0">
                <a:latin typeface="+mj-lt"/>
              </a:rPr>
              <a:t> </a:t>
            </a:r>
            <a:r>
              <a:rPr lang="en-US" altLang="zh-TW" sz="2800" dirty="0">
                <a:latin typeface="+mj-lt"/>
              </a:rPr>
              <a:t>Recovery</a:t>
            </a:r>
            <a:r>
              <a:rPr lang="zh-TW" altLang="en-US" sz="2800" dirty="0">
                <a:latin typeface="+mj-lt"/>
              </a:rPr>
              <a:t>）</a:t>
            </a:r>
          </a:p>
        </p:txBody>
      </p:sp>
      <p:sp>
        <p:nvSpPr>
          <p:cNvPr id="5"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323528" y="1383159"/>
            <a:ext cx="6480720" cy="461665"/>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無法再利用者，進行能源回收。</a:t>
            </a:r>
          </a:p>
        </p:txBody>
      </p:sp>
      <p:sp>
        <p:nvSpPr>
          <p:cNvPr id="6" name="文字方塊 4">
            <a:extLst>
              <a:ext uri="{FF2B5EF4-FFF2-40B4-BE49-F238E27FC236}">
                <a16:creationId xmlns:a16="http://schemas.microsoft.com/office/drawing/2014/main" id="{DC1A02C1-0288-4CB2-B9EF-2052AF9A5592}"/>
              </a:ext>
            </a:extLst>
          </p:cNvPr>
          <p:cNvSpPr txBox="1">
            <a:spLocks noChangeArrowheads="1"/>
          </p:cNvSpPr>
          <p:nvPr/>
        </p:nvSpPr>
        <p:spPr bwMode="auto">
          <a:xfrm>
            <a:off x="179512" y="2492896"/>
            <a:ext cx="5400600" cy="523220"/>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800" dirty="0">
                <a:latin typeface="+mj-lt"/>
              </a:rPr>
              <a:t>國土再造（</a:t>
            </a:r>
            <a:r>
              <a:rPr lang="en-US" altLang="zh-TW" sz="2800" dirty="0">
                <a:latin typeface="+mj-lt"/>
              </a:rPr>
              <a:t>Land</a:t>
            </a:r>
            <a:r>
              <a:rPr lang="zh-TW" altLang="en-US" sz="2800" dirty="0">
                <a:latin typeface="+mj-lt"/>
              </a:rPr>
              <a:t> </a:t>
            </a:r>
            <a:r>
              <a:rPr lang="en-US" altLang="zh-TW" sz="2800" dirty="0">
                <a:latin typeface="+mj-lt"/>
              </a:rPr>
              <a:t>Reclamation</a:t>
            </a:r>
            <a:r>
              <a:rPr lang="zh-TW" altLang="en-US" sz="2800" dirty="0">
                <a:latin typeface="+mj-lt"/>
              </a:rPr>
              <a:t>）</a:t>
            </a:r>
          </a:p>
        </p:txBody>
      </p:sp>
      <p:sp>
        <p:nvSpPr>
          <p:cNvPr id="7" name="文字方塊 6">
            <a:extLst>
              <a:ext uri="{FF2B5EF4-FFF2-40B4-BE49-F238E27FC236}">
                <a16:creationId xmlns:a16="http://schemas.microsoft.com/office/drawing/2014/main" id="{DC1A02C1-0288-4CB2-B9EF-2052AF9A5592}"/>
              </a:ext>
            </a:extLst>
          </p:cNvPr>
          <p:cNvSpPr txBox="1">
            <a:spLocks noChangeArrowheads="1"/>
          </p:cNvSpPr>
          <p:nvPr/>
        </p:nvSpPr>
        <p:spPr bwMode="auto">
          <a:xfrm>
            <a:off x="323528" y="3462099"/>
            <a:ext cx="8632934" cy="830997"/>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dirty="0">
                <a:latin typeface="標楷體" panose="03000509000000000000" pitchFamily="65" charset="-120"/>
              </a:rPr>
              <a:t>竭盡各種方式仍無法再利用或回收者，則妥善處理至安定化、無害化後，用於國土再造。</a:t>
            </a:r>
          </a:p>
        </p:txBody>
      </p:sp>
      <p:sp>
        <p:nvSpPr>
          <p:cNvPr id="8" name="文字方塊 7">
            <a:extLst>
              <a:ext uri="{FF2B5EF4-FFF2-40B4-BE49-F238E27FC236}">
                <a16:creationId xmlns:a16="http://schemas.microsoft.com/office/drawing/2014/main" id="{9A6D8D34-9C8E-4485-9983-379C2EB06523}"/>
              </a:ext>
            </a:extLst>
          </p:cNvPr>
          <p:cNvSpPr txBox="1">
            <a:spLocks noChangeArrowheads="1"/>
          </p:cNvSpPr>
          <p:nvPr/>
        </p:nvSpPr>
        <p:spPr bwMode="auto">
          <a:xfrm>
            <a:off x="255533" y="4844743"/>
            <a:ext cx="8632934" cy="707886"/>
          </a:xfrm>
          <a:prstGeom prst="rect">
            <a:avLst/>
          </a:prstGeom>
          <a:noFill/>
          <a:ln>
            <a:no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marL="1258888" indent="-1258888" eaLnBrk="1">
              <a:spcBef>
                <a:spcPct val="0"/>
              </a:spcBef>
              <a:buFontTx/>
              <a:buNone/>
            </a:pPr>
            <a:r>
              <a:rPr lang="zh-TW" altLang="en-US" sz="2000" dirty="0">
                <a:latin typeface="+mj-lt"/>
              </a:rPr>
              <a:t>資料來源</a:t>
            </a:r>
            <a:r>
              <a:rPr lang="en-US" altLang="zh-TW" sz="2000" dirty="0">
                <a:latin typeface="+mj-lt"/>
              </a:rPr>
              <a:t>︰</a:t>
            </a:r>
            <a:r>
              <a:rPr lang="zh-TW" altLang="en-US" sz="2000" dirty="0">
                <a:latin typeface="+mj-lt"/>
              </a:rPr>
              <a:t>根據</a:t>
            </a:r>
            <a:r>
              <a:rPr lang="en-US" altLang="zh-TW" sz="2000" dirty="0">
                <a:latin typeface="+mj-lt"/>
              </a:rPr>
              <a:t>102-07-30[</a:t>
            </a:r>
            <a:r>
              <a:rPr lang="zh-TW" altLang="en-US" sz="2000" u="sng" dirty="0">
                <a:latin typeface="+mj-lt"/>
              </a:rPr>
              <a:t>行政院環境保護署廢管處</a:t>
            </a:r>
            <a:r>
              <a:rPr lang="en-US" altLang="zh-TW" sz="2000" dirty="0">
                <a:latin typeface="+mj-lt"/>
              </a:rPr>
              <a:t>]</a:t>
            </a:r>
            <a:r>
              <a:rPr lang="zh-TW" altLang="en-US" sz="2000" dirty="0">
                <a:latin typeface="+mj-lt"/>
              </a:rPr>
              <a:t>新聞發布，</a:t>
            </a:r>
            <a:r>
              <a:rPr lang="zh-TW" altLang="en-US" sz="2000" u="sng" dirty="0">
                <a:latin typeface="+mj-lt"/>
              </a:rPr>
              <a:t>環保署</a:t>
            </a:r>
            <a:r>
              <a:rPr lang="zh-TW" altLang="en-US" sz="2000" dirty="0">
                <a:latin typeface="+mj-lt"/>
              </a:rPr>
              <a:t>完成</a:t>
            </a:r>
            <a:r>
              <a:rPr lang="zh-TW" altLang="en-US" sz="2000" u="wavy" dirty="0">
                <a:latin typeface="+mj-lt"/>
              </a:rPr>
              <a:t>資源循環利用法（草案）</a:t>
            </a:r>
            <a:r>
              <a:rPr lang="zh-TW" altLang="en-US" sz="2000" dirty="0">
                <a:latin typeface="+mj-lt"/>
              </a:rPr>
              <a:t>，邁向資源循環零廢棄之願景</a:t>
            </a:r>
          </a:p>
        </p:txBody>
      </p:sp>
    </p:spTree>
    <p:extLst>
      <p:ext uri="{BB962C8B-B14F-4D97-AF65-F5344CB8AC3E}">
        <p14:creationId xmlns:p14="http://schemas.microsoft.com/office/powerpoint/2010/main" val="20825737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a:extLst>
              <a:ext uri="{FF2B5EF4-FFF2-40B4-BE49-F238E27FC236}">
                <a16:creationId xmlns:a16="http://schemas.microsoft.com/office/drawing/2014/main" id="{0C42347E-E6DD-451A-9D69-4DA95A24A846}"/>
              </a:ext>
            </a:extLst>
          </p:cNvPr>
          <p:cNvSpPr>
            <a:spLocks noChangeArrowheads="1"/>
          </p:cNvSpPr>
          <p:nvPr/>
        </p:nvSpPr>
        <p:spPr bwMode="auto">
          <a:xfrm>
            <a:off x="8244408" y="0"/>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hangingPunct="1">
              <a:spcBef>
                <a:spcPct val="0"/>
              </a:spcBef>
              <a:buFontTx/>
              <a:buNone/>
            </a:pPr>
            <a:r>
              <a:rPr kumimoji="0" lang="en-US" altLang="zh-TW" sz="2000" dirty="0" err="1">
                <a:solidFill>
                  <a:schemeClr val="bg1"/>
                </a:solidFill>
              </a:rPr>
              <a:t>P103</a:t>
            </a:r>
            <a:endParaRPr kumimoji="0" lang="en-US" altLang="zh-TW" sz="2000" dirty="0">
              <a:solidFill>
                <a:schemeClr val="bg1"/>
              </a:solidFill>
            </a:endParaRPr>
          </a:p>
        </p:txBody>
      </p:sp>
      <p:pic>
        <p:nvPicPr>
          <p:cNvPr id="62466" name="Picture 2"/>
          <p:cNvPicPr>
            <a:picLocks noChangeAspect="1" noChangeArrowheads="1"/>
          </p:cNvPicPr>
          <p:nvPr/>
        </p:nvPicPr>
        <p:blipFill>
          <a:blip r:embed="rId2" cstate="print"/>
          <a:srcRect/>
          <a:stretch>
            <a:fillRect/>
          </a:stretch>
        </p:blipFill>
        <p:spPr bwMode="auto">
          <a:xfrm>
            <a:off x="179512" y="404664"/>
            <a:ext cx="8748147" cy="1080120"/>
          </a:xfrm>
          <a:prstGeom prst="rect">
            <a:avLst/>
          </a:prstGeom>
          <a:noFill/>
          <a:ln w="9525">
            <a:noFill/>
            <a:miter lim="800000"/>
            <a:headEnd/>
            <a:tailEnd/>
          </a:ln>
        </p:spPr>
      </p:pic>
      <p:sp>
        <p:nvSpPr>
          <p:cNvPr id="5" name="Rectangle 3">
            <a:extLst>
              <a:ext uri="{FF2B5EF4-FFF2-40B4-BE49-F238E27FC236}">
                <a16:creationId xmlns:a16="http://schemas.microsoft.com/office/drawing/2014/main" id="{AAA59BAB-AE59-420C-9320-44B97C25C1DC}"/>
              </a:ext>
            </a:extLst>
          </p:cNvPr>
          <p:cNvSpPr txBox="1">
            <a:spLocks noChangeArrowheads="1"/>
          </p:cNvSpPr>
          <p:nvPr/>
        </p:nvSpPr>
        <p:spPr bwMode="auto">
          <a:xfrm>
            <a:off x="242640" y="1772816"/>
            <a:ext cx="864984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20000" eaLnBrk="1">
              <a:buFontTx/>
              <a:buNone/>
            </a:pPr>
            <a:r>
              <a:rPr lang="zh-TW" altLang="en-US" sz="2800" dirty="0"/>
              <a:t>維護生態環境和自然資源，從日常生活中做起，例如：</a:t>
            </a:r>
            <a:r>
              <a:rPr lang="zh-TW" altLang="en-US" sz="2800" dirty="0">
                <a:solidFill>
                  <a:srgbClr val="C6178D"/>
                </a:solidFill>
              </a:rPr>
              <a:t>減量</a:t>
            </a:r>
            <a:r>
              <a:rPr lang="zh-TW" altLang="en-US" sz="2800" dirty="0"/>
              <a:t>、</a:t>
            </a:r>
            <a:r>
              <a:rPr lang="zh-TW" altLang="en-US" sz="2800" dirty="0">
                <a:solidFill>
                  <a:srgbClr val="C6178D"/>
                </a:solidFill>
              </a:rPr>
              <a:t>拒絕一次性用品</a:t>
            </a:r>
            <a:r>
              <a:rPr lang="zh-TW" altLang="en-US" sz="2800" dirty="0"/>
              <a:t>、</a:t>
            </a:r>
            <a:r>
              <a:rPr lang="zh-TW" altLang="en-US" sz="2800" dirty="0">
                <a:solidFill>
                  <a:srgbClr val="C6178D"/>
                </a:solidFill>
              </a:rPr>
              <a:t>重複使用</a:t>
            </a:r>
            <a:r>
              <a:rPr lang="zh-TW" altLang="en-US" sz="2800" dirty="0"/>
              <a:t>、</a:t>
            </a:r>
            <a:r>
              <a:rPr lang="zh-TW" altLang="en-US" sz="2800" dirty="0">
                <a:solidFill>
                  <a:srgbClr val="C6178D"/>
                </a:solidFill>
              </a:rPr>
              <a:t>回收</a:t>
            </a:r>
            <a:r>
              <a:rPr lang="zh-TW" altLang="en-US" sz="2800" dirty="0"/>
              <a:t>、</a:t>
            </a:r>
            <a:r>
              <a:rPr lang="zh-TW" altLang="en-US" sz="2800" dirty="0">
                <a:solidFill>
                  <a:srgbClr val="C6178D"/>
                </a:solidFill>
              </a:rPr>
              <a:t>節約能源</a:t>
            </a:r>
            <a:r>
              <a:rPr lang="zh-TW" altLang="en-US" sz="2800" dirty="0"/>
              <a:t>、</a:t>
            </a:r>
            <a:r>
              <a:rPr lang="zh-TW" altLang="en-US" sz="2800" dirty="0">
                <a:solidFill>
                  <a:srgbClr val="C6178D"/>
                </a:solidFill>
              </a:rPr>
              <a:t>選擇環保標章產品</a:t>
            </a:r>
            <a:r>
              <a:rPr lang="zh-TW" altLang="en-US" sz="2800" dirty="0"/>
              <a:t>等，為地球盡一分心力，使自然萬物能生生不息，人類生活才能更加美好。</a:t>
            </a:r>
            <a:endParaRPr lang="zh-TW" altLang="en-US" sz="2800" dirty="0">
              <a:solidFill>
                <a:srgbClr val="000000"/>
              </a:solidFill>
            </a:endParaRPr>
          </a:p>
        </p:txBody>
      </p:sp>
      <p:sp>
        <p:nvSpPr>
          <p:cNvPr id="6" name="Rectangle 3">
            <a:extLst>
              <a:ext uri="{FF2B5EF4-FFF2-40B4-BE49-F238E27FC236}">
                <a16:creationId xmlns:a16="http://schemas.microsoft.com/office/drawing/2014/main" id="{CF33E736-9A44-4508-B4FF-3363A02BAF27}"/>
              </a:ext>
            </a:extLst>
          </p:cNvPr>
          <p:cNvSpPr txBox="1">
            <a:spLocks noChangeArrowheads="1"/>
          </p:cNvSpPr>
          <p:nvPr/>
        </p:nvSpPr>
        <p:spPr bwMode="auto">
          <a:xfrm>
            <a:off x="1187624" y="692696"/>
            <a:ext cx="44644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3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3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3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buFontTx/>
              <a:buNone/>
            </a:pPr>
            <a:r>
              <a:rPr lang="zh-TW" altLang="en-US" sz="2400" dirty="0"/>
              <a:t>給地球一個變更好的承諾：</a:t>
            </a:r>
            <a:endParaRPr lang="zh-TW" altLang="en-US" sz="2400" dirty="0">
              <a:solidFill>
                <a:srgbClr val="000000"/>
              </a:solidFill>
            </a:endParaRPr>
          </a:p>
        </p:txBody>
      </p:sp>
      <p:sp>
        <p:nvSpPr>
          <p:cNvPr id="7" name="文字方塊 6">
            <a:extLst>
              <a:ext uri="{FF2B5EF4-FFF2-40B4-BE49-F238E27FC236}">
                <a16:creationId xmlns:a16="http://schemas.microsoft.com/office/drawing/2014/main" id="{E421ACA1-848F-433D-BB66-4873A436C1E5}"/>
              </a:ext>
            </a:extLst>
          </p:cNvPr>
          <p:cNvSpPr txBox="1">
            <a:spLocks noChangeArrowheads="1"/>
          </p:cNvSpPr>
          <p:nvPr/>
        </p:nvSpPr>
        <p:spPr bwMode="auto">
          <a:xfrm>
            <a:off x="251520" y="3861048"/>
            <a:ext cx="8640960" cy="1569660"/>
          </a:xfrm>
          <a:prstGeom prst="rect">
            <a:avLst/>
          </a:prstGeom>
          <a:solidFill>
            <a:schemeClr val="bg1"/>
          </a:solidFill>
          <a:ln w="19050">
            <a:solidFill>
              <a:srgbClr val="FF0000"/>
            </a:solidFill>
          </a:ln>
        </p:spPr>
        <p:txBody>
          <a:bodyPr wrap="square">
            <a:spAutoFit/>
          </a:bodyPr>
          <a:lstStyle>
            <a:lvl1pPr>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1pPr>
            <a:lvl2pPr marL="742950" indent="-28575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2pPr>
            <a:lvl3pPr marL="11430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3pPr>
            <a:lvl4pPr marL="16002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4pPr>
            <a:lvl5pPr marL="2057400" indent="-228600">
              <a:spcBef>
                <a:spcPct val="20000"/>
              </a:spcBef>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5pPr>
            <a:lvl6pPr marL="25146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6pPr>
            <a:lvl7pPr marL="29718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7pPr>
            <a:lvl8pPr marL="34290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8pPr>
            <a:lvl9pPr marL="3886200" indent="-228600" eaLnBrk="0" fontAlgn="base" hangingPunct="0">
              <a:spcBef>
                <a:spcPct val="20000"/>
              </a:spcBef>
              <a:spcAft>
                <a:spcPct val="0"/>
              </a:spcAft>
              <a:buChar char="»"/>
              <a:defRPr kumimoji="1" sz="3000">
                <a:solidFill>
                  <a:schemeClr val="tx1"/>
                </a:solidFill>
                <a:latin typeface="Times New Roman" panose="02020603050405020304" pitchFamily="18" charset="0"/>
                <a:ea typeface="標楷體" panose="03000509000000000000" pitchFamily="65" charset="-120"/>
                <a:cs typeface="新細明體" panose="02020500000000000000" pitchFamily="18" charset="-120"/>
              </a:defRPr>
            </a:lvl9pPr>
          </a:lstStyle>
          <a:p>
            <a:pPr eaLnBrk="1">
              <a:spcBef>
                <a:spcPct val="0"/>
              </a:spcBef>
              <a:buFontTx/>
              <a:buNone/>
            </a:pPr>
            <a:r>
              <a:rPr lang="zh-TW" altLang="en-US" sz="2400" u="sng" dirty="0">
                <a:solidFill>
                  <a:srgbClr val="FF0000"/>
                </a:solidFill>
                <a:latin typeface="+mj-lt"/>
              </a:rPr>
              <a:t>荒野保護協會</a:t>
            </a:r>
            <a:r>
              <a:rPr lang="zh-TW" altLang="en-US" sz="2400" dirty="0">
                <a:solidFill>
                  <a:srgbClr val="FF0000"/>
                </a:solidFill>
                <a:latin typeface="+mj-lt"/>
              </a:rPr>
              <a:t>推動「地球一小時」活動，呼籲每戶人家在每年三月第四個週六的</a:t>
            </a:r>
            <a:r>
              <a:rPr lang="en-US" altLang="zh-TW" sz="2400" dirty="0">
                <a:solidFill>
                  <a:srgbClr val="FF0000"/>
                </a:solidFill>
                <a:latin typeface="+mj-lt"/>
              </a:rPr>
              <a:t>20</a:t>
            </a:r>
            <a:r>
              <a:rPr lang="zh-TW" altLang="en-US" sz="2400" dirty="0">
                <a:solidFill>
                  <a:srgbClr val="FF0000"/>
                </a:solidFill>
                <a:latin typeface="+mj-lt"/>
              </a:rPr>
              <a:t>：</a:t>
            </a:r>
            <a:r>
              <a:rPr lang="en-US" altLang="zh-TW" sz="2400" dirty="0">
                <a:solidFill>
                  <a:srgbClr val="FF0000"/>
                </a:solidFill>
                <a:latin typeface="+mj-lt"/>
              </a:rPr>
              <a:t>30</a:t>
            </a:r>
            <a:r>
              <a:rPr lang="zh-TW" altLang="en-US" sz="2400" dirty="0">
                <a:solidFill>
                  <a:srgbClr val="FF0000"/>
                </a:solidFill>
                <a:latin typeface="+mj-lt"/>
              </a:rPr>
              <a:t>～</a:t>
            </a:r>
            <a:r>
              <a:rPr lang="en-US" altLang="zh-TW" sz="2400" dirty="0">
                <a:solidFill>
                  <a:srgbClr val="FF0000"/>
                </a:solidFill>
                <a:latin typeface="+mj-lt"/>
              </a:rPr>
              <a:t>21</a:t>
            </a:r>
            <a:r>
              <a:rPr lang="zh-TW" altLang="en-US" sz="2400" dirty="0">
                <a:solidFill>
                  <a:srgbClr val="FF0000"/>
                </a:solidFill>
                <a:latin typeface="+mj-lt"/>
              </a:rPr>
              <a:t>：</a:t>
            </a:r>
            <a:r>
              <a:rPr lang="en-US" altLang="zh-TW" sz="2400" dirty="0">
                <a:solidFill>
                  <a:srgbClr val="FF0000"/>
                </a:solidFill>
                <a:latin typeface="+mj-lt"/>
              </a:rPr>
              <a:t>30</a:t>
            </a:r>
            <a:r>
              <a:rPr lang="zh-TW" altLang="en-US" sz="2400" dirty="0">
                <a:solidFill>
                  <a:srgbClr val="FF0000"/>
                </a:solidFill>
                <a:latin typeface="+mj-lt"/>
              </a:rPr>
              <a:t>，隨手關上家中不必要的能源，商店則是關上不影響營業用招牌燈、櫥窗燈及裝飾燈，一同為減緩全球暖化、氣候變遷努力。</a:t>
            </a:r>
          </a:p>
        </p:txBody>
      </p:sp>
      <p:sp>
        <p:nvSpPr>
          <p:cNvPr id="2" name="矩形: 圓角 9">
            <a:hlinkClick r:id="rId3"/>
            <a:extLst>
              <a:ext uri="{FF2B5EF4-FFF2-40B4-BE49-F238E27FC236}">
                <a16:creationId xmlns:a16="http://schemas.microsoft.com/office/drawing/2014/main" id="{F3617982-E960-A546-855C-1C12A95C8DAD}"/>
              </a:ext>
            </a:extLst>
          </p:cNvPr>
          <p:cNvSpPr/>
          <p:nvPr/>
        </p:nvSpPr>
        <p:spPr>
          <a:xfrm>
            <a:off x="5745029" y="6297860"/>
            <a:ext cx="1136739" cy="409080"/>
          </a:xfrm>
          <a:prstGeom prst="round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QQ</a:t>
            </a:r>
            <a:r>
              <a:rPr lang="zh-TW" altLang="en-US"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快答</a:t>
            </a:r>
            <a:endParaRPr lang="en-US" altLang="zh-TW"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08257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訂 2">
      <a:majorFont>
        <a:latin typeface="Times New Roman"/>
        <a:ea typeface="標楷體"/>
        <a:cs typeface="新細明體"/>
      </a:majorFont>
      <a:minorFont>
        <a:latin typeface="Times New Roman"/>
        <a:ea typeface="標楷體"/>
        <a:cs typeface="新細明體"/>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自訂設計">
  <a:themeElements>
    <a:clrScheme name="3_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自訂設計">
      <a:majorFont>
        <a:latin typeface="Arial"/>
        <a:ea typeface="標楷體"/>
        <a:cs typeface="新細明體"/>
      </a:majorFont>
      <a:minorFont>
        <a:latin typeface="Arial"/>
        <a:ea typeface="標楷體"/>
        <a:cs typeface="新細明體"/>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訂設計">
  <a:themeElements>
    <a:clrScheme name="2_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自訂設計">
      <a:majorFont>
        <a:latin typeface="Arial"/>
        <a:ea typeface="標楷體"/>
        <a:cs typeface="新細明體"/>
      </a:majorFont>
      <a:minorFont>
        <a:latin typeface="Arial"/>
        <a:ea typeface="標楷體"/>
        <a:cs typeface="新細明體"/>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自訂設計">
  <a:themeElements>
    <a:clrScheme name="1_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自訂設計">
      <a:majorFont>
        <a:latin typeface="Arial"/>
        <a:ea typeface="標楷體"/>
        <a:cs typeface="新細明體"/>
      </a:majorFont>
      <a:minorFont>
        <a:latin typeface="Arial"/>
        <a:ea typeface="標楷體"/>
        <a:cs typeface="新細明體"/>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18696</TotalTime>
  <Words>10112</Words>
  <Application>Microsoft Office PowerPoint</Application>
  <PresentationFormat>如螢幕大小 (4:3)</PresentationFormat>
  <Paragraphs>675</Paragraphs>
  <Slides>107</Slides>
  <Notes>6</Notes>
  <HiddenSlides>0</HiddenSlides>
  <MMClips>0</MMClips>
  <ScaleCrop>false</ScaleCrop>
  <HeadingPairs>
    <vt:vector size="6" baseType="variant">
      <vt:variant>
        <vt:lpstr>使用字型</vt:lpstr>
      </vt:variant>
      <vt:variant>
        <vt:i4>7</vt:i4>
      </vt:variant>
      <vt:variant>
        <vt:lpstr>佈景主題</vt:lpstr>
      </vt:variant>
      <vt:variant>
        <vt:i4>4</vt:i4>
      </vt:variant>
      <vt:variant>
        <vt:lpstr>投影片標題</vt:lpstr>
      </vt:variant>
      <vt:variant>
        <vt:i4>107</vt:i4>
      </vt:variant>
    </vt:vector>
  </HeadingPairs>
  <TitlesOfParts>
    <vt:vector size="118" baseType="lpstr">
      <vt:lpstr>華康標楷體</vt:lpstr>
      <vt:lpstr>Microsoft JhengHei</vt:lpstr>
      <vt:lpstr>Microsoft JhengHei</vt:lpstr>
      <vt:lpstr>新細明體</vt:lpstr>
      <vt:lpstr>標楷體</vt:lpstr>
      <vt:lpstr>Arial</vt:lpstr>
      <vt:lpstr>Times New Roman</vt:lpstr>
      <vt:lpstr>自訂設計</vt:lpstr>
      <vt:lpstr>3_自訂設計</vt:lpstr>
      <vt:lpstr>2_自訂設計</vt:lpstr>
      <vt:lpstr>1_自訂設計</vt:lpstr>
      <vt:lpstr>PowerPoint 簡報</vt:lpstr>
      <vt:lpstr>PowerPoint 簡報</vt:lpstr>
      <vt:lpstr>1-1 臺灣的生物多樣性</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1-2 特有種與保育類生物</vt:lpstr>
      <vt:lpstr>PowerPoint 簡報</vt:lpstr>
      <vt:lpstr>PowerPoint 簡報</vt:lpstr>
      <vt:lpstr>PowerPoint 簡報</vt:lpstr>
      <vt:lpstr>PowerPoint 簡報</vt:lpstr>
      <vt:lpstr>PowerPoint 簡報</vt:lpstr>
      <vt:lpstr>1-3 外來入侵種對臺灣的影響</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2-1 環境與生物多樣性對人類的重要性</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2-2 全球環境變遷</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3-1 因應全球氣候變遷</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3-2 減緩氣候變遷的人類行為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3-3 實際行動愛地球</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CMT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6上第3單元課本_變動的大地</dc:title>
  <dc:creator>tpmedia9a</dc:creator>
  <cp:lastModifiedBy>5A88</cp:lastModifiedBy>
  <cp:revision>937</cp:revision>
  <dcterms:created xsi:type="dcterms:W3CDTF">2018-09-03T02:06:17Z</dcterms:created>
  <dcterms:modified xsi:type="dcterms:W3CDTF">2025-05-09T00:19:39Z</dcterms:modified>
</cp:coreProperties>
</file>