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2" r:id="rId2"/>
    <p:sldMasterId id="2147483651" r:id="rId3"/>
    <p:sldMasterId id="2147483650" r:id="rId4"/>
  </p:sldMasterIdLst>
  <p:notesMasterIdLst>
    <p:notesMasterId r:id="rId89"/>
  </p:notesMasterIdLst>
  <p:handoutMasterIdLst>
    <p:handoutMasterId r:id="rId90"/>
  </p:handoutMasterIdLst>
  <p:sldIdLst>
    <p:sldId id="414" r:id="rId5"/>
    <p:sldId id="822" r:id="rId6"/>
    <p:sldId id="257" r:id="rId7"/>
    <p:sldId id="260" r:id="rId8"/>
    <p:sldId id="415" r:id="rId9"/>
    <p:sldId id="540" r:id="rId10"/>
    <p:sldId id="672" r:id="rId11"/>
    <p:sldId id="753" r:id="rId12"/>
    <p:sldId id="754" r:id="rId13"/>
    <p:sldId id="826" r:id="rId14"/>
    <p:sldId id="755" r:id="rId15"/>
    <p:sldId id="757" r:id="rId16"/>
    <p:sldId id="758" r:id="rId17"/>
    <p:sldId id="759" r:id="rId18"/>
    <p:sldId id="763" r:id="rId19"/>
    <p:sldId id="760" r:id="rId20"/>
    <p:sldId id="761" r:id="rId21"/>
    <p:sldId id="824" r:id="rId22"/>
    <p:sldId id="764" r:id="rId23"/>
    <p:sldId id="762" r:id="rId24"/>
    <p:sldId id="765" r:id="rId25"/>
    <p:sldId id="673" r:id="rId26"/>
    <p:sldId id="766" r:id="rId27"/>
    <p:sldId id="767" r:id="rId28"/>
    <p:sldId id="768" r:id="rId29"/>
    <p:sldId id="769" r:id="rId30"/>
    <p:sldId id="770" r:id="rId31"/>
    <p:sldId id="695" r:id="rId32"/>
    <p:sldId id="696" r:id="rId33"/>
    <p:sldId id="771" r:id="rId34"/>
    <p:sldId id="772" r:id="rId35"/>
    <p:sldId id="773" r:id="rId36"/>
    <p:sldId id="776" r:id="rId37"/>
    <p:sldId id="777" r:id="rId38"/>
    <p:sldId id="774" r:id="rId39"/>
    <p:sldId id="778" r:id="rId40"/>
    <p:sldId id="779" r:id="rId41"/>
    <p:sldId id="780" r:id="rId42"/>
    <p:sldId id="783" r:id="rId43"/>
    <p:sldId id="781" r:id="rId44"/>
    <p:sldId id="782" r:id="rId45"/>
    <p:sldId id="775" r:id="rId46"/>
    <p:sldId id="784" r:id="rId47"/>
    <p:sldId id="785" r:id="rId48"/>
    <p:sldId id="727" r:id="rId49"/>
    <p:sldId id="786" r:id="rId50"/>
    <p:sldId id="787" r:id="rId51"/>
    <p:sldId id="788" r:id="rId52"/>
    <p:sldId id="789" r:id="rId53"/>
    <p:sldId id="790" r:id="rId54"/>
    <p:sldId id="791" r:id="rId55"/>
    <p:sldId id="792" r:id="rId56"/>
    <p:sldId id="793" r:id="rId57"/>
    <p:sldId id="794" r:id="rId58"/>
    <p:sldId id="795" r:id="rId59"/>
    <p:sldId id="796" r:id="rId60"/>
    <p:sldId id="797" r:id="rId61"/>
    <p:sldId id="798" r:id="rId62"/>
    <p:sldId id="799" r:id="rId63"/>
    <p:sldId id="800" r:id="rId64"/>
    <p:sldId id="825" r:id="rId65"/>
    <p:sldId id="801" r:id="rId66"/>
    <p:sldId id="802" r:id="rId67"/>
    <p:sldId id="740" r:id="rId68"/>
    <p:sldId id="803" r:id="rId69"/>
    <p:sldId id="816" r:id="rId70"/>
    <p:sldId id="804" r:id="rId71"/>
    <p:sldId id="805" r:id="rId72"/>
    <p:sldId id="806" r:id="rId73"/>
    <p:sldId id="807" r:id="rId74"/>
    <p:sldId id="808" r:id="rId75"/>
    <p:sldId id="817" r:id="rId76"/>
    <p:sldId id="809" r:id="rId77"/>
    <p:sldId id="810" r:id="rId78"/>
    <p:sldId id="818" r:id="rId79"/>
    <p:sldId id="741" r:id="rId80"/>
    <p:sldId id="742" r:id="rId81"/>
    <p:sldId id="819" r:id="rId82"/>
    <p:sldId id="823" r:id="rId83"/>
    <p:sldId id="746" r:id="rId84"/>
    <p:sldId id="747" r:id="rId85"/>
    <p:sldId id="748" r:id="rId86"/>
    <p:sldId id="820" r:id="rId87"/>
    <p:sldId id="821" r:id="rId88"/>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6178D"/>
    <a:srgbClr val="EAF6FD"/>
    <a:srgbClr val="FCE8F1"/>
    <a:srgbClr val="F8C1D9"/>
    <a:srgbClr val="009AD0"/>
    <a:srgbClr val="DFF1F7"/>
    <a:srgbClr val="FEF5E0"/>
    <a:srgbClr val="FCE3C4"/>
    <a:srgbClr val="F5F9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01" autoAdjust="0"/>
    <p:restoredTop sz="92754" autoAdjust="0"/>
  </p:normalViewPr>
  <p:slideViewPr>
    <p:cSldViewPr>
      <p:cViewPr varScale="1">
        <p:scale>
          <a:sx n="87" d="100"/>
          <a:sy n="87" d="100"/>
        </p:scale>
        <p:origin x="1138" y="77"/>
      </p:cViewPr>
      <p:guideLst>
        <p:guide orient="horz" pos="2160"/>
        <p:guide pos="2880"/>
      </p:guideLst>
    </p:cSldViewPr>
  </p:slideViewPr>
  <p:notesTextViewPr>
    <p:cViewPr>
      <p:scale>
        <a:sx n="20" d="100"/>
        <a:sy n="20" d="100"/>
      </p:scale>
      <p:origin x="0" y="0"/>
    </p:cViewPr>
  </p:notesTextViewPr>
  <p:sorterViewPr>
    <p:cViewPr>
      <p:scale>
        <a:sx n="100" d="100"/>
        <a:sy n="100" d="100"/>
      </p:scale>
      <p:origin x="0" y="3990"/>
    </p:cViewPr>
  </p:sorterViewPr>
  <p:notesViewPr>
    <p:cSldViewPr>
      <p:cViewPr varScale="1">
        <p:scale>
          <a:sx n="59" d="100"/>
          <a:sy n="59" d="100"/>
        </p:scale>
        <p:origin x="3226"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C9BB8453-2C3A-4913-BA91-3349210AB2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a:extLst>
              <a:ext uri="{FF2B5EF4-FFF2-40B4-BE49-F238E27FC236}">
                <a16:creationId xmlns:a16="http://schemas.microsoft.com/office/drawing/2014/main" id="{A14CA0DE-971B-4F54-80EF-9A22A4842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C87C436-5178-49E7-A000-31E931140E7D}" type="datetimeFigureOut">
              <a:rPr lang="zh-TW" altLang="en-US"/>
              <a:pPr>
                <a:defRPr/>
              </a:pPr>
              <a:t>2025/5/9</a:t>
            </a:fld>
            <a:endParaRPr lang="zh-TW" altLang="en-US"/>
          </a:p>
        </p:txBody>
      </p:sp>
      <p:sp>
        <p:nvSpPr>
          <p:cNvPr id="4" name="頁尾版面配置區 3">
            <a:extLst>
              <a:ext uri="{FF2B5EF4-FFF2-40B4-BE49-F238E27FC236}">
                <a16:creationId xmlns:a16="http://schemas.microsoft.com/office/drawing/2014/main" id="{4D34223C-61E4-44B7-80F5-E122923792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a:extLst>
              <a:ext uri="{FF2B5EF4-FFF2-40B4-BE49-F238E27FC236}">
                <a16:creationId xmlns:a16="http://schemas.microsoft.com/office/drawing/2014/main" id="{4A674285-7698-4B3F-B6E9-56835D27355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EB05CD96-82B9-406D-85A6-6F1DCE5392BC}"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C95C0D-0873-4A3C-8695-D525703D069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zh-TW"/>
          </a:p>
        </p:txBody>
      </p:sp>
      <p:sp>
        <p:nvSpPr>
          <p:cNvPr id="3075" name="Rectangle 3">
            <a:extLst>
              <a:ext uri="{FF2B5EF4-FFF2-40B4-BE49-F238E27FC236}">
                <a16:creationId xmlns:a16="http://schemas.microsoft.com/office/drawing/2014/main" id="{A1D9B868-543F-4D5B-B7C7-13338AE26D8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zh-TW"/>
          </a:p>
        </p:txBody>
      </p:sp>
      <p:sp>
        <p:nvSpPr>
          <p:cNvPr id="5124" name="Rectangle 4">
            <a:extLst>
              <a:ext uri="{FF2B5EF4-FFF2-40B4-BE49-F238E27FC236}">
                <a16:creationId xmlns:a16="http://schemas.microsoft.com/office/drawing/2014/main" id="{62DAF654-FEB7-49AF-ADF5-91EB327903F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95D367AF-995D-4EDF-853A-1F0D4955D0BD}"/>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3078" name="Rectangle 6">
            <a:extLst>
              <a:ext uri="{FF2B5EF4-FFF2-40B4-BE49-F238E27FC236}">
                <a16:creationId xmlns:a16="http://schemas.microsoft.com/office/drawing/2014/main" id="{6D4F4629-8AD6-41E5-8615-DF24AA6DEE0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zh-TW"/>
          </a:p>
        </p:txBody>
      </p:sp>
      <p:sp>
        <p:nvSpPr>
          <p:cNvPr id="3079" name="Rectangle 7">
            <a:extLst>
              <a:ext uri="{FF2B5EF4-FFF2-40B4-BE49-F238E27FC236}">
                <a16:creationId xmlns:a16="http://schemas.microsoft.com/office/drawing/2014/main" id="{342AFB42-67C6-4869-97C3-FB3378AB4F03}"/>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52C9087-B77F-4C28-A761-1E25B3C381C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0607E33-A686-49C9-A950-B8DE0EC2CF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684AE95-51D7-41FA-A5A5-91A6959E5B1F}" type="slidenum">
              <a:rPr lang="en-US" altLang="zh-TW"/>
              <a:pPr/>
              <a:t>1</a:t>
            </a:fld>
            <a:endParaRPr lang="en-US" altLang="zh-TW"/>
          </a:p>
        </p:txBody>
      </p:sp>
      <p:sp>
        <p:nvSpPr>
          <p:cNvPr id="8195" name="Rectangle 2">
            <a:extLst>
              <a:ext uri="{FF2B5EF4-FFF2-40B4-BE49-F238E27FC236}">
                <a16:creationId xmlns:a16="http://schemas.microsoft.com/office/drawing/2014/main" id="{0BAC527C-CCC1-4231-ACB0-08434FB90AD8}"/>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6E9512F8-3C4B-48BA-8446-F4B557A588C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0607E33-A686-49C9-A950-B8DE0EC2CF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684AE95-51D7-41FA-A5A5-91A6959E5B1F}" type="slidenum">
              <a:rPr lang="en-US" altLang="zh-TW"/>
              <a:pPr/>
              <a:t>2</a:t>
            </a:fld>
            <a:endParaRPr lang="en-US" altLang="zh-TW"/>
          </a:p>
        </p:txBody>
      </p:sp>
      <p:sp>
        <p:nvSpPr>
          <p:cNvPr id="8195" name="Rectangle 2">
            <a:extLst>
              <a:ext uri="{FF2B5EF4-FFF2-40B4-BE49-F238E27FC236}">
                <a16:creationId xmlns:a16="http://schemas.microsoft.com/office/drawing/2014/main" id="{0BAC527C-CCC1-4231-ACB0-08434FB90AD8}"/>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6E9512F8-3C4B-48BA-8446-F4B557A588C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79F7799-AB60-403F-BABB-7EDA96C73B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20D006C-48D2-4387-9D90-338803C8508E}" type="slidenum">
              <a:rPr lang="en-US" altLang="zh-TW"/>
              <a:pPr/>
              <a:t>3</a:t>
            </a:fld>
            <a:endParaRPr lang="en-US" altLang="zh-TW"/>
          </a:p>
        </p:txBody>
      </p:sp>
      <p:sp>
        <p:nvSpPr>
          <p:cNvPr id="10243" name="Rectangle 2">
            <a:extLst>
              <a:ext uri="{FF2B5EF4-FFF2-40B4-BE49-F238E27FC236}">
                <a16:creationId xmlns:a16="http://schemas.microsoft.com/office/drawing/2014/main" id="{F17A8E29-DC5D-42BE-8B58-90360E623996}"/>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C14374B-707B-4896-9AD1-38F6476A78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5A067EB-B5B1-46D7-AE61-4E3F9928BE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C3A0ECA-AA2A-4F62-9F17-74967188C780}" type="slidenum">
              <a:rPr lang="en-US" altLang="zh-TW"/>
              <a:pPr/>
              <a:t>4</a:t>
            </a:fld>
            <a:endParaRPr lang="en-US" altLang="zh-TW"/>
          </a:p>
        </p:txBody>
      </p:sp>
      <p:sp>
        <p:nvSpPr>
          <p:cNvPr id="12291" name="Rectangle 2">
            <a:extLst>
              <a:ext uri="{FF2B5EF4-FFF2-40B4-BE49-F238E27FC236}">
                <a16:creationId xmlns:a16="http://schemas.microsoft.com/office/drawing/2014/main" id="{E1B30A03-CEB3-47D0-A86C-7FF6BA2113D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601CF76-3070-4322-B2F6-525A918917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5A067EB-B5B1-46D7-AE61-4E3F9928BE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C3A0ECA-AA2A-4F62-9F17-74967188C780}" type="slidenum">
              <a:rPr lang="en-US" altLang="zh-TW"/>
              <a:pPr/>
              <a:t>15</a:t>
            </a:fld>
            <a:endParaRPr lang="en-US" altLang="zh-TW"/>
          </a:p>
        </p:txBody>
      </p:sp>
      <p:sp>
        <p:nvSpPr>
          <p:cNvPr id="12291" name="Rectangle 2">
            <a:extLst>
              <a:ext uri="{FF2B5EF4-FFF2-40B4-BE49-F238E27FC236}">
                <a16:creationId xmlns:a16="http://schemas.microsoft.com/office/drawing/2014/main" id="{E1B30A03-CEB3-47D0-A86C-7FF6BA2113D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601CF76-3070-4322-B2F6-525A918917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extLst>
      <p:ext uri="{BB962C8B-B14F-4D97-AF65-F5344CB8AC3E}">
        <p14:creationId xmlns:p14="http://schemas.microsoft.com/office/powerpoint/2010/main" val="3722173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711958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52360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23025" y="188913"/>
            <a:ext cx="2057400" cy="53181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188913"/>
            <a:ext cx="6019800" cy="5318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02803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2841073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94774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266723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441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8743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3628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244291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555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00862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60813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12387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16113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23025" y="188913"/>
            <a:ext cx="2057400" cy="53181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188913"/>
            <a:ext cx="6019800" cy="5318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45404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702151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1411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1619574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441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1458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00978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495994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6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2776878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90651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2906256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42350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23025" y="188913"/>
            <a:ext cx="2057400" cy="53181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188913"/>
            <a:ext cx="6019800" cy="5318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63201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3063951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390577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1024788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441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78704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068974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839654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441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824855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63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864930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726758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37298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23025" y="188913"/>
            <a:ext cx="2057400" cy="53181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188913"/>
            <a:ext cx="6019800" cy="5318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6097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61053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616636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13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83872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242283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 Target="../slides/slide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AF6FD">
            <a:alpha val="0"/>
          </a:srgb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7B4819-3599-4F22-9575-8420A7504E6C}"/>
              </a:ext>
            </a:extLst>
          </p:cNvPr>
          <p:cNvSpPr>
            <a:spLocks noGrp="1" noChangeArrowheads="1"/>
          </p:cNvSpPr>
          <p:nvPr>
            <p:ph type="title"/>
          </p:nvPr>
        </p:nvSpPr>
        <p:spPr bwMode="auto">
          <a:xfrm>
            <a:off x="250825" y="188913"/>
            <a:ext cx="7634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小節名稱</a:t>
            </a:r>
          </a:p>
        </p:txBody>
      </p:sp>
      <p:sp>
        <p:nvSpPr>
          <p:cNvPr id="1027" name="Rectangle 3">
            <a:extLst>
              <a:ext uri="{FF2B5EF4-FFF2-40B4-BE49-F238E27FC236}">
                <a16:creationId xmlns:a16="http://schemas.microsoft.com/office/drawing/2014/main" id="{8EC1CCD7-3F47-4EF1-8805-CDD9CAD93FA9}"/>
              </a:ext>
            </a:extLst>
          </p:cNvPr>
          <p:cNvSpPr>
            <a:spLocks noGrp="1" noChangeArrowheads="1"/>
          </p:cNvSpPr>
          <p:nvPr>
            <p:ph type="body" idx="1"/>
          </p:nvPr>
        </p:nvSpPr>
        <p:spPr bwMode="auto">
          <a:xfrm>
            <a:off x="250825" y="9810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1028" name="Picture 7">
            <a:extLst>
              <a:ext uri="{FF2B5EF4-FFF2-40B4-BE49-F238E27FC236}">
                <a16:creationId xmlns:a16="http://schemas.microsoft.com/office/drawing/2014/main" id="{CA5B5092-10F7-4F1B-B9A8-F89E1D9AA9E7}"/>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回首頁">
            <a:hlinkClick r:id="rId16" action="ppaction://hlinksldjump"/>
            <a:extLst>
              <a:ext uri="{FF2B5EF4-FFF2-40B4-BE49-F238E27FC236}">
                <a16:creationId xmlns:a16="http://schemas.microsoft.com/office/drawing/2014/main" id="{C4704A5C-DF1F-4282-9F48-C19C41F04AFF}"/>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rtl="0" eaLnBrk="0" fontAlgn="base" hangingPunct="0">
        <a:spcBef>
          <a:spcPct val="0"/>
        </a:spcBef>
        <a:spcAft>
          <a:spcPct val="0"/>
        </a:spcAft>
        <a:defRPr kumimoji="1" sz="3200" kern="1200">
          <a:solidFill>
            <a:srgbClr val="0000FF"/>
          </a:solidFill>
          <a:latin typeface="+mj-lt"/>
          <a:ea typeface="+mj-ea"/>
          <a:cs typeface="+mj-cs"/>
        </a:defRPr>
      </a:lvl1pPr>
      <a:lvl2pPr algn="l" rtl="0" eaLnBrk="0" fontAlgn="base" hangingPunct="0">
        <a:spcBef>
          <a:spcPct val="0"/>
        </a:spcBef>
        <a:spcAft>
          <a:spcPct val="0"/>
        </a:spcAft>
        <a:defRPr kumimoji="1" sz="3200">
          <a:solidFill>
            <a:srgbClr val="0000FF"/>
          </a:solidFill>
          <a:latin typeface="Times New Roman" panose="02020603050405020304" pitchFamily="18" charset="0"/>
          <a:ea typeface="標楷體" panose="03000509000000000000" pitchFamily="65" charset="-120"/>
          <a:cs typeface="新細明體" panose="02020500000000000000" pitchFamily="18" charset="-120"/>
        </a:defRPr>
      </a:lvl2pPr>
      <a:lvl3pPr algn="l" rtl="0" eaLnBrk="0" fontAlgn="base" hangingPunct="0">
        <a:spcBef>
          <a:spcPct val="0"/>
        </a:spcBef>
        <a:spcAft>
          <a:spcPct val="0"/>
        </a:spcAft>
        <a:defRPr kumimoji="1" sz="3200">
          <a:solidFill>
            <a:srgbClr val="0000FF"/>
          </a:solidFill>
          <a:latin typeface="Times New Roman" panose="02020603050405020304" pitchFamily="18" charset="0"/>
          <a:ea typeface="標楷體" panose="03000509000000000000" pitchFamily="65" charset="-120"/>
          <a:cs typeface="新細明體" panose="02020500000000000000" pitchFamily="18" charset="-120"/>
        </a:defRPr>
      </a:lvl3pPr>
      <a:lvl4pPr algn="l" rtl="0" eaLnBrk="0" fontAlgn="base" hangingPunct="0">
        <a:spcBef>
          <a:spcPct val="0"/>
        </a:spcBef>
        <a:spcAft>
          <a:spcPct val="0"/>
        </a:spcAft>
        <a:defRPr kumimoji="1" sz="3200">
          <a:solidFill>
            <a:srgbClr val="0000FF"/>
          </a:solidFill>
          <a:latin typeface="Times New Roman" panose="02020603050405020304" pitchFamily="18" charset="0"/>
          <a:ea typeface="標楷體" panose="03000509000000000000" pitchFamily="65" charset="-120"/>
          <a:cs typeface="新細明體" panose="02020500000000000000" pitchFamily="18" charset="-120"/>
        </a:defRPr>
      </a:lvl4pPr>
      <a:lvl5pPr algn="l" rtl="0" eaLnBrk="0" fontAlgn="base" hangingPunct="0">
        <a:spcBef>
          <a:spcPct val="0"/>
        </a:spcBef>
        <a:spcAft>
          <a:spcPct val="0"/>
        </a:spcAft>
        <a:defRPr kumimoji="1" sz="3200">
          <a:solidFill>
            <a:srgbClr val="0000FF"/>
          </a:solidFill>
          <a:latin typeface="Times New Roman" panose="02020603050405020304" pitchFamily="18" charset="0"/>
          <a:ea typeface="標楷體" panose="03000509000000000000" pitchFamily="65" charset="-120"/>
          <a:cs typeface="新細明體" panose="02020500000000000000" pitchFamily="18" charset="-120"/>
        </a:defRPr>
      </a:lvl5pPr>
      <a:lvl6pPr marL="457200" algn="l"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6pPr>
      <a:lvl7pPr marL="914400" algn="l"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7pPr>
      <a:lvl8pPr marL="1371600" algn="l"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8pPr>
      <a:lvl9pPr marL="1828800" algn="l"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AF6FD">
            <a:alpha val="0"/>
          </a:srgbClr>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ECD444E-2F98-464B-BC2D-777FB1B142CD}"/>
              </a:ext>
            </a:extLst>
          </p:cNvPr>
          <p:cNvSpPr>
            <a:spLocks noGrp="1" noChangeArrowheads="1"/>
          </p:cNvSpPr>
          <p:nvPr>
            <p:ph type="title"/>
          </p:nvPr>
        </p:nvSpPr>
        <p:spPr bwMode="auto">
          <a:xfrm>
            <a:off x="250825" y="188913"/>
            <a:ext cx="7634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小節名稱</a:t>
            </a:r>
          </a:p>
        </p:txBody>
      </p:sp>
      <p:sp>
        <p:nvSpPr>
          <p:cNvPr id="2051" name="Rectangle 3">
            <a:extLst>
              <a:ext uri="{FF2B5EF4-FFF2-40B4-BE49-F238E27FC236}">
                <a16:creationId xmlns:a16="http://schemas.microsoft.com/office/drawing/2014/main" id="{69C32333-5E6A-4BCF-93D1-0F6CFB93091E}"/>
              </a:ext>
            </a:extLst>
          </p:cNvPr>
          <p:cNvSpPr>
            <a:spLocks noGrp="1" noChangeArrowheads="1"/>
          </p:cNvSpPr>
          <p:nvPr>
            <p:ph type="body" idx="1"/>
          </p:nvPr>
        </p:nvSpPr>
        <p:spPr bwMode="auto">
          <a:xfrm>
            <a:off x="250825" y="9810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2052" name="Picture 4">
            <a:extLst>
              <a:ext uri="{FF2B5EF4-FFF2-40B4-BE49-F238E27FC236}">
                <a16:creationId xmlns:a16="http://schemas.microsoft.com/office/drawing/2014/main" id="{10A3E33D-EECB-4B73-A88B-E26C961334A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11" descr="進入">
            <a:hlinkClick r:id="" action="ppaction://hlinkshowjump?jump=nextslide" tooltip="下一頁"/>
            <a:extLst>
              <a:ext uri="{FF2B5EF4-FFF2-40B4-BE49-F238E27FC236}">
                <a16:creationId xmlns:a16="http://schemas.microsoft.com/office/drawing/2014/main" id="{2751D5D8-6F9A-4A2A-9174-7B8EBEEDFB75}"/>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descr="回首頁">
            <a:hlinkClick r:id="" action="ppaction://hlinkshowjump?jump=firstslide"/>
            <a:extLst>
              <a:ext uri="{FF2B5EF4-FFF2-40B4-BE49-F238E27FC236}">
                <a16:creationId xmlns:a16="http://schemas.microsoft.com/office/drawing/2014/main" id="{E6A02C8A-9C6E-4982-BBFE-5E8D1911B9ED}"/>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kumimoji="1" sz="3200" kern="1200">
          <a:solidFill>
            <a:srgbClr val="0000FF"/>
          </a:solidFill>
          <a:latin typeface="+mj-lt"/>
          <a:ea typeface="+mj-ea"/>
          <a:cs typeface="+mj-cs"/>
        </a:defRPr>
      </a:lvl1pPr>
      <a:lvl2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2pPr>
      <a:lvl3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3pPr>
      <a:lvl4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4pPr>
      <a:lvl5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5pPr>
      <a:lvl6pPr marL="4572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6pPr>
      <a:lvl7pPr marL="9144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7pPr>
      <a:lvl8pPr marL="13716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8pPr>
      <a:lvl9pPr marL="18288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AF6FD">
            <a:alpha val="0"/>
          </a:srgbClr>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33008C0-22E8-45B5-A7EC-66FD6BE845F9}"/>
              </a:ext>
            </a:extLst>
          </p:cNvPr>
          <p:cNvSpPr>
            <a:spLocks noGrp="1" noChangeArrowheads="1"/>
          </p:cNvSpPr>
          <p:nvPr>
            <p:ph type="title"/>
          </p:nvPr>
        </p:nvSpPr>
        <p:spPr bwMode="auto">
          <a:xfrm>
            <a:off x="250825" y="188913"/>
            <a:ext cx="7634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小節名稱</a:t>
            </a:r>
          </a:p>
        </p:txBody>
      </p:sp>
      <p:sp>
        <p:nvSpPr>
          <p:cNvPr id="3075" name="Rectangle 3">
            <a:extLst>
              <a:ext uri="{FF2B5EF4-FFF2-40B4-BE49-F238E27FC236}">
                <a16:creationId xmlns:a16="http://schemas.microsoft.com/office/drawing/2014/main" id="{FFD0BC70-71BC-4164-9784-DE718FE5C287}"/>
              </a:ext>
            </a:extLst>
          </p:cNvPr>
          <p:cNvSpPr>
            <a:spLocks noGrp="1" noChangeArrowheads="1"/>
          </p:cNvSpPr>
          <p:nvPr>
            <p:ph type="body" idx="1"/>
          </p:nvPr>
        </p:nvSpPr>
        <p:spPr bwMode="auto">
          <a:xfrm>
            <a:off x="250825" y="9810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3076" name="Picture 4">
            <a:extLst>
              <a:ext uri="{FF2B5EF4-FFF2-40B4-BE49-F238E27FC236}">
                <a16:creationId xmlns:a16="http://schemas.microsoft.com/office/drawing/2014/main" id="{A2891B7A-9694-4EC1-A254-E3ED630471FF}"/>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2" descr="回首頁">
            <a:hlinkClick r:id="" action="ppaction://hlinkshowjump?jump=firstslide"/>
            <a:extLst>
              <a:ext uri="{FF2B5EF4-FFF2-40B4-BE49-F238E27FC236}">
                <a16:creationId xmlns:a16="http://schemas.microsoft.com/office/drawing/2014/main" id="{C560DCE2-CFCD-4FD7-B303-1F33FCA65448}"/>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kumimoji="1" sz="3200" kern="1200">
          <a:solidFill>
            <a:srgbClr val="0000FF"/>
          </a:solidFill>
          <a:latin typeface="+mj-lt"/>
          <a:ea typeface="+mj-ea"/>
          <a:cs typeface="+mj-cs"/>
        </a:defRPr>
      </a:lvl1pPr>
      <a:lvl2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2pPr>
      <a:lvl3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3pPr>
      <a:lvl4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4pPr>
      <a:lvl5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5pPr>
      <a:lvl6pPr marL="4572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6pPr>
      <a:lvl7pPr marL="9144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7pPr>
      <a:lvl8pPr marL="13716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8pPr>
      <a:lvl9pPr marL="18288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AF6FD">
            <a:alpha val="0"/>
          </a:srgbClr>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3907983-A1DA-4D05-B71F-984B65721A47}"/>
              </a:ext>
            </a:extLst>
          </p:cNvPr>
          <p:cNvSpPr>
            <a:spLocks noGrp="1" noChangeArrowheads="1"/>
          </p:cNvSpPr>
          <p:nvPr>
            <p:ph type="title"/>
          </p:nvPr>
        </p:nvSpPr>
        <p:spPr bwMode="auto">
          <a:xfrm>
            <a:off x="250825" y="188913"/>
            <a:ext cx="7634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小節名稱</a:t>
            </a:r>
          </a:p>
        </p:txBody>
      </p:sp>
      <p:sp>
        <p:nvSpPr>
          <p:cNvPr id="4099" name="Rectangle 3">
            <a:extLst>
              <a:ext uri="{FF2B5EF4-FFF2-40B4-BE49-F238E27FC236}">
                <a16:creationId xmlns:a16="http://schemas.microsoft.com/office/drawing/2014/main" id="{3C79123E-F434-4AC8-8EE6-98C2F3A680E0}"/>
              </a:ext>
            </a:extLst>
          </p:cNvPr>
          <p:cNvSpPr>
            <a:spLocks noGrp="1" noChangeArrowheads="1"/>
          </p:cNvSpPr>
          <p:nvPr>
            <p:ph type="body" idx="1"/>
          </p:nvPr>
        </p:nvSpPr>
        <p:spPr bwMode="auto">
          <a:xfrm>
            <a:off x="250825" y="9810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4100" name="Picture 4">
            <a:extLst>
              <a:ext uri="{FF2B5EF4-FFF2-40B4-BE49-F238E27FC236}">
                <a16:creationId xmlns:a16="http://schemas.microsoft.com/office/drawing/2014/main" id="{8C7103E6-F28B-4F21-AFBB-866B4C736E6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8" descr="上一頁">
            <a:hlinkClick r:id="" action="ppaction://hlinkshowjump?jump=previousslide" tooltip="上一頁"/>
            <a:extLst>
              <a:ext uri="{FF2B5EF4-FFF2-40B4-BE49-F238E27FC236}">
                <a16:creationId xmlns:a16="http://schemas.microsoft.com/office/drawing/2014/main" id="{84DC040D-5561-4243-939B-371219FDD99D}"/>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回首頁">
            <a:hlinkClick r:id="" action="ppaction://hlinkshowjump?jump=firstslide"/>
            <a:extLst>
              <a:ext uri="{FF2B5EF4-FFF2-40B4-BE49-F238E27FC236}">
                <a16:creationId xmlns:a16="http://schemas.microsoft.com/office/drawing/2014/main" id="{999D1691-0445-43C2-B1DB-75018B3C9EB9}"/>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kumimoji="1" sz="3200" kern="1200">
          <a:solidFill>
            <a:srgbClr val="0000FF"/>
          </a:solidFill>
          <a:latin typeface="+mj-lt"/>
          <a:ea typeface="+mj-ea"/>
          <a:cs typeface="+mj-cs"/>
        </a:defRPr>
      </a:lvl1pPr>
      <a:lvl2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2pPr>
      <a:lvl3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3pPr>
      <a:lvl4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4pPr>
      <a:lvl5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5pPr>
      <a:lvl6pPr marL="4572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6pPr>
      <a:lvl7pPr marL="9144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7pPr>
      <a:lvl8pPr marL="13716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8pPr>
      <a:lvl9pPr marL="18288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www.youtube.com/playlist?list=PLslZCneOoLdMVLdbuW-cVpbI_B379VuHX" TargetMode="External"/><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list.oneclass.com.tw/113na6dch2_1p4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video.nani.com.tw/113d6-1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t.qq.nani.cool/teacher/?range=1132ena6qqp53"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video/&#35506;&#31243;&#24433;&#29255;/6&#19979;ch2&#29983;&#29289;&#38291;&#30340;&#20114;&#21205;&#38364;&#20418;.mp4" TargetMode="External"/><Relationship Id="rId3"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hyperlink" Target="https://youtubelist.oneclass.com.tw/113na6dch2_2p54"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14.png"/><Relationship Id="rId7" Type="http://schemas.openxmlformats.org/officeDocument/2006/relationships/slide" Target="slide4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image" Target="../media/image10.png"/><Relationship Id="rId5" Type="http://schemas.openxmlformats.org/officeDocument/2006/relationships/slide" Target="slide28.xml"/><Relationship Id="rId10" Type="http://schemas.openxmlformats.org/officeDocument/2006/relationships/slide" Target="slide39.xml"/><Relationship Id="rId4" Type="http://schemas.openxmlformats.org/officeDocument/2006/relationships/slide" Target="slide4.xml"/><Relationship Id="rId9" Type="http://schemas.openxmlformats.org/officeDocument/2006/relationships/slide" Target="slide34.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youtubelist.oneclass.com.tw/113na6dch2_2p55"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9.png"/><Relationship Id="rId7" Type="http://schemas.openxmlformats.org/officeDocument/2006/relationships/slide" Target="slide3.xml"/><Relationship Id="rId12"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hyperlink" Target="https://youtubelist.oneclass.com.tw/113na6dch2_2p56" TargetMode="External"/><Relationship Id="rId5" Type="http://schemas.openxmlformats.org/officeDocument/2006/relationships/image" Target="../media/image2.png"/><Relationship Id="rId10" Type="http://schemas.openxmlformats.org/officeDocument/2006/relationships/hyperlink" Target="../../video/&#35506;&#31243;&#24433;&#29255;/6&#19979;ch2&#29983;&#29289;&#38291;&#30340;&#39135;&#29289;&#37832;.mp4" TargetMode="External"/><Relationship Id="rId4" Type="http://schemas.microsoft.com/office/2007/relationships/hdphoto" Target="../media/hdphoto3.wdp"/><Relationship Id="rId9"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list.oneclass.com.tw/113na6dch2_2p57"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video/&#21205;&#30059;/&#35506;&#31243;&#21205;&#30059;/6&#19979;ch2&#29983;&#29289;&#38291;&#30340;&#33021;&#37327;&#27969;&#36681;.mp4" TargetMode="Externa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youtubelist.oneclass.com.tw/113na6dch2_2p5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youtubelist.oneclass.com.tw/113na6dch2_1p46" TargetMode="External"/><Relationship Id="rId4" Type="http://schemas.openxmlformats.org/officeDocument/2006/relationships/hyperlink" Target="../../video/&#21205;&#30059;/&#35506;&#31243;&#21205;&#30059;/6&#19979;ch2&#35469;&#35672;&#26063;&#32676;&#33287;&#32676;&#38598;.mp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t.qq.nani.cool/teacher/?range=1132ena6qqp59"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video/&#21205;&#30059;/&#35506;&#31243;&#21205;&#30059;/6&#19979;ch2&#22320;&#29699;&#30340;&#33258;&#28982;&#29872;&#22659;.mp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1.wdp"/><Relationship Id="rId10"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slide" Target="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youtubelist.oneclass.com.tw/113na6dch2_3p62" TargetMode="External"/><Relationship Id="rId4" Type="http://schemas.openxmlformats.org/officeDocument/2006/relationships/hyperlink" Target="../../video/&#35506;&#31243;&#24433;&#29255;/6&#19979;ch2&#38520;&#22495;&#29983;&#24907;&#31995;.mp4"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youtubelist.oneclass.com.tw/113na6dch2_3p63"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youtubelist.oneclass.com.tw/113na6dch2_3p64" TargetMode="External"/><Relationship Id="rId2" Type="http://schemas.openxmlformats.org/officeDocument/2006/relationships/hyperlink" Target="../../video/&#35506;&#31243;&#24433;&#29255;/6&#19979;ch2&#29872;&#22659;&#35722;&#21205;&#36896;&#25104;&#30340;&#24433;&#38911;.mp4"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list.oneclass.com.tw/113na6dch2_3p66"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list.oneclass.com.tw/113na6dch2_3p67" TargetMode="External"/><Relationship Id="rId2" Type="http://schemas.openxmlformats.org/officeDocument/2006/relationships/hyperlink" Target="../../video/&#21205;&#30059;/&#35506;&#31243;&#21205;&#30059;/6&#19979;ch2&#27700;&#22495;&#29983;&#24907;&#31995;.mp4"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hyperlink" Target="https://youtubelist.oneclass.com.tw/113na6dch2_3p68" TargetMode="External"/><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list.oneclass.com.tw/113na6dch2_3p69" TargetMode="External"/><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youtubelist.oneclass.com.tw/113na6dch2_3p70"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hyperlink" Target="http://t.qq.nani.cool/teacher/?range=1132ena6qqp70"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3.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hyperlink" Target="https://youtubelist.oneclass.com.tw/113na6dch2_3p71" TargetMode="External"/><Relationship Id="rId5" Type="http://schemas.openxmlformats.org/officeDocument/2006/relationships/image" Target="../media/image85.png"/><Relationship Id="rId4" Type="http://schemas.microsoft.com/office/2007/relationships/hdphoto" Target="../media/hdphoto4.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hyperlink" Target="../../video/&#21205;&#30059;/&#22294;&#35299;&#31558;&#35352;/6&#19979;ch2&#22294;&#35299;&#31558;&#35352;.mp4" TargetMode="External"/><Relationship Id="rId3" Type="http://schemas.openxmlformats.org/officeDocument/2006/relationships/image" Target="../media/image84.png"/><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4.wdp"/></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34D61BB2-BBF3-49DB-8B85-AE8D1B8B16D4}"/>
              </a:ext>
            </a:extLst>
          </p:cNvPr>
          <p:cNvGrpSpPr/>
          <p:nvPr/>
        </p:nvGrpSpPr>
        <p:grpSpPr>
          <a:xfrm>
            <a:off x="-108520" y="0"/>
            <a:ext cx="9361040" cy="6858000"/>
            <a:chOff x="-108520" y="0"/>
            <a:chExt cx="9361040" cy="6858000"/>
          </a:xfrm>
        </p:grpSpPr>
        <p:pic>
          <p:nvPicPr>
            <p:cNvPr id="10" name="圖片 9">
              <a:extLst>
                <a:ext uri="{FF2B5EF4-FFF2-40B4-BE49-F238E27FC236}">
                  <a16:creationId xmlns:a16="http://schemas.microsoft.com/office/drawing/2014/main" id="{DA822EF6-0842-40C1-B1FE-616E4F435A99}"/>
                </a:ext>
              </a:extLst>
            </p:cNvPr>
            <p:cNvPicPr>
              <a:picLocks noChangeAspect="1"/>
            </p:cNvPicPr>
            <p:nvPr/>
          </p:nvPicPr>
          <p:blipFill rotWithShape="1">
            <a:blip r:embed="rId3" cstate="print"/>
            <a:srcRect r="82902"/>
            <a:stretch/>
          </p:blipFill>
          <p:spPr>
            <a:xfrm>
              <a:off x="-108520" y="0"/>
              <a:ext cx="1944217" cy="6858000"/>
            </a:xfrm>
            <a:prstGeom prst="rect">
              <a:avLst/>
            </a:prstGeom>
          </p:spPr>
        </p:pic>
        <p:pic>
          <p:nvPicPr>
            <p:cNvPr id="45" name="圖片 44">
              <a:extLst>
                <a:ext uri="{FF2B5EF4-FFF2-40B4-BE49-F238E27FC236}">
                  <a16:creationId xmlns:a16="http://schemas.microsoft.com/office/drawing/2014/main" id="{7991C5FA-99C0-4FB9-89B5-27FA20696C78}"/>
                </a:ext>
              </a:extLst>
            </p:cNvPr>
            <p:cNvPicPr>
              <a:picLocks noChangeAspect="1"/>
            </p:cNvPicPr>
            <p:nvPr/>
          </p:nvPicPr>
          <p:blipFill>
            <a:blip r:embed="rId4" cstate="print"/>
            <a:stretch>
              <a:fillRect/>
            </a:stretch>
          </p:blipFill>
          <p:spPr>
            <a:xfrm>
              <a:off x="1763688" y="0"/>
              <a:ext cx="2047959" cy="6858000"/>
            </a:xfrm>
            <a:prstGeom prst="rect">
              <a:avLst/>
            </a:prstGeom>
          </p:spPr>
        </p:pic>
        <p:pic>
          <p:nvPicPr>
            <p:cNvPr id="12" name="圖片 11">
              <a:extLst>
                <a:ext uri="{FF2B5EF4-FFF2-40B4-BE49-F238E27FC236}">
                  <a16:creationId xmlns:a16="http://schemas.microsoft.com/office/drawing/2014/main" id="{D7CC4DE5-BE90-4F56-94A2-22B57AB04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1613" y="0"/>
              <a:ext cx="5470907" cy="6858000"/>
            </a:xfrm>
            <a:prstGeom prst="rect">
              <a:avLst/>
            </a:prstGeom>
          </p:spPr>
        </p:pic>
      </p:grpSp>
      <p:sp>
        <p:nvSpPr>
          <p:cNvPr id="46" name="矩形 45">
            <a:extLst>
              <a:ext uri="{FF2B5EF4-FFF2-40B4-BE49-F238E27FC236}">
                <a16:creationId xmlns:a16="http://schemas.microsoft.com/office/drawing/2014/main" id="{8FCF2260-01B3-446E-B4CD-EDB31F480226}"/>
              </a:ext>
            </a:extLst>
          </p:cNvPr>
          <p:cNvSpPr/>
          <p:nvPr/>
        </p:nvSpPr>
        <p:spPr>
          <a:xfrm>
            <a:off x="1665820" y="0"/>
            <a:ext cx="564248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4" name="群組 33"/>
          <p:cNvGrpSpPr/>
          <p:nvPr/>
        </p:nvGrpSpPr>
        <p:grpSpPr>
          <a:xfrm>
            <a:off x="332457" y="227661"/>
            <a:ext cx="4193648" cy="6534243"/>
            <a:chOff x="332457" y="227661"/>
            <a:chExt cx="4193648" cy="6534243"/>
          </a:xfrm>
        </p:grpSpPr>
        <p:sp>
          <p:nvSpPr>
            <p:cNvPr id="33" name="矩形 32">
              <a:extLst>
                <a:ext uri="{FF2B5EF4-FFF2-40B4-BE49-F238E27FC236}">
                  <a16:creationId xmlns:a16="http://schemas.microsoft.com/office/drawing/2014/main" id="{699957FA-CE7D-4105-BFAF-D988F9F8043C}"/>
                </a:ext>
              </a:extLst>
            </p:cNvPr>
            <p:cNvSpPr/>
            <p:nvPr/>
          </p:nvSpPr>
          <p:spPr>
            <a:xfrm>
              <a:off x="1158849" y="1994903"/>
              <a:ext cx="1459000" cy="31052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族群與群集</a:t>
              </a:r>
            </a:p>
          </p:txBody>
        </p:sp>
        <p:sp>
          <p:nvSpPr>
            <p:cNvPr id="40" name="矩形 39">
              <a:extLst>
                <a:ext uri="{FF2B5EF4-FFF2-40B4-BE49-F238E27FC236}">
                  <a16:creationId xmlns:a16="http://schemas.microsoft.com/office/drawing/2014/main" id="{8AB6F805-ED85-49BF-AEF4-B229D1FA0589}"/>
                </a:ext>
              </a:extLst>
            </p:cNvPr>
            <p:cNvSpPr/>
            <p:nvPr/>
          </p:nvSpPr>
          <p:spPr>
            <a:xfrm>
              <a:off x="1158849" y="2454086"/>
              <a:ext cx="2273065" cy="31052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生物間的交互作用</a:t>
              </a:r>
            </a:p>
          </p:txBody>
        </p:sp>
        <p:sp>
          <p:nvSpPr>
            <p:cNvPr id="64" name="矩形 63">
              <a:extLst>
                <a:ext uri="{FF2B5EF4-FFF2-40B4-BE49-F238E27FC236}">
                  <a16:creationId xmlns:a16="http://schemas.microsoft.com/office/drawing/2014/main" id="{9FFFAF5F-B0AC-46E9-86E9-57309F25D66F}"/>
                </a:ext>
              </a:extLst>
            </p:cNvPr>
            <p:cNvSpPr/>
            <p:nvPr/>
          </p:nvSpPr>
          <p:spPr>
            <a:xfrm>
              <a:off x="1158535" y="2883718"/>
              <a:ext cx="1793150" cy="31052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地球的生態系</a:t>
              </a:r>
            </a:p>
          </p:txBody>
        </p:sp>
        <p:pic>
          <p:nvPicPr>
            <p:cNvPr id="3" name="圖片 2">
              <a:extLst>
                <a:ext uri="{FF2B5EF4-FFF2-40B4-BE49-F238E27FC236}">
                  <a16:creationId xmlns:a16="http://schemas.microsoft.com/office/drawing/2014/main" id="{F71A4683-1EDF-4977-B9D0-AC4AA020478B}"/>
                </a:ext>
              </a:extLst>
            </p:cNvPr>
            <p:cNvPicPr>
              <a:picLocks noChangeAspect="1"/>
            </p:cNvPicPr>
            <p:nvPr/>
          </p:nvPicPr>
          <p:blipFill>
            <a:blip r:embed="rId6" cstate="print"/>
            <a:stretch>
              <a:fillRect/>
            </a:stretch>
          </p:blipFill>
          <p:spPr>
            <a:xfrm>
              <a:off x="467544" y="1988840"/>
              <a:ext cx="738524" cy="1235854"/>
            </a:xfrm>
            <a:prstGeom prst="rect">
              <a:avLst/>
            </a:prstGeom>
          </p:spPr>
        </p:pic>
        <p:sp>
          <p:nvSpPr>
            <p:cNvPr id="36" name="Rectangle 2">
              <a:extLst>
                <a:ext uri="{FF2B5EF4-FFF2-40B4-BE49-F238E27FC236}">
                  <a16:creationId xmlns:a16="http://schemas.microsoft.com/office/drawing/2014/main" id="{0E4E4AE3-0119-44D9-9721-0128DBED5101}"/>
                </a:ext>
              </a:extLst>
            </p:cNvPr>
            <p:cNvSpPr txBox="1">
              <a:spLocks noChangeArrowheads="1"/>
            </p:cNvSpPr>
            <p:nvPr/>
          </p:nvSpPr>
          <p:spPr bwMode="auto">
            <a:xfrm>
              <a:off x="1749918" y="481344"/>
              <a:ext cx="2776187" cy="1297917"/>
            </a:xfrm>
            <a:prstGeom prst="rect">
              <a:avLst/>
            </a:prstGeom>
            <a:solidFill>
              <a:srgbClr val="FFFFFF">
                <a:alpha val="80000"/>
              </a:srgbClr>
            </a:solidFill>
            <a:ln>
              <a:noFill/>
            </a:ln>
            <a:effectLst/>
          </p:spPr>
          <p:txBody>
            <a:bodyPr anchor="ct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lang="zh-TW" altLang="en-US" sz="4000" b="1" dirty="0">
                  <a:latin typeface="Arial" panose="020B0604020202020204" pitchFamily="34" charset="0"/>
                </a:rPr>
                <a:t>地球的</a:t>
              </a:r>
            </a:p>
            <a:p>
              <a:pPr eaLnBrk="1" hangingPunct="1">
                <a:spcBef>
                  <a:spcPct val="0"/>
                </a:spcBef>
                <a:buFontTx/>
                <a:buNone/>
              </a:pPr>
              <a:r>
                <a:rPr lang="zh-TW" altLang="en-US" sz="4000" b="1" dirty="0">
                  <a:latin typeface="Arial" panose="020B0604020202020204" pitchFamily="34" charset="0"/>
                </a:rPr>
                <a:t>環境與生態</a:t>
              </a:r>
            </a:p>
          </p:txBody>
        </p:sp>
        <p:grpSp>
          <p:nvGrpSpPr>
            <p:cNvPr id="30" name="群組 29">
              <a:extLst>
                <a:ext uri="{FF2B5EF4-FFF2-40B4-BE49-F238E27FC236}">
                  <a16:creationId xmlns:a16="http://schemas.microsoft.com/office/drawing/2014/main" id="{A8A6AB36-B432-4963-A4D1-0D49AA24CACC}"/>
                </a:ext>
              </a:extLst>
            </p:cNvPr>
            <p:cNvGrpSpPr/>
            <p:nvPr/>
          </p:nvGrpSpPr>
          <p:grpSpPr>
            <a:xfrm>
              <a:off x="340625" y="227661"/>
              <a:ext cx="729153" cy="395412"/>
              <a:chOff x="1728316" y="85745"/>
              <a:chExt cx="729153" cy="395412"/>
            </a:xfrm>
          </p:grpSpPr>
          <p:sp>
            <p:nvSpPr>
              <p:cNvPr id="29" name="橢圓 28">
                <a:extLst>
                  <a:ext uri="{FF2B5EF4-FFF2-40B4-BE49-F238E27FC236}">
                    <a16:creationId xmlns:a16="http://schemas.microsoft.com/office/drawing/2014/main" id="{BD67D78B-76F3-492F-9D87-95BA36DDF8D0}"/>
                  </a:ext>
                </a:extLst>
              </p:cNvPr>
              <p:cNvSpPr/>
              <p:nvPr/>
            </p:nvSpPr>
            <p:spPr>
              <a:xfrm>
                <a:off x="1728316" y="85745"/>
                <a:ext cx="395412" cy="395412"/>
              </a:xfrm>
              <a:prstGeom prst="ellipse">
                <a:avLst/>
              </a:prstGeom>
              <a:solidFill>
                <a:srgbClr val="F0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A7B5C734-CB2D-4EB1-9EBD-454BF01E08B3}"/>
                  </a:ext>
                </a:extLst>
              </p:cNvPr>
              <p:cNvSpPr/>
              <p:nvPr/>
            </p:nvSpPr>
            <p:spPr>
              <a:xfrm>
                <a:off x="2062057" y="85745"/>
                <a:ext cx="395412" cy="395412"/>
              </a:xfrm>
              <a:prstGeom prst="ellipse">
                <a:avLst/>
              </a:prstGeom>
              <a:solidFill>
                <a:srgbClr val="F0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矩形 58">
              <a:extLst>
                <a:ext uri="{FF2B5EF4-FFF2-40B4-BE49-F238E27FC236}">
                  <a16:creationId xmlns:a16="http://schemas.microsoft.com/office/drawing/2014/main" id="{6CDAAD2C-82F9-45D6-BCA1-383EBA7ED177}"/>
                </a:ext>
              </a:extLst>
            </p:cNvPr>
            <p:cNvSpPr/>
            <p:nvPr/>
          </p:nvSpPr>
          <p:spPr>
            <a:xfrm>
              <a:off x="332457" y="286116"/>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單</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63" name="矩形 62">
              <a:extLst>
                <a:ext uri="{FF2B5EF4-FFF2-40B4-BE49-F238E27FC236}">
                  <a16:creationId xmlns:a16="http://schemas.microsoft.com/office/drawing/2014/main" id="{A0F29347-314F-4DCB-A43C-DAB625659AD0}"/>
                </a:ext>
              </a:extLst>
            </p:cNvPr>
            <p:cNvSpPr/>
            <p:nvPr/>
          </p:nvSpPr>
          <p:spPr>
            <a:xfrm>
              <a:off x="674366" y="286115"/>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元</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65" name="矩形 64">
              <a:extLst>
                <a:ext uri="{FF2B5EF4-FFF2-40B4-BE49-F238E27FC236}">
                  <a16:creationId xmlns:a16="http://schemas.microsoft.com/office/drawing/2014/main" id="{C7D7EF64-76AC-48AA-A768-B76FCFE35342}"/>
                </a:ext>
              </a:extLst>
            </p:cNvPr>
            <p:cNvSpPr/>
            <p:nvPr/>
          </p:nvSpPr>
          <p:spPr>
            <a:xfrm>
              <a:off x="541205" y="3695320"/>
              <a:ext cx="3971341" cy="1200329"/>
            </a:xfrm>
            <a:prstGeom prst="rect">
              <a:avLst/>
            </a:prstGeom>
            <a:solidFill>
              <a:schemeClr val="bg1">
                <a:alpha val="80000"/>
              </a:schemeClr>
            </a:solidFill>
            <a:ln>
              <a:noFill/>
            </a:ln>
          </p:spPr>
          <p:txBody>
            <a:bodyPr wrap="square">
              <a:spAutoFit/>
            </a:bodyPr>
            <a:lstStyle/>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認識植物與動物的構造與動物的運動方式。</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a:t>
              </a:r>
              <a:r>
                <a:rPr lang="zh-TW" altLang="en-US" u="sng" dirty="0">
                  <a:latin typeface="標楷體" panose="03000509000000000000" pitchFamily="65" charset="-120"/>
                  <a:ea typeface="標楷體" panose="03000509000000000000" pitchFamily="65" charset="-120"/>
                </a:rPr>
                <a:t>臺灣</a:t>
              </a:r>
              <a:r>
                <a:rPr lang="zh-TW" altLang="en-US" dirty="0">
                  <a:latin typeface="標楷體" panose="03000509000000000000" pitchFamily="65" charset="-120"/>
                  <a:ea typeface="標楷體" panose="03000509000000000000" pitchFamily="65" charset="-120"/>
                </a:rPr>
                <a:t>的各種環境。</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植物與動物適應環境的方式。</a:t>
              </a:r>
            </a:p>
          </p:txBody>
        </p:sp>
        <p:sp>
          <p:nvSpPr>
            <p:cNvPr id="66" name="矩形 65">
              <a:extLst>
                <a:ext uri="{FF2B5EF4-FFF2-40B4-BE49-F238E27FC236}">
                  <a16:creationId xmlns:a16="http://schemas.microsoft.com/office/drawing/2014/main" id="{47CC15F0-D640-43C8-8D80-85619E48B8EC}"/>
                </a:ext>
              </a:extLst>
            </p:cNvPr>
            <p:cNvSpPr/>
            <p:nvPr/>
          </p:nvSpPr>
          <p:spPr>
            <a:xfrm>
              <a:off x="554763" y="5284576"/>
              <a:ext cx="3971342" cy="1477328"/>
            </a:xfrm>
            <a:prstGeom prst="rect">
              <a:avLst/>
            </a:prstGeom>
            <a:solidFill>
              <a:schemeClr val="bg1">
                <a:alpha val="80000"/>
              </a:schemeClr>
            </a:solidFill>
            <a:ln>
              <a:noFill/>
            </a:ln>
          </p:spPr>
          <p:txBody>
            <a:bodyPr wrap="square">
              <a:spAutoFit/>
            </a:bodyPr>
            <a:lstStyle/>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認識環境中的族群與群集。</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了解生物之間交互關係，例如：掠食、競爭、共生和寄生。</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知道食物鏈與生物間能量的流轉。</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認識地球多樣的生態系。</a:t>
              </a:r>
            </a:p>
          </p:txBody>
        </p:sp>
        <p:grpSp>
          <p:nvGrpSpPr>
            <p:cNvPr id="5" name="群組 4">
              <a:extLst>
                <a:ext uri="{FF2B5EF4-FFF2-40B4-BE49-F238E27FC236}">
                  <a16:creationId xmlns:a16="http://schemas.microsoft.com/office/drawing/2014/main" id="{785D1F7E-A057-477E-81E4-504DA5E2BA01}"/>
                </a:ext>
              </a:extLst>
            </p:cNvPr>
            <p:cNvGrpSpPr/>
            <p:nvPr/>
          </p:nvGrpSpPr>
          <p:grpSpPr>
            <a:xfrm>
              <a:off x="499399" y="4888088"/>
              <a:ext cx="2118450" cy="415736"/>
              <a:chOff x="672504" y="5094891"/>
              <a:chExt cx="2118450" cy="415736"/>
            </a:xfrm>
          </p:grpSpPr>
          <p:sp>
            <p:nvSpPr>
              <p:cNvPr id="75" name="文字方塊 20">
                <a:extLst>
                  <a:ext uri="{FF2B5EF4-FFF2-40B4-BE49-F238E27FC236}">
                    <a16:creationId xmlns:a16="http://schemas.microsoft.com/office/drawing/2014/main" id="{155681AE-54D9-4610-8D3F-D72C99FE7A83}"/>
                  </a:ext>
                </a:extLst>
              </p:cNvPr>
              <p:cNvSpPr txBox="1">
                <a:spLocks noChangeArrowheads="1"/>
              </p:cNvSpPr>
              <p:nvPr/>
            </p:nvSpPr>
            <p:spPr bwMode="auto">
              <a:xfrm>
                <a:off x="1031442" y="5094891"/>
                <a:ext cx="1759512" cy="400110"/>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2000" b="1" dirty="0">
                    <a:solidFill>
                      <a:srgbClr val="F05FA3"/>
                    </a:solidFill>
                    <a:latin typeface="標楷體" panose="03000509000000000000" pitchFamily="65" charset="-120"/>
                  </a:rPr>
                  <a:t>本單元重點</a:t>
                </a:r>
              </a:p>
            </p:txBody>
          </p:sp>
          <p:pic>
            <p:nvPicPr>
              <p:cNvPr id="8" name="圖片 7">
                <a:extLst>
                  <a:ext uri="{FF2B5EF4-FFF2-40B4-BE49-F238E27FC236}">
                    <a16:creationId xmlns:a16="http://schemas.microsoft.com/office/drawing/2014/main" id="{2E78B856-F542-4354-96DA-17E64F189580}"/>
                  </a:ext>
                </a:extLst>
              </p:cNvPr>
              <p:cNvPicPr>
                <a:picLocks noChangeAspect="1"/>
              </p:cNvPicPr>
              <p:nvPr/>
            </p:nvPicPr>
            <p:blipFill>
              <a:blip r:embed="rId7" cstate="print"/>
              <a:stretch>
                <a:fillRect/>
              </a:stretch>
            </p:blipFill>
            <p:spPr>
              <a:xfrm>
                <a:off x="672504" y="5122571"/>
                <a:ext cx="368514" cy="388056"/>
              </a:xfrm>
              <a:prstGeom prst="rect">
                <a:avLst/>
              </a:prstGeom>
            </p:spPr>
          </p:pic>
        </p:grpSp>
        <p:pic>
          <p:nvPicPr>
            <p:cNvPr id="13" name="圖片 12">
              <a:extLst>
                <a:ext uri="{FF2B5EF4-FFF2-40B4-BE49-F238E27FC236}">
                  <a16:creationId xmlns:a16="http://schemas.microsoft.com/office/drawing/2014/main" id="{583CE150-3639-4490-BCF7-18FE8E15C1BD}"/>
                </a:ext>
              </a:extLst>
            </p:cNvPr>
            <p:cNvPicPr>
              <a:picLocks noChangeAspect="1"/>
            </p:cNvPicPr>
            <p:nvPr/>
          </p:nvPicPr>
          <p:blipFill>
            <a:blip r:embed="rId8" cstate="print"/>
            <a:stretch>
              <a:fillRect/>
            </a:stretch>
          </p:blipFill>
          <p:spPr>
            <a:xfrm>
              <a:off x="340625" y="682865"/>
              <a:ext cx="804490" cy="1024666"/>
            </a:xfrm>
            <a:prstGeom prst="rect">
              <a:avLst/>
            </a:prstGeom>
          </p:spPr>
        </p:pic>
        <p:grpSp>
          <p:nvGrpSpPr>
            <p:cNvPr id="41" name="群組 40">
              <a:extLst>
                <a:ext uri="{FF2B5EF4-FFF2-40B4-BE49-F238E27FC236}">
                  <a16:creationId xmlns:a16="http://schemas.microsoft.com/office/drawing/2014/main" id="{46D93E20-0936-4593-B921-E59C2150E8CA}"/>
                </a:ext>
              </a:extLst>
            </p:cNvPr>
            <p:cNvGrpSpPr/>
            <p:nvPr/>
          </p:nvGrpSpPr>
          <p:grpSpPr>
            <a:xfrm>
              <a:off x="493615" y="3293752"/>
              <a:ext cx="2021465" cy="400110"/>
              <a:chOff x="666720" y="3458097"/>
              <a:chExt cx="2021465" cy="400110"/>
            </a:xfrm>
          </p:grpSpPr>
          <p:sp>
            <p:nvSpPr>
              <p:cNvPr id="43" name="文字方塊 20">
                <a:extLst>
                  <a:ext uri="{FF2B5EF4-FFF2-40B4-BE49-F238E27FC236}">
                    <a16:creationId xmlns:a16="http://schemas.microsoft.com/office/drawing/2014/main" id="{B5241771-7A7C-4A09-AF64-177B05C074A5}"/>
                  </a:ext>
                </a:extLst>
              </p:cNvPr>
              <p:cNvSpPr txBox="1">
                <a:spLocks noChangeArrowheads="1"/>
              </p:cNvSpPr>
              <p:nvPr/>
            </p:nvSpPr>
            <p:spPr bwMode="auto">
              <a:xfrm>
                <a:off x="1032528" y="3458097"/>
                <a:ext cx="1655657" cy="400110"/>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2000" b="1" dirty="0">
                    <a:solidFill>
                      <a:srgbClr val="F05FA3"/>
                    </a:solidFill>
                    <a:latin typeface="標楷體" panose="03000509000000000000" pitchFamily="65" charset="-120"/>
                  </a:rPr>
                  <a:t>以前學過的</a:t>
                </a:r>
              </a:p>
            </p:txBody>
          </p:sp>
          <p:pic>
            <p:nvPicPr>
              <p:cNvPr id="44" name="圖片 43">
                <a:extLst>
                  <a:ext uri="{FF2B5EF4-FFF2-40B4-BE49-F238E27FC236}">
                    <a16:creationId xmlns:a16="http://schemas.microsoft.com/office/drawing/2014/main" id="{7293DFA3-A55C-42A8-96D4-68E4F3BF8F4B}"/>
                  </a:ext>
                </a:extLst>
              </p:cNvPr>
              <p:cNvPicPr>
                <a:picLocks noChangeAspect="1"/>
              </p:cNvPicPr>
              <p:nvPr/>
            </p:nvPicPr>
            <p:blipFill>
              <a:blip r:embed="rId9" cstate="print"/>
              <a:stretch>
                <a:fillRect/>
              </a:stretch>
            </p:blipFill>
            <p:spPr>
              <a:xfrm>
                <a:off x="666720" y="3478212"/>
                <a:ext cx="357945" cy="379157"/>
              </a:xfrm>
              <a:prstGeom prst="rect">
                <a:avLst/>
              </a:prstGeom>
            </p:spPr>
          </p:pic>
        </p:grpSp>
      </p:grpSp>
      <p:grpSp>
        <p:nvGrpSpPr>
          <p:cNvPr id="19" name="群組 18">
            <a:extLst>
              <a:ext uri="{FF2B5EF4-FFF2-40B4-BE49-F238E27FC236}">
                <a16:creationId xmlns:a16="http://schemas.microsoft.com/office/drawing/2014/main" id="{5D592907-6649-4BC5-BE18-B777ECB3BD71}"/>
              </a:ext>
            </a:extLst>
          </p:cNvPr>
          <p:cNvGrpSpPr/>
          <p:nvPr/>
        </p:nvGrpSpPr>
        <p:grpSpPr>
          <a:xfrm>
            <a:off x="7599036" y="232014"/>
            <a:ext cx="1302751" cy="6614582"/>
            <a:chOff x="7599036" y="232014"/>
            <a:chExt cx="1302751" cy="6614582"/>
          </a:xfrm>
        </p:grpSpPr>
        <p:pic>
          <p:nvPicPr>
            <p:cNvPr id="16" name="圖片 15">
              <a:extLst>
                <a:ext uri="{FF2B5EF4-FFF2-40B4-BE49-F238E27FC236}">
                  <a16:creationId xmlns:a16="http://schemas.microsoft.com/office/drawing/2014/main" id="{C5711507-455E-4FFE-BE52-7E7651896521}"/>
                </a:ext>
              </a:extLst>
            </p:cNvPr>
            <p:cNvPicPr>
              <a:picLocks noChangeAspect="1"/>
            </p:cNvPicPr>
            <p:nvPr/>
          </p:nvPicPr>
          <p:blipFill>
            <a:blip r:embed="rId10" cstate="print"/>
            <a:stretch>
              <a:fillRect/>
            </a:stretch>
          </p:blipFill>
          <p:spPr>
            <a:xfrm rot="11867979">
              <a:off x="7599036" y="232014"/>
              <a:ext cx="317716" cy="308994"/>
            </a:xfrm>
            <a:prstGeom prst="rect">
              <a:avLst/>
            </a:prstGeom>
          </p:spPr>
        </p:pic>
        <p:sp>
          <p:nvSpPr>
            <p:cNvPr id="17" name="橢圓 16">
              <a:extLst>
                <a:ext uri="{FF2B5EF4-FFF2-40B4-BE49-F238E27FC236}">
                  <a16:creationId xmlns:a16="http://schemas.microsoft.com/office/drawing/2014/main" id="{1EB60B7C-6F99-42AB-BFA5-D3D4F0573A86}"/>
                </a:ext>
              </a:extLst>
            </p:cNvPr>
            <p:cNvSpPr/>
            <p:nvPr/>
          </p:nvSpPr>
          <p:spPr>
            <a:xfrm>
              <a:off x="8316416" y="908720"/>
              <a:ext cx="258420" cy="28803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1435AF5C-2CA8-47D4-B8F7-B34B8AB07D59}"/>
                </a:ext>
              </a:extLst>
            </p:cNvPr>
            <p:cNvSpPr/>
            <p:nvPr/>
          </p:nvSpPr>
          <p:spPr>
            <a:xfrm rot="19404658">
              <a:off x="8149134" y="284779"/>
              <a:ext cx="492443" cy="1487878"/>
            </a:xfrm>
            <a:prstGeom prst="rect">
              <a:avLst/>
            </a:prstGeom>
          </p:spPr>
          <p:txBody>
            <a:bodyPr vert="eaVert" wrap="square">
              <a:spAutoFit/>
            </a:bodyPr>
            <a:lstStyle/>
            <a:p>
              <a:r>
                <a:rPr lang="zh-TW" altLang="en-US" sz="2000" dirty="0">
                  <a:solidFill>
                    <a:srgbClr val="211D1E"/>
                  </a:solidFill>
                  <a:latin typeface="標楷體" panose="03000509000000000000" pitchFamily="65" charset="-120"/>
                  <a:ea typeface="標楷體" panose="03000509000000000000" pitchFamily="65" charset="-120"/>
                </a:rPr>
                <a:t>榕樹與周圍</a:t>
              </a:r>
              <a:endParaRPr lang="zh-TW" altLang="en-US" sz="2000" dirty="0">
                <a:latin typeface="標楷體" panose="03000509000000000000" pitchFamily="65" charset="-120"/>
                <a:ea typeface="標楷體" panose="03000509000000000000" pitchFamily="65" charset="-120"/>
              </a:endParaRPr>
            </a:p>
          </p:txBody>
        </p:sp>
        <p:sp>
          <p:nvSpPr>
            <p:cNvPr id="49" name="矩形 48">
              <a:extLst>
                <a:ext uri="{FF2B5EF4-FFF2-40B4-BE49-F238E27FC236}">
                  <a16:creationId xmlns:a16="http://schemas.microsoft.com/office/drawing/2014/main" id="{EC8F8756-C91A-48C0-A770-7107A23BA644}"/>
                </a:ext>
              </a:extLst>
            </p:cNvPr>
            <p:cNvSpPr/>
            <p:nvPr/>
          </p:nvSpPr>
          <p:spPr>
            <a:xfrm rot="2351371">
              <a:off x="7892009" y="5438250"/>
              <a:ext cx="492443" cy="1408346"/>
            </a:xfrm>
            <a:prstGeom prst="rect">
              <a:avLst/>
            </a:prstGeom>
          </p:spPr>
          <p:txBody>
            <a:bodyPr vert="eaVert" wrap="square">
              <a:spAutoFit/>
            </a:bodyPr>
            <a:lstStyle/>
            <a:p>
              <a:r>
                <a:rPr lang="zh-TW" altLang="en-US" sz="2000" dirty="0">
                  <a:solidFill>
                    <a:srgbClr val="211D1E"/>
                  </a:solidFill>
                  <a:latin typeface="標楷體" panose="03000509000000000000" pitchFamily="65" charset="-120"/>
                  <a:ea typeface="標楷體" panose="03000509000000000000" pitchFamily="65" charset="-120"/>
                </a:rPr>
                <a:t>植物生長。</a:t>
              </a:r>
              <a:endParaRPr lang="zh-TW" altLang="en-US" sz="2000" dirty="0">
                <a:latin typeface="標楷體" panose="03000509000000000000" pitchFamily="65" charset="-120"/>
                <a:ea typeface="標楷體" panose="03000509000000000000" pitchFamily="65" charset="-120"/>
              </a:endParaRPr>
            </a:p>
          </p:txBody>
        </p:sp>
        <p:sp>
          <p:nvSpPr>
            <p:cNvPr id="51" name="矩形 50">
              <a:extLst>
                <a:ext uri="{FF2B5EF4-FFF2-40B4-BE49-F238E27FC236}">
                  <a16:creationId xmlns:a16="http://schemas.microsoft.com/office/drawing/2014/main" id="{10356769-6B36-4EDD-B0DB-41BE2D8A39CE}"/>
                </a:ext>
              </a:extLst>
            </p:cNvPr>
            <p:cNvSpPr/>
            <p:nvPr/>
          </p:nvSpPr>
          <p:spPr>
            <a:xfrm rot="326444">
              <a:off x="8409344" y="1498567"/>
              <a:ext cx="492443" cy="1983563"/>
            </a:xfrm>
            <a:prstGeom prst="rect">
              <a:avLst/>
            </a:prstGeom>
          </p:spPr>
          <p:txBody>
            <a:bodyPr vert="eaVert" wrap="square">
              <a:spAutoFit/>
            </a:bodyPr>
            <a:lstStyle/>
            <a:p>
              <a:r>
                <a:rPr lang="zh-TW" altLang="en-US" sz="2000" dirty="0">
                  <a:solidFill>
                    <a:srgbClr val="211D1E"/>
                  </a:solidFill>
                  <a:latin typeface="標楷體" panose="03000509000000000000" pitchFamily="65" charset="-120"/>
                  <a:ea typeface="標楷體" panose="03000509000000000000" pitchFamily="65" charset="-120"/>
                </a:rPr>
                <a:t>植物競爭陽光、</a:t>
              </a:r>
              <a:endParaRPr lang="zh-TW" altLang="en-US" sz="2000" dirty="0">
                <a:latin typeface="標楷體" panose="03000509000000000000" pitchFamily="65" charset="-120"/>
                <a:ea typeface="標楷體" panose="03000509000000000000" pitchFamily="65" charset="-120"/>
              </a:endParaRPr>
            </a:p>
          </p:txBody>
        </p:sp>
        <p:sp>
          <p:nvSpPr>
            <p:cNvPr id="52" name="矩形 51">
              <a:extLst>
                <a:ext uri="{FF2B5EF4-FFF2-40B4-BE49-F238E27FC236}">
                  <a16:creationId xmlns:a16="http://schemas.microsoft.com/office/drawing/2014/main" id="{4C227C71-0F72-4FC8-8F8C-8263371B6DA7}"/>
                </a:ext>
              </a:extLst>
            </p:cNvPr>
            <p:cNvSpPr/>
            <p:nvPr/>
          </p:nvSpPr>
          <p:spPr>
            <a:xfrm>
              <a:off x="8356575" y="3284984"/>
              <a:ext cx="492443" cy="2496376"/>
            </a:xfrm>
            <a:prstGeom prst="rect">
              <a:avLst/>
            </a:prstGeom>
          </p:spPr>
          <p:txBody>
            <a:bodyPr vert="eaVert" wrap="square">
              <a:spAutoFit/>
            </a:bodyPr>
            <a:lstStyle/>
            <a:p>
              <a:r>
                <a:rPr lang="zh-TW" altLang="en-US" sz="2000" dirty="0">
                  <a:solidFill>
                    <a:srgbClr val="211D1E"/>
                  </a:solidFill>
                  <a:latin typeface="標楷體" panose="03000509000000000000" pitchFamily="65" charset="-120"/>
                  <a:ea typeface="標楷體" panose="03000509000000000000" pitchFamily="65" charset="-120"/>
                </a:rPr>
                <a:t>養分，影響樹下其他</a:t>
              </a:r>
              <a:endParaRPr lang="zh-TW" altLang="en-US" sz="2000" dirty="0">
                <a:latin typeface="標楷體" panose="03000509000000000000" pitchFamily="65" charset="-120"/>
                <a:ea typeface="標楷體" panose="03000509000000000000" pitchFamily="65" charset="-120"/>
              </a:endParaRPr>
            </a:p>
          </p:txBody>
        </p:sp>
      </p:grpSp>
      <p:sp>
        <p:nvSpPr>
          <p:cNvPr id="48" name="文字方塊 47">
            <a:extLst>
              <a:ext uri="{FF2B5EF4-FFF2-40B4-BE49-F238E27FC236}">
                <a16:creationId xmlns:a16="http://schemas.microsoft.com/office/drawing/2014/main" id="{4FE33892-6527-4A1B-A670-79669A1FE6F5}"/>
              </a:ext>
            </a:extLst>
          </p:cNvPr>
          <p:cNvSpPr txBox="1">
            <a:spLocks noChangeArrowheads="1"/>
          </p:cNvSpPr>
          <p:nvPr/>
        </p:nvSpPr>
        <p:spPr bwMode="auto">
          <a:xfrm>
            <a:off x="4788024" y="1110223"/>
            <a:ext cx="3240360" cy="224676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標楷體" panose="03000509000000000000" pitchFamily="65" charset="-120"/>
              </a:rPr>
              <a:t>植物之間競爭陽光是生態系統中常見的現象，尤其是在光資源有限的環境中。這種競爭驅使植物發展出不同的策略，以確保獲得充足的光來進行光合作用，維持生長和</a:t>
            </a:r>
            <a:r>
              <a:rPr lang="zh-TW" altLang="en-US" sz="2000">
                <a:solidFill>
                  <a:srgbClr val="FF0000"/>
                </a:solidFill>
                <a:latin typeface="標楷體" panose="03000509000000000000" pitchFamily="65" charset="-120"/>
              </a:rPr>
              <a:t>生存。</a:t>
            </a:r>
            <a:endParaRPr lang="zh-TW" altLang="en-US" sz="2000" dirty="0">
              <a:solidFill>
                <a:srgbClr val="FF0000"/>
              </a:solidFill>
              <a:latin typeface="標楷體" panose="03000509000000000000" pitchFamily="65" charset="-120"/>
            </a:endParaRPr>
          </a:p>
        </p:txBody>
      </p:sp>
      <p:pic>
        <p:nvPicPr>
          <p:cNvPr id="6" name="Picture 8">
            <a:hlinkClick r:id="rId11"/>
            <a:extLst>
              <a:ext uri="{FF2B5EF4-FFF2-40B4-BE49-F238E27FC236}">
                <a16:creationId xmlns:a16="http://schemas.microsoft.com/office/drawing/2014/main" id="{F7066F6F-B884-4921-BDF6-873779C3638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5148" y="1300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D8F9BFAF-2069-454E-BE25-0CB40A46ABFC}"/>
              </a:ext>
            </a:extLst>
          </p:cNvPr>
          <p:cNvPicPr>
            <a:picLocks noChangeAspect="1"/>
          </p:cNvPicPr>
          <p:nvPr/>
        </p:nvPicPr>
        <p:blipFill>
          <a:blip r:embed="rId2" cstate="print"/>
          <a:stretch>
            <a:fillRect/>
          </a:stretch>
        </p:blipFill>
        <p:spPr>
          <a:xfrm>
            <a:off x="683568" y="-27384"/>
            <a:ext cx="7584605" cy="6885384"/>
          </a:xfrm>
          <a:prstGeom prst="rect">
            <a:avLst/>
          </a:prstGeom>
        </p:spPr>
      </p:pic>
      <p:sp>
        <p:nvSpPr>
          <p:cNvPr id="8" name="矩形 7">
            <a:extLst>
              <a:ext uri="{FF2B5EF4-FFF2-40B4-BE49-F238E27FC236}">
                <a16:creationId xmlns:a16="http://schemas.microsoft.com/office/drawing/2014/main" id="{056929B2-0433-4BB7-BAB1-523F050B56BE}"/>
              </a:ext>
            </a:extLst>
          </p:cNvPr>
          <p:cNvSpPr>
            <a:spLocks noChangeArrowheads="1"/>
          </p:cNvSpPr>
          <p:nvPr/>
        </p:nvSpPr>
        <p:spPr bwMode="auto">
          <a:xfrm>
            <a:off x="1126187" y="4058595"/>
            <a:ext cx="823574"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蚯蚓</a:t>
            </a:r>
          </a:p>
        </p:txBody>
      </p:sp>
      <p:sp>
        <p:nvSpPr>
          <p:cNvPr id="9" name="矩形 8">
            <a:extLst>
              <a:ext uri="{FF2B5EF4-FFF2-40B4-BE49-F238E27FC236}">
                <a16:creationId xmlns:a16="http://schemas.microsoft.com/office/drawing/2014/main" id="{48B29079-5F47-49A7-88EA-9A9C980E6D9E}"/>
              </a:ext>
            </a:extLst>
          </p:cNvPr>
          <p:cNvSpPr>
            <a:spLocks noChangeArrowheads="1"/>
          </p:cNvSpPr>
          <p:nvPr/>
        </p:nvSpPr>
        <p:spPr bwMode="auto">
          <a:xfrm>
            <a:off x="3293182" y="2380818"/>
            <a:ext cx="757342"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蝗蟲</a:t>
            </a:r>
          </a:p>
        </p:txBody>
      </p:sp>
      <p:sp>
        <p:nvSpPr>
          <p:cNvPr id="10" name="矩形 9">
            <a:extLst>
              <a:ext uri="{FF2B5EF4-FFF2-40B4-BE49-F238E27FC236}">
                <a16:creationId xmlns:a16="http://schemas.microsoft.com/office/drawing/2014/main" id="{38E1A57E-61DE-4FB7-B44F-8AEB499AE4D7}"/>
              </a:ext>
            </a:extLst>
          </p:cNvPr>
          <p:cNvSpPr>
            <a:spLocks noChangeArrowheads="1"/>
          </p:cNvSpPr>
          <p:nvPr/>
        </p:nvSpPr>
        <p:spPr bwMode="auto">
          <a:xfrm>
            <a:off x="5345553" y="2498367"/>
            <a:ext cx="1241556"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黑冠麻鷺</a:t>
            </a:r>
          </a:p>
        </p:txBody>
      </p:sp>
      <p:sp>
        <p:nvSpPr>
          <p:cNvPr id="11" name="矩形 10">
            <a:extLst>
              <a:ext uri="{FF2B5EF4-FFF2-40B4-BE49-F238E27FC236}">
                <a16:creationId xmlns:a16="http://schemas.microsoft.com/office/drawing/2014/main" id="{FD1EC0EE-75C0-4205-A618-82865D2376A8}"/>
              </a:ext>
            </a:extLst>
          </p:cNvPr>
          <p:cNvSpPr>
            <a:spLocks noChangeArrowheads="1"/>
          </p:cNvSpPr>
          <p:nvPr/>
        </p:nvSpPr>
        <p:spPr bwMode="auto">
          <a:xfrm>
            <a:off x="6784334" y="3712884"/>
            <a:ext cx="721459"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蝸牛</a:t>
            </a:r>
          </a:p>
        </p:txBody>
      </p:sp>
      <p:sp>
        <p:nvSpPr>
          <p:cNvPr id="12" name="文字方塊 4">
            <a:extLst>
              <a:ext uri="{FF2B5EF4-FFF2-40B4-BE49-F238E27FC236}">
                <a16:creationId xmlns:a16="http://schemas.microsoft.com/office/drawing/2014/main" id="{69069897-ECF6-4A46-B144-4642C21A341F}"/>
              </a:ext>
            </a:extLst>
          </p:cNvPr>
          <p:cNvSpPr txBox="1">
            <a:spLocks noChangeArrowheads="1"/>
          </p:cNvSpPr>
          <p:nvPr/>
        </p:nvSpPr>
        <p:spPr bwMode="auto">
          <a:xfrm>
            <a:off x="4488927" y="3327375"/>
            <a:ext cx="1872208"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車前草群集</a:t>
            </a:r>
          </a:p>
        </p:txBody>
      </p:sp>
      <p:pic>
        <p:nvPicPr>
          <p:cNvPr id="13" name="Picture 8" descr="上一頁">
            <a:hlinkClick r:id="" action="ppaction://hlinkshowjump?jump=previousslide" tooltip="上一頁"/>
            <a:extLst>
              <a:ext uri="{FF2B5EF4-FFF2-40B4-BE49-F238E27FC236}">
                <a16:creationId xmlns:a16="http://schemas.microsoft.com/office/drawing/2014/main" id="{93EAE89C-EC67-4EB1-BEDD-2227378147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進入">
            <a:hlinkClick r:id="" action="ppaction://hlinkshowjump?jump=nextslide" tooltip="下一頁"/>
            <a:extLst>
              <a:ext uri="{FF2B5EF4-FFF2-40B4-BE49-F238E27FC236}">
                <a16:creationId xmlns:a16="http://schemas.microsoft.com/office/drawing/2014/main" id="{17AD2A57-B1D4-4EFC-BB17-D73F945932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回首頁">
            <a:hlinkClick r:id="rId5" action="ppaction://hlinksldjump"/>
            <a:extLst>
              <a:ext uri="{FF2B5EF4-FFF2-40B4-BE49-F238E27FC236}">
                <a16:creationId xmlns:a16="http://schemas.microsoft.com/office/drawing/2014/main" id="{2595A64B-A8A3-4F22-AF0C-D7C050512C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0C8109D0-725A-46F0-92DE-123503E95605}"/>
              </a:ext>
            </a:extLst>
          </p:cNvPr>
          <p:cNvSpPr/>
          <p:nvPr/>
        </p:nvSpPr>
        <p:spPr>
          <a:xfrm>
            <a:off x="251211" y="4653136"/>
            <a:ext cx="6832687" cy="201830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560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找一找，下面的環境</a:t>
            </a:r>
            <a:endParaRPr lang="en-US" altLang="zh-TW" sz="2800" dirty="0"/>
          </a:p>
          <a:p>
            <a:pPr marL="0" indent="0" eaLnBrk="1">
              <a:spcBef>
                <a:spcPts val="0"/>
              </a:spcBef>
              <a:buFontTx/>
              <a:buNone/>
            </a:pPr>
            <a:r>
              <a:rPr lang="zh-TW" altLang="en-US" sz="2800" dirty="0"/>
              <a:t>中發現哪些動物？</a:t>
            </a:r>
            <a:endParaRPr lang="en-US" altLang="zh-TW" sz="2800" dirty="0"/>
          </a:p>
          <a:p>
            <a:pPr marL="0" indent="720000" eaLnBrk="1">
              <a:buFontTx/>
              <a:buNone/>
            </a:pPr>
            <a:endParaRPr lang="en-US" altLang="zh-TW" sz="2800" dirty="0"/>
          </a:p>
          <a:p>
            <a:pPr marL="0" indent="0" eaLnBrk="1">
              <a:buFontTx/>
              <a:buNone/>
            </a:pPr>
            <a:endParaRPr lang="en-US" altLang="zh-TW" sz="2800" dirty="0"/>
          </a:p>
          <a:p>
            <a:pPr marL="0" indent="0" eaLnBrk="1">
              <a:buFontTx/>
              <a:buNone/>
            </a:pPr>
            <a:endParaRPr lang="en-US" altLang="zh-TW" sz="2800" dirty="0"/>
          </a:p>
          <a:p>
            <a:pPr marL="0" indent="0" eaLnBrk="1">
              <a:buFontTx/>
              <a:buNone/>
            </a:pPr>
            <a:endParaRPr lang="en-US" altLang="zh-TW" sz="2800" dirty="0"/>
          </a:p>
          <a:p>
            <a:pPr marL="0" indent="0" eaLnBrk="1">
              <a:buFontTx/>
              <a:buNone/>
            </a:pPr>
            <a:endParaRPr lang="en-US" altLang="zh-TW" sz="2800" dirty="0"/>
          </a:p>
          <a:p>
            <a:pPr marL="0" indent="0" eaLnBrk="1">
              <a:buFontTx/>
              <a:buNone/>
            </a:pPr>
            <a:endParaRPr lang="en-US" altLang="zh-TW" sz="2800" dirty="0"/>
          </a:p>
          <a:p>
            <a:pPr marL="0" indent="0" eaLnBrk="1">
              <a:buFontTx/>
              <a:buNone/>
            </a:pPr>
            <a:r>
              <a:rPr lang="zh-TW" altLang="en-US" sz="2800" dirty="0"/>
              <a:t>它們正在進行什麼活動？</a:t>
            </a:r>
            <a:endParaRPr lang="en-US" altLang="zh-TW" sz="2800" dirty="0"/>
          </a:p>
          <a:p>
            <a:pPr marL="0" indent="0" eaLnBrk="1">
              <a:buFontTx/>
              <a:buNone/>
            </a:pPr>
            <a:endParaRPr lang="en-US" altLang="zh-TW" sz="2800" dirty="0"/>
          </a:p>
          <a:p>
            <a:pPr marL="0" indent="0" eaLnBrk="1">
              <a:buFontTx/>
              <a:buNone/>
            </a:pPr>
            <a:r>
              <a:rPr lang="zh-TW" altLang="en-US" sz="2800" dirty="0"/>
              <a:t>和其他生物互動時，會有哪些行為反應呢？</a:t>
            </a:r>
            <a:endParaRPr lang="zh-TW" altLang="en-US" sz="2800" dirty="0">
              <a:solidFill>
                <a:srgbClr val="000000"/>
              </a:solidFill>
            </a:endParaRPr>
          </a:p>
        </p:txBody>
      </p:sp>
      <p:sp>
        <p:nvSpPr>
          <p:cNvPr id="5" name="矩形 4">
            <a:extLst>
              <a:ext uri="{FF2B5EF4-FFF2-40B4-BE49-F238E27FC236}">
                <a16:creationId xmlns:a16="http://schemas.microsoft.com/office/drawing/2014/main" id="{C9B12177-829B-4000-BCD2-937999CB9DF3}"/>
              </a:ext>
            </a:extLst>
          </p:cNvPr>
          <p:cNvSpPr>
            <a:spLocks noChangeArrowheads="1"/>
          </p:cNvSpPr>
          <p:nvPr/>
        </p:nvSpPr>
        <p:spPr bwMode="auto">
          <a:xfrm>
            <a:off x="251520" y="5085184"/>
            <a:ext cx="37990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黑冠麻鷺好像在找食物。</a:t>
            </a:r>
          </a:p>
        </p:txBody>
      </p:sp>
      <p:sp>
        <p:nvSpPr>
          <p:cNvPr id="6" name="矩形 5">
            <a:extLst>
              <a:ext uri="{FF2B5EF4-FFF2-40B4-BE49-F238E27FC236}">
                <a16:creationId xmlns:a16="http://schemas.microsoft.com/office/drawing/2014/main" id="{3A4EDA40-2F17-4C89-8F50-14BE3EAC6857}"/>
              </a:ext>
            </a:extLst>
          </p:cNvPr>
          <p:cNvSpPr>
            <a:spLocks noChangeArrowheads="1"/>
          </p:cNvSpPr>
          <p:nvPr/>
        </p:nvSpPr>
        <p:spPr bwMode="auto">
          <a:xfrm>
            <a:off x="251520" y="6093296"/>
            <a:ext cx="63355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蚯蚓怕被黑冠麻鷺吃掉，所以要躲在土裡。</a:t>
            </a:r>
          </a:p>
        </p:txBody>
      </p:sp>
      <p:sp>
        <p:nvSpPr>
          <p:cNvPr id="4" name="矩形 3">
            <a:extLst>
              <a:ext uri="{FF2B5EF4-FFF2-40B4-BE49-F238E27FC236}">
                <a16:creationId xmlns:a16="http://schemas.microsoft.com/office/drawing/2014/main" id="{7AAC99F9-704E-4A68-8AEB-A8066CD9D82B}"/>
              </a:ext>
            </a:extLst>
          </p:cNvPr>
          <p:cNvSpPr>
            <a:spLocks noChangeArrowheads="1"/>
          </p:cNvSpPr>
          <p:nvPr/>
        </p:nvSpPr>
        <p:spPr bwMode="auto">
          <a:xfrm>
            <a:off x="251520" y="1484784"/>
            <a:ext cx="5472608" cy="461665"/>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有黑冠麻鷺、蝗蟲、蝸牛、蚯蚓</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pic>
        <p:nvPicPr>
          <p:cNvPr id="17" name="Picture 7">
            <a:extLst>
              <a:ext uri="{FF2B5EF4-FFF2-40B4-BE49-F238E27FC236}">
                <a16:creationId xmlns:a16="http://schemas.microsoft.com/office/drawing/2014/main" id="{538A6378-E134-4F1F-95BE-5E367C8CF9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2">
            <a:extLst>
              <a:ext uri="{FF2B5EF4-FFF2-40B4-BE49-F238E27FC236}">
                <a16:creationId xmlns:a16="http://schemas.microsoft.com/office/drawing/2014/main" id="{48A9B79F-56BB-43C4-A6BC-E0120FEC74B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P48</a:t>
            </a:r>
            <a:endParaRPr kumimoji="0" lang="en-US" altLang="zh-TW" sz="2000" dirty="0">
              <a:solidFill>
                <a:schemeClr val="bg1"/>
              </a:solidFill>
            </a:endParaRPr>
          </a:p>
        </p:txBody>
      </p:sp>
    </p:spTree>
    <p:extLst>
      <p:ext uri="{BB962C8B-B14F-4D97-AF65-F5344CB8AC3E}">
        <p14:creationId xmlns:p14="http://schemas.microsoft.com/office/powerpoint/2010/main" val="50424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5" grpId="0"/>
      <p:bldP spid="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C37B3FF-BB89-43E3-85EF-BB0CE7EEA811}"/>
              </a:ext>
            </a:extLst>
          </p:cNvPr>
          <p:cNvPicPr>
            <a:picLocks noChangeAspect="1"/>
          </p:cNvPicPr>
          <p:nvPr/>
        </p:nvPicPr>
        <p:blipFill>
          <a:blip r:embed="rId2" cstate="print"/>
          <a:stretch>
            <a:fillRect/>
          </a:stretch>
        </p:blipFill>
        <p:spPr>
          <a:xfrm>
            <a:off x="683568" y="-27384"/>
            <a:ext cx="7584605" cy="6885384"/>
          </a:xfrm>
          <a:prstGeom prst="rect">
            <a:avLst/>
          </a:prstGeom>
        </p:spPr>
      </p:pic>
      <p:grpSp>
        <p:nvGrpSpPr>
          <p:cNvPr id="12" name="群組 11">
            <a:extLst>
              <a:ext uri="{FF2B5EF4-FFF2-40B4-BE49-F238E27FC236}">
                <a16:creationId xmlns:a16="http://schemas.microsoft.com/office/drawing/2014/main" id="{105EF545-668C-4E33-B017-68B3D8F96A6D}"/>
              </a:ext>
            </a:extLst>
          </p:cNvPr>
          <p:cNvGrpSpPr/>
          <p:nvPr/>
        </p:nvGrpSpPr>
        <p:grpSpPr>
          <a:xfrm>
            <a:off x="179512" y="4575641"/>
            <a:ext cx="5867586" cy="2093720"/>
            <a:chOff x="1638207" y="4575641"/>
            <a:chExt cx="5867586" cy="2093720"/>
          </a:xfrm>
        </p:grpSpPr>
        <p:pic>
          <p:nvPicPr>
            <p:cNvPr id="8" name="圖片 7">
              <a:extLst>
                <a:ext uri="{FF2B5EF4-FFF2-40B4-BE49-F238E27FC236}">
                  <a16:creationId xmlns:a16="http://schemas.microsoft.com/office/drawing/2014/main" id="{90457D04-3028-435C-B521-95BF63C73E8B}"/>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2321856" y="5692749"/>
              <a:ext cx="4482392" cy="976612"/>
            </a:xfrm>
            <a:prstGeom prst="rect">
              <a:avLst/>
            </a:prstGeom>
          </p:spPr>
        </p:pic>
        <p:pic>
          <p:nvPicPr>
            <p:cNvPr id="3" name="圖片 2">
              <a:extLst>
                <a:ext uri="{FF2B5EF4-FFF2-40B4-BE49-F238E27FC236}">
                  <a16:creationId xmlns:a16="http://schemas.microsoft.com/office/drawing/2014/main" id="{56328BC2-C4B6-457C-ABF0-7329E1D5A3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512" b="89764" l="786" r="96070">
                          <a14:foregroundMark x1="5240" y1="21260" x2="30655" y2="61024"/>
                          <a14:foregroundMark x1="43144" y1="13780" x2="60175" y2="64173"/>
                          <a14:foregroundMark x1="72926" y1="20472" x2="90044" y2="60630"/>
                          <a14:foregroundMark x1="96594" y1="26378" x2="96157" y2="56299"/>
                          <a14:foregroundMark x1="96157" y1="56299" x2="95546" y2="63386"/>
                          <a14:foregroundMark x1="37904" y1="14173" x2="38253" y2="26378"/>
                          <a14:foregroundMark x1="37817" y1="25591" x2="37817" y2="50000"/>
                          <a14:foregroundMark x1="37817" y1="50000" x2="37642" y2="51969"/>
                          <a14:foregroundMark x1="1135" y1="14567" x2="2096" y2="37795"/>
                          <a14:foregroundMark x1="2096" y1="37795" x2="1397" y2="52756"/>
                          <a14:foregroundMark x1="873" y1="44488" x2="1223" y2="53543"/>
                          <a14:foregroundMark x1="32751" y1="21260" x2="32838" y2="31496"/>
                          <a14:foregroundMark x1="29694" y1="5512" x2="28646" y2="5512"/>
                          <a14:foregroundMark x1="70393" y1="37402" x2="70568" y2="53150"/>
                        </a14:backgroundRemoval>
                      </a14:imgEffect>
                    </a14:imgLayer>
                  </a14:imgProps>
                </a:ext>
              </a:extLst>
            </a:blip>
            <a:stretch>
              <a:fillRect/>
            </a:stretch>
          </p:blipFill>
          <p:spPr>
            <a:xfrm>
              <a:off x="1638207" y="4575641"/>
              <a:ext cx="5867586" cy="1301631"/>
            </a:xfrm>
            <a:prstGeom prst="rect">
              <a:avLst/>
            </a:prstGeom>
          </p:spPr>
        </p:pic>
      </p:grpSp>
      <p:sp>
        <p:nvSpPr>
          <p:cNvPr id="11"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04993" y="4645585"/>
            <a:ext cx="1944216" cy="1015663"/>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我發現蝗蟲和蝸牛常在葉片間活動。</a:t>
            </a:r>
          </a:p>
        </p:txBody>
      </p:sp>
      <p:pic>
        <p:nvPicPr>
          <p:cNvPr id="4" name="Picture 8" descr="上一頁">
            <a:hlinkClick r:id="" action="ppaction://hlinkshowjump?jump=previousslide" tooltip="上一頁"/>
            <a:extLst>
              <a:ext uri="{FF2B5EF4-FFF2-40B4-BE49-F238E27FC236}">
                <a16:creationId xmlns:a16="http://schemas.microsoft.com/office/drawing/2014/main" id="{E1958888-C75D-4237-8968-CF2EEDC6CA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進入">
            <a:hlinkClick r:id="" action="ppaction://hlinkshowjump?jump=nextslide" tooltip="下一頁"/>
            <a:extLst>
              <a:ext uri="{FF2B5EF4-FFF2-40B4-BE49-F238E27FC236}">
                <a16:creationId xmlns:a16="http://schemas.microsoft.com/office/drawing/2014/main" id="{E658F80A-4601-4B91-8C05-A310B3F94D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回首頁">
            <a:hlinkClick r:id="rId8" action="ppaction://hlinksldjump"/>
            <a:extLst>
              <a:ext uri="{FF2B5EF4-FFF2-40B4-BE49-F238E27FC236}">
                <a16:creationId xmlns:a16="http://schemas.microsoft.com/office/drawing/2014/main" id="{8E3BAE24-B5D1-41A3-8B65-F8EB615468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4">
            <a:extLst>
              <a:ext uri="{FF2B5EF4-FFF2-40B4-BE49-F238E27FC236}">
                <a16:creationId xmlns:a16="http://schemas.microsoft.com/office/drawing/2014/main" id="{318E039B-6CEF-4E27-91A1-F28392750374}"/>
              </a:ext>
            </a:extLst>
          </p:cNvPr>
          <p:cNvSpPr txBox="1">
            <a:spLocks noChangeArrowheads="1"/>
          </p:cNvSpPr>
          <p:nvPr/>
        </p:nvSpPr>
        <p:spPr bwMode="auto">
          <a:xfrm>
            <a:off x="2393225" y="4645585"/>
            <a:ext cx="1944216" cy="1015663"/>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我看到黑冠麻鷺好像在找食物。</a:t>
            </a:r>
          </a:p>
        </p:txBody>
      </p:sp>
      <p:sp>
        <p:nvSpPr>
          <p:cNvPr id="14" name="文字方塊 4">
            <a:extLst>
              <a:ext uri="{FF2B5EF4-FFF2-40B4-BE49-F238E27FC236}">
                <a16:creationId xmlns:a16="http://schemas.microsoft.com/office/drawing/2014/main" id="{3EC274BF-ABF9-4D99-A2D5-C12B07CE5219}"/>
              </a:ext>
            </a:extLst>
          </p:cNvPr>
          <p:cNvSpPr txBox="1">
            <a:spLocks noChangeArrowheads="1"/>
          </p:cNvSpPr>
          <p:nvPr/>
        </p:nvSpPr>
        <p:spPr bwMode="auto">
          <a:xfrm>
            <a:off x="4295413" y="4645585"/>
            <a:ext cx="1944216" cy="1015663"/>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馬陸和蚯蚓為什麼要躲起來。</a:t>
            </a:r>
          </a:p>
        </p:txBody>
      </p:sp>
      <p:sp>
        <p:nvSpPr>
          <p:cNvPr id="19" name="矩形 18">
            <a:extLst>
              <a:ext uri="{FF2B5EF4-FFF2-40B4-BE49-F238E27FC236}">
                <a16:creationId xmlns:a16="http://schemas.microsoft.com/office/drawing/2014/main" id="{9E0051DD-17B6-42EB-BFF8-388A94C120ED}"/>
              </a:ext>
            </a:extLst>
          </p:cNvPr>
          <p:cNvSpPr>
            <a:spLocks noChangeArrowheads="1"/>
          </p:cNvSpPr>
          <p:nvPr/>
        </p:nvSpPr>
        <p:spPr bwMode="auto">
          <a:xfrm>
            <a:off x="4887640" y="5301208"/>
            <a:ext cx="3560126" cy="707886"/>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馬陸和蚯蚓為了要躲避被黑冠麻鷺吃掉，所以要躲起來。</a:t>
            </a:r>
          </a:p>
        </p:txBody>
      </p:sp>
      <p:sp>
        <p:nvSpPr>
          <p:cNvPr id="21" name="文字方塊 4">
            <a:extLst>
              <a:ext uri="{FF2B5EF4-FFF2-40B4-BE49-F238E27FC236}">
                <a16:creationId xmlns:a16="http://schemas.microsoft.com/office/drawing/2014/main" id="{83CF07A3-998E-45F9-B721-4379B2F2E87E}"/>
              </a:ext>
            </a:extLst>
          </p:cNvPr>
          <p:cNvSpPr txBox="1">
            <a:spLocks noChangeArrowheads="1"/>
          </p:cNvSpPr>
          <p:nvPr/>
        </p:nvSpPr>
        <p:spPr bwMode="auto">
          <a:xfrm>
            <a:off x="4488927" y="3327375"/>
            <a:ext cx="1872208"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車前草群集</a:t>
            </a:r>
          </a:p>
        </p:txBody>
      </p:sp>
      <p:sp>
        <p:nvSpPr>
          <p:cNvPr id="22" name="矩形 21">
            <a:extLst>
              <a:ext uri="{FF2B5EF4-FFF2-40B4-BE49-F238E27FC236}">
                <a16:creationId xmlns:a16="http://schemas.microsoft.com/office/drawing/2014/main" id="{E69F0F43-F63D-4BCC-9C50-520F81EEF5FE}"/>
              </a:ext>
            </a:extLst>
          </p:cNvPr>
          <p:cNvSpPr>
            <a:spLocks noChangeArrowheads="1"/>
          </p:cNvSpPr>
          <p:nvPr/>
        </p:nvSpPr>
        <p:spPr bwMode="auto">
          <a:xfrm>
            <a:off x="1126187" y="4058595"/>
            <a:ext cx="823574"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蚯蚓</a:t>
            </a:r>
          </a:p>
        </p:txBody>
      </p:sp>
      <p:sp>
        <p:nvSpPr>
          <p:cNvPr id="23" name="矩形 22">
            <a:extLst>
              <a:ext uri="{FF2B5EF4-FFF2-40B4-BE49-F238E27FC236}">
                <a16:creationId xmlns:a16="http://schemas.microsoft.com/office/drawing/2014/main" id="{99B37250-A4AA-473E-9218-175E7C7BCEC2}"/>
              </a:ext>
            </a:extLst>
          </p:cNvPr>
          <p:cNvSpPr>
            <a:spLocks noChangeArrowheads="1"/>
          </p:cNvSpPr>
          <p:nvPr/>
        </p:nvSpPr>
        <p:spPr bwMode="auto">
          <a:xfrm>
            <a:off x="3293182" y="2380818"/>
            <a:ext cx="757342"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蝗蟲</a:t>
            </a:r>
          </a:p>
        </p:txBody>
      </p:sp>
      <p:sp>
        <p:nvSpPr>
          <p:cNvPr id="24" name="矩形 23">
            <a:extLst>
              <a:ext uri="{FF2B5EF4-FFF2-40B4-BE49-F238E27FC236}">
                <a16:creationId xmlns:a16="http://schemas.microsoft.com/office/drawing/2014/main" id="{7C86FD6B-DA6A-460B-BDD7-A23AF817EEFD}"/>
              </a:ext>
            </a:extLst>
          </p:cNvPr>
          <p:cNvSpPr>
            <a:spLocks noChangeArrowheads="1"/>
          </p:cNvSpPr>
          <p:nvPr/>
        </p:nvSpPr>
        <p:spPr bwMode="auto">
          <a:xfrm>
            <a:off x="5345553" y="2498367"/>
            <a:ext cx="1241556"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黑冠麻鷺</a:t>
            </a:r>
          </a:p>
        </p:txBody>
      </p:sp>
      <p:sp>
        <p:nvSpPr>
          <p:cNvPr id="25" name="矩形 24">
            <a:extLst>
              <a:ext uri="{FF2B5EF4-FFF2-40B4-BE49-F238E27FC236}">
                <a16:creationId xmlns:a16="http://schemas.microsoft.com/office/drawing/2014/main" id="{98BFDA9C-BD6A-4C3E-88BF-260072A1257D}"/>
              </a:ext>
            </a:extLst>
          </p:cNvPr>
          <p:cNvSpPr>
            <a:spLocks noChangeArrowheads="1"/>
          </p:cNvSpPr>
          <p:nvPr/>
        </p:nvSpPr>
        <p:spPr bwMode="auto">
          <a:xfrm>
            <a:off x="6784334" y="3712884"/>
            <a:ext cx="721459"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蝸牛</a:t>
            </a:r>
          </a:p>
        </p:txBody>
      </p:sp>
      <p:pic>
        <p:nvPicPr>
          <p:cNvPr id="26" name="Picture 7">
            <a:extLst>
              <a:ext uri="{FF2B5EF4-FFF2-40B4-BE49-F238E27FC236}">
                <a16:creationId xmlns:a16="http://schemas.microsoft.com/office/drawing/2014/main" id="{81A12CEE-EBBC-4EDC-9858-8A648E16B1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P48</a:t>
            </a:r>
            <a:endParaRPr kumimoji="0" lang="en-US" altLang="zh-TW" sz="2000" dirty="0">
              <a:solidFill>
                <a:schemeClr val="bg1"/>
              </a:solidFill>
            </a:endParaRPr>
          </a:p>
        </p:txBody>
      </p:sp>
    </p:spTree>
    <p:extLst>
      <p:ext uri="{BB962C8B-B14F-4D97-AF65-F5344CB8AC3E}">
        <p14:creationId xmlns:p14="http://schemas.microsoft.com/office/powerpoint/2010/main" val="129390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P49</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362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不同生物所形成的各自「族群」，包含所有動物、植物和肉眼看不見的微生物在內，同時在一定空間範圍的相同環境裡一起生活，任何一種生物都無法在自然環境中單獨生存，許多種因素會影響生物和生物間的交互作用、族群分布和生物數量，相互依賴形成一個生物社會，稱為「</a:t>
            </a:r>
            <a:r>
              <a:rPr lang="zh-TW" altLang="en-US" sz="2800" dirty="0">
                <a:solidFill>
                  <a:srgbClr val="C6178D"/>
                </a:solidFill>
              </a:rPr>
              <a:t>群集</a:t>
            </a:r>
            <a:r>
              <a:rPr lang="zh-TW" altLang="en-US" sz="2800" dirty="0"/>
              <a:t>」。例如</a:t>
            </a:r>
            <a:r>
              <a:rPr lang="en-US" altLang="zh-TW" sz="2800" dirty="0"/>
              <a:t>︰</a:t>
            </a:r>
            <a:r>
              <a:rPr lang="zh-TW" altLang="en-US" sz="2800" dirty="0"/>
              <a:t>車前草、大花咸豐草、蚯蚓、馬陸、黑冠麻鷺等組成的車前草群集。</a:t>
            </a:r>
            <a:endParaRPr lang="zh-TW" altLang="en-US" sz="2800" dirty="0">
              <a:solidFill>
                <a:srgbClr val="000000"/>
              </a:solidFill>
            </a:endParaRPr>
          </a:p>
        </p:txBody>
      </p:sp>
      <p:pic>
        <p:nvPicPr>
          <p:cNvPr id="2" name="Picture 8">
            <a:hlinkClick r:id="rId2"/>
            <a:extLst>
              <a:ext uri="{FF2B5EF4-FFF2-40B4-BE49-F238E27FC236}">
                <a16:creationId xmlns:a16="http://schemas.microsoft.com/office/drawing/2014/main" id="{BAB37AE7-4964-7522-44C3-8F93FDFC0F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537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P49</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11F4A8A4-539C-4A57-AC8E-4A4D0BA84751}"/>
              </a:ext>
            </a:extLst>
          </p:cNvPr>
          <p:cNvPicPr>
            <a:picLocks noChangeAspect="1"/>
          </p:cNvPicPr>
          <p:nvPr/>
        </p:nvPicPr>
        <p:blipFill>
          <a:blip r:embed="rId2" cstate="print"/>
          <a:stretch>
            <a:fillRect/>
          </a:stretch>
        </p:blipFill>
        <p:spPr>
          <a:xfrm>
            <a:off x="227460" y="476673"/>
            <a:ext cx="8916540" cy="3528392"/>
          </a:xfrm>
          <a:prstGeom prst="rect">
            <a:avLst/>
          </a:prstGeom>
        </p:spPr>
      </p:pic>
      <p:sp>
        <p:nvSpPr>
          <p:cNvPr id="5" name="文字方塊 4">
            <a:extLst>
              <a:ext uri="{FF2B5EF4-FFF2-40B4-BE49-F238E27FC236}">
                <a16:creationId xmlns:a16="http://schemas.microsoft.com/office/drawing/2014/main" id="{72C5FD82-A981-4CCB-BC70-3B69E74FC3BB}"/>
              </a:ext>
            </a:extLst>
          </p:cNvPr>
          <p:cNvSpPr txBox="1">
            <a:spLocks noChangeArrowheads="1"/>
          </p:cNvSpPr>
          <p:nvPr/>
        </p:nvSpPr>
        <p:spPr bwMode="auto">
          <a:xfrm>
            <a:off x="323528" y="1212428"/>
            <a:ext cx="2880320" cy="2000548"/>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b="1" dirty="0">
                <a:latin typeface="標楷體" panose="03000509000000000000" pitchFamily="65" charset="-120"/>
              </a:rPr>
              <a:t>黑冠麻鷺</a:t>
            </a:r>
            <a:endParaRPr lang="en-US" altLang="zh-TW" sz="2800" b="1" dirty="0">
              <a:latin typeface="標楷體" panose="03000509000000000000" pitchFamily="65" charset="-120"/>
            </a:endParaRPr>
          </a:p>
          <a:p>
            <a:pPr eaLnBrk="1">
              <a:spcBef>
                <a:spcPct val="0"/>
              </a:spcBef>
              <a:buFontTx/>
              <a:buNone/>
            </a:pPr>
            <a:r>
              <a:rPr lang="zh-TW" altLang="en-US" sz="2400" dirty="0">
                <a:latin typeface="標楷體" panose="03000509000000000000" pitchFamily="65" charset="-120"/>
              </a:rPr>
              <a:t>黑冠麻鷺是草地環境常見動物之一，以蚯蚓、馬陸</a:t>
            </a:r>
            <a:r>
              <a:rPr lang="en-US" altLang="zh-TW" sz="2400" dirty="0">
                <a:latin typeface="標楷體" panose="03000509000000000000" pitchFamily="65" charset="-120"/>
              </a:rPr>
              <a:t>……</a:t>
            </a:r>
            <a:r>
              <a:rPr lang="zh-TW" altLang="en-US" sz="2400" dirty="0">
                <a:latin typeface="標楷體" panose="03000509000000000000" pitchFamily="65" charset="-120"/>
              </a:rPr>
              <a:t>為食物。</a:t>
            </a:r>
          </a:p>
        </p:txBody>
      </p:sp>
      <p:sp>
        <p:nvSpPr>
          <p:cNvPr id="6" name="文字方塊 5">
            <a:extLst>
              <a:ext uri="{FF2B5EF4-FFF2-40B4-BE49-F238E27FC236}">
                <a16:creationId xmlns:a16="http://schemas.microsoft.com/office/drawing/2014/main" id="{2DB91202-152F-4D14-80EF-83B42A708C35}"/>
              </a:ext>
            </a:extLst>
          </p:cNvPr>
          <p:cNvSpPr txBox="1">
            <a:spLocks noChangeArrowheads="1"/>
          </p:cNvSpPr>
          <p:nvPr/>
        </p:nvSpPr>
        <p:spPr bwMode="auto">
          <a:xfrm>
            <a:off x="251519" y="3717032"/>
            <a:ext cx="8784977" cy="230832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黑冠麻鷺原本為低海拔山區的稀有留鳥，但隨著都市綠地增加，黑冠麻鷺反而逐漸向平地擴張，如今在學校、公園都有可能發現牠的蹤跡。黑冠麻鷺白天常棲息於樹上或地面植被中，也會單獨緩慢的於水邊、旱地、田野覓食，主要以蚯蚓為主食，覓食蚯蚓時，在地面上緩慢行走，以喙刺入土中拔出蚯蚓。也會捕食昆蟲、軟體動物、節肢動物、青蛙等。</a:t>
            </a:r>
          </a:p>
        </p:txBody>
      </p:sp>
    </p:spTree>
    <p:extLst>
      <p:ext uri="{BB962C8B-B14F-4D97-AF65-F5344CB8AC3E}">
        <p14:creationId xmlns:p14="http://schemas.microsoft.com/office/powerpoint/2010/main" val="14025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P49</a:t>
            </a:r>
            <a:endParaRPr kumimoji="0" lang="en-US" altLang="zh-TW" sz="2000" dirty="0">
              <a:solidFill>
                <a:schemeClr val="bg1"/>
              </a:solidFill>
            </a:endParaRPr>
          </a:p>
        </p:txBody>
      </p:sp>
      <p:pic>
        <p:nvPicPr>
          <p:cNvPr id="3" name="圖片 2">
            <a:extLst>
              <a:ext uri="{FF2B5EF4-FFF2-40B4-BE49-F238E27FC236}">
                <a16:creationId xmlns:a16="http://schemas.microsoft.com/office/drawing/2014/main" id="{41B7EDD6-29C2-4191-A9E8-C3A3F192D4E1}"/>
              </a:ext>
            </a:extLst>
          </p:cNvPr>
          <p:cNvPicPr>
            <a:picLocks noChangeAspect="1"/>
          </p:cNvPicPr>
          <p:nvPr/>
        </p:nvPicPr>
        <p:blipFill>
          <a:blip r:embed="rId2" cstate="print"/>
          <a:stretch>
            <a:fillRect/>
          </a:stretch>
        </p:blipFill>
        <p:spPr>
          <a:xfrm>
            <a:off x="228600" y="476672"/>
            <a:ext cx="8915400" cy="3350656"/>
          </a:xfrm>
          <a:prstGeom prst="rect">
            <a:avLst/>
          </a:prstGeom>
        </p:spPr>
      </p:pic>
      <p:pic>
        <p:nvPicPr>
          <p:cNvPr id="4" name="圖片 3">
            <a:extLst>
              <a:ext uri="{FF2B5EF4-FFF2-40B4-BE49-F238E27FC236}">
                <a16:creationId xmlns:a16="http://schemas.microsoft.com/office/drawing/2014/main" id="{A1E2D88F-D0CA-463B-9919-D0C51A9FC903}"/>
              </a:ext>
            </a:extLst>
          </p:cNvPr>
          <p:cNvPicPr>
            <a:picLocks noChangeAspect="1"/>
          </p:cNvPicPr>
          <p:nvPr/>
        </p:nvPicPr>
        <p:blipFill>
          <a:blip r:embed="rId3" cstate="print"/>
          <a:stretch>
            <a:fillRect/>
          </a:stretch>
        </p:blipFill>
        <p:spPr>
          <a:xfrm>
            <a:off x="179512" y="4365104"/>
            <a:ext cx="8793038" cy="1478666"/>
          </a:xfrm>
          <a:prstGeom prst="rect">
            <a:avLst/>
          </a:prstGeom>
        </p:spPr>
      </p:pic>
      <p:sp>
        <p:nvSpPr>
          <p:cNvPr id="6" name="文字方塊 4">
            <a:extLst>
              <a:ext uri="{FF2B5EF4-FFF2-40B4-BE49-F238E27FC236}">
                <a16:creationId xmlns:a16="http://schemas.microsoft.com/office/drawing/2014/main" id="{726C1115-625C-461B-87C1-0778B9AD01C0}"/>
              </a:ext>
            </a:extLst>
          </p:cNvPr>
          <p:cNvSpPr txBox="1">
            <a:spLocks noChangeArrowheads="1"/>
          </p:cNvSpPr>
          <p:nvPr/>
        </p:nvSpPr>
        <p:spPr bwMode="auto">
          <a:xfrm>
            <a:off x="395536" y="4479503"/>
            <a:ext cx="3384376"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蝸牛和蝗蟲以植物為食物，遇危險會躲到葉片間，避免被捕食。</a:t>
            </a:r>
          </a:p>
        </p:txBody>
      </p:sp>
      <p:sp>
        <p:nvSpPr>
          <p:cNvPr id="9" name="文字方塊 8">
            <a:extLst>
              <a:ext uri="{FF2B5EF4-FFF2-40B4-BE49-F238E27FC236}">
                <a16:creationId xmlns:a16="http://schemas.microsoft.com/office/drawing/2014/main" id="{A8D2010B-DF88-4E91-84FA-0A0010B3A81F}"/>
              </a:ext>
            </a:extLst>
          </p:cNvPr>
          <p:cNvSpPr txBox="1">
            <a:spLocks noChangeArrowheads="1"/>
          </p:cNvSpPr>
          <p:nvPr/>
        </p:nvSpPr>
        <p:spPr bwMode="auto">
          <a:xfrm>
            <a:off x="395536" y="1212428"/>
            <a:ext cx="2880320" cy="2000548"/>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b="1" dirty="0">
                <a:latin typeface="標楷體" panose="03000509000000000000" pitchFamily="65" charset="-120"/>
              </a:rPr>
              <a:t>蚯蚓</a:t>
            </a:r>
            <a:endParaRPr lang="en-US" altLang="zh-TW" sz="2800" b="1" dirty="0">
              <a:latin typeface="標楷體" panose="03000509000000000000" pitchFamily="65" charset="-120"/>
            </a:endParaRPr>
          </a:p>
          <a:p>
            <a:pPr eaLnBrk="1">
              <a:spcBef>
                <a:spcPct val="0"/>
              </a:spcBef>
              <a:buFontTx/>
              <a:buNone/>
            </a:pPr>
            <a:r>
              <a:rPr lang="zh-TW" altLang="en-US" sz="2400" dirty="0">
                <a:latin typeface="標楷體" panose="03000509000000000000" pitchFamily="65" charset="-120"/>
              </a:rPr>
              <a:t>蚯蚓挖土和產生糞土，增加土壤的透氣性及養分，可促進植物生長。</a:t>
            </a:r>
          </a:p>
        </p:txBody>
      </p:sp>
      <p:sp>
        <p:nvSpPr>
          <p:cNvPr id="10" name="文字方塊 4">
            <a:extLst>
              <a:ext uri="{FF2B5EF4-FFF2-40B4-BE49-F238E27FC236}">
                <a16:creationId xmlns:a16="http://schemas.microsoft.com/office/drawing/2014/main" id="{24E752BB-73F6-4207-9B19-CA247346E986}"/>
              </a:ext>
            </a:extLst>
          </p:cNvPr>
          <p:cNvSpPr txBox="1">
            <a:spLocks noChangeArrowheads="1"/>
          </p:cNvSpPr>
          <p:nvPr/>
        </p:nvSpPr>
        <p:spPr bwMode="auto">
          <a:xfrm>
            <a:off x="6300193" y="4504272"/>
            <a:ext cx="2672358"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觀察車前草群集，發現包含許多生物族群。</a:t>
            </a:r>
          </a:p>
        </p:txBody>
      </p:sp>
      <p:sp>
        <p:nvSpPr>
          <p:cNvPr id="8" name="文字方塊 7">
            <a:extLst>
              <a:ext uri="{FF2B5EF4-FFF2-40B4-BE49-F238E27FC236}">
                <a16:creationId xmlns:a16="http://schemas.microsoft.com/office/drawing/2014/main" id="{BBE6FED7-02DC-4770-8BF6-A6E757990AE1}"/>
              </a:ext>
            </a:extLst>
          </p:cNvPr>
          <p:cNvSpPr txBox="1">
            <a:spLocks noChangeArrowheads="1"/>
          </p:cNvSpPr>
          <p:nvPr/>
        </p:nvSpPr>
        <p:spPr bwMode="auto">
          <a:xfrm>
            <a:off x="3779913" y="553904"/>
            <a:ext cx="5112876" cy="341632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蚯蚓具有負趨光性，喜生活在潮溼、疏鬆和肥沃的土壤中，以腐爛葉子為食。大部分的蚯蚓每天可以進食相當於自己體重的食物。牠把土吃進體內，將微生物吸收，然後把不能消化的沙土排放出來。蚯蚓的運動和排泄物對土壤的品質改善有益，可讓土壤保持透氣和健康狀態，對農業有重要的作用。</a:t>
            </a:r>
          </a:p>
        </p:txBody>
      </p:sp>
    </p:spTree>
    <p:extLst>
      <p:ext uri="{BB962C8B-B14F-4D97-AF65-F5344CB8AC3E}">
        <p14:creationId xmlns:p14="http://schemas.microsoft.com/office/powerpoint/2010/main" val="35443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a:extLst>
              <a:ext uri="{FF2B5EF4-FFF2-40B4-BE49-F238E27FC236}">
                <a16:creationId xmlns:a16="http://schemas.microsoft.com/office/drawing/2014/main" id="{6A0A7B73-9A73-41AC-A967-7956BD25874B}"/>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P50</a:t>
            </a:r>
            <a:endParaRPr kumimoji="0" lang="en-US" altLang="zh-TW" sz="2000" dirty="0">
              <a:solidFill>
                <a:schemeClr val="bg1"/>
              </a:solidFill>
            </a:endParaRPr>
          </a:p>
        </p:txBody>
      </p:sp>
      <p:sp>
        <p:nvSpPr>
          <p:cNvPr id="20" name="Rectangle 2">
            <a:extLst>
              <a:ext uri="{FF2B5EF4-FFF2-40B4-BE49-F238E27FC236}">
                <a16:creationId xmlns:a16="http://schemas.microsoft.com/office/drawing/2014/main" id="{D43E9AB3-87C1-4F8D-AB9C-29719D21460F}"/>
              </a:ext>
            </a:extLst>
          </p:cNvPr>
          <p:cNvSpPr>
            <a:spLocks noGrp="1" noChangeArrowheads="1"/>
          </p:cNvSpPr>
          <p:nvPr>
            <p:ph type="title"/>
          </p:nvPr>
        </p:nvSpPr>
        <p:spPr>
          <a:xfrm>
            <a:off x="251520" y="1281113"/>
            <a:ext cx="4032448" cy="647700"/>
          </a:xfrm>
        </p:spPr>
        <p:txBody>
          <a:bodyPr/>
          <a:lstStyle/>
          <a:p>
            <a:pPr eaLnBrk="1" hangingPunct="1">
              <a:defRPr/>
            </a:pPr>
            <a:r>
              <a:rPr lang="en-US" altLang="zh-TW" dirty="0">
                <a:latin typeface="+mn-lt"/>
              </a:rPr>
              <a:t>1-2</a:t>
            </a:r>
            <a:r>
              <a:rPr lang="zh-TW" altLang="en-US" dirty="0">
                <a:latin typeface="+mn-lt"/>
              </a:rPr>
              <a:t> 族群的觀察</a:t>
            </a:r>
          </a:p>
        </p:txBody>
      </p:sp>
      <p:sp>
        <p:nvSpPr>
          <p:cNvPr id="11" name="Rectangle 3">
            <a:extLst>
              <a:ext uri="{FF2B5EF4-FFF2-40B4-BE49-F238E27FC236}">
                <a16:creationId xmlns:a16="http://schemas.microsoft.com/office/drawing/2014/main" id="{40B143D9-81E4-4908-9A66-1F29D397B7BB}"/>
              </a:ext>
            </a:extLst>
          </p:cNvPr>
          <p:cNvSpPr txBox="1">
            <a:spLocks noChangeArrowheads="1"/>
          </p:cNvSpPr>
          <p:nvPr/>
        </p:nvSpPr>
        <p:spPr bwMode="auto">
          <a:xfrm>
            <a:off x="1878008" y="279905"/>
            <a:ext cx="24059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族群與群集</a:t>
            </a:r>
          </a:p>
        </p:txBody>
      </p:sp>
      <p:pic>
        <p:nvPicPr>
          <p:cNvPr id="3" name="圖片 2">
            <a:extLst>
              <a:ext uri="{FF2B5EF4-FFF2-40B4-BE49-F238E27FC236}">
                <a16:creationId xmlns:a16="http://schemas.microsoft.com/office/drawing/2014/main" id="{3470A423-74DA-4225-AD2E-860237B3684A}"/>
              </a:ext>
            </a:extLst>
          </p:cNvPr>
          <p:cNvPicPr>
            <a:picLocks noChangeAspect="1"/>
          </p:cNvPicPr>
          <p:nvPr/>
        </p:nvPicPr>
        <p:blipFill>
          <a:blip r:embed="rId3" cstate="print"/>
          <a:stretch>
            <a:fillRect/>
          </a:stretch>
        </p:blipFill>
        <p:spPr>
          <a:xfrm>
            <a:off x="0" y="0"/>
            <a:ext cx="1907704" cy="1157341"/>
          </a:xfrm>
          <a:prstGeom prst="rect">
            <a:avLst/>
          </a:prstGeom>
        </p:spPr>
      </p:pic>
      <p:sp>
        <p:nvSpPr>
          <p:cNvPr id="12"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1988840"/>
            <a:ext cx="8649840"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如果每天固定時間、地點，觀察並記錄一個區域內各種族群的個體總數變化，可以怎麼做？</a:t>
            </a:r>
            <a:endParaRPr lang="en-US" altLang="zh-TW" sz="2800" dirty="0"/>
          </a:p>
          <a:p>
            <a:pPr marL="0" indent="720000" eaLnBrk="1">
              <a:buFontTx/>
              <a:buNone/>
            </a:pPr>
            <a:endParaRPr lang="en-US" altLang="zh-TW" sz="2800" dirty="0"/>
          </a:p>
          <a:p>
            <a:pPr marL="0" indent="0" eaLnBrk="1">
              <a:buFontTx/>
              <a:buNone/>
            </a:pPr>
            <a:r>
              <a:rPr lang="zh-TW" altLang="en-US" sz="2800" dirty="0"/>
              <a:t>分組討論後，提出來報告。</a:t>
            </a:r>
            <a:endParaRPr lang="zh-TW" altLang="en-US" sz="2800" dirty="0">
              <a:solidFill>
                <a:srgbClr val="000000"/>
              </a:solidFill>
            </a:endParaRPr>
          </a:p>
        </p:txBody>
      </p:sp>
      <p:sp>
        <p:nvSpPr>
          <p:cNvPr id="7" name="矩形 6">
            <a:extLst>
              <a:ext uri="{FF2B5EF4-FFF2-40B4-BE49-F238E27FC236}">
                <a16:creationId xmlns:a16="http://schemas.microsoft.com/office/drawing/2014/main" id="{00FF77C5-0313-45CD-821F-5CBEDCC3B5B7}"/>
              </a:ext>
            </a:extLst>
          </p:cNvPr>
          <p:cNvSpPr>
            <a:spLocks noChangeArrowheads="1"/>
          </p:cNvSpPr>
          <p:nvPr/>
        </p:nvSpPr>
        <p:spPr bwMode="auto">
          <a:xfrm>
            <a:off x="251520" y="2967335"/>
            <a:ext cx="8640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可以到草地的一個區域內，觀察各種族群的個體總數</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Tree>
    <p:extLst>
      <p:ext uri="{BB962C8B-B14F-4D97-AF65-F5344CB8AC3E}">
        <p14:creationId xmlns:p14="http://schemas.microsoft.com/office/powerpoint/2010/main" val="13129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P50</a:t>
            </a:r>
            <a:endParaRPr kumimoji="0" lang="en-US" altLang="zh-TW" sz="2000" dirty="0">
              <a:solidFill>
                <a:schemeClr val="bg1"/>
              </a:solidFill>
            </a:endParaRPr>
          </a:p>
        </p:txBody>
      </p:sp>
      <p:sp>
        <p:nvSpPr>
          <p:cNvPr id="2" name="矩形: 圓角 1">
            <a:extLst>
              <a:ext uri="{FF2B5EF4-FFF2-40B4-BE49-F238E27FC236}">
                <a16:creationId xmlns:a16="http://schemas.microsoft.com/office/drawing/2014/main" id="{AA835634-7D76-4657-9230-08C209CE1BC5}"/>
              </a:ext>
            </a:extLst>
          </p:cNvPr>
          <p:cNvSpPr/>
          <p:nvPr/>
        </p:nvSpPr>
        <p:spPr>
          <a:xfrm>
            <a:off x="251211" y="980728"/>
            <a:ext cx="8641578" cy="5112568"/>
          </a:xfrm>
          <a:prstGeom prst="roundRect">
            <a:avLst>
              <a:gd name="adj" fmla="val 6379"/>
            </a:avLst>
          </a:prstGeom>
          <a:noFill/>
          <a:ln w="19050">
            <a:solidFill>
              <a:srgbClr val="F8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8FDBEF88-7510-42C0-8C45-DDB2355F2DFD}"/>
              </a:ext>
            </a:extLst>
          </p:cNvPr>
          <p:cNvSpPr/>
          <p:nvPr/>
        </p:nvSpPr>
        <p:spPr>
          <a:xfrm>
            <a:off x="403611" y="557064"/>
            <a:ext cx="7596336" cy="1359768"/>
          </a:xfrm>
          <a:prstGeom prst="roundRect">
            <a:avLst>
              <a:gd name="adj" fmla="val 18988"/>
            </a:avLst>
          </a:prstGeom>
          <a:solidFill>
            <a:srgbClr val="FAD6E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3FA3908C-3D15-4728-8500-989C93513642}"/>
              </a:ext>
            </a:extLst>
          </p:cNvPr>
          <p:cNvSpPr/>
          <p:nvPr/>
        </p:nvSpPr>
        <p:spPr>
          <a:xfrm>
            <a:off x="432048" y="616620"/>
            <a:ext cx="7596336"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第一組提出「觀察族群的方法」：</a:t>
            </a:r>
          </a:p>
          <a:p>
            <a:pPr eaLnBrk="1"/>
            <a:r>
              <a:rPr lang="en-US" altLang="zh-TW" sz="2400" dirty="0">
                <a:solidFill>
                  <a:srgbClr val="211D1E"/>
                </a:solidFill>
                <a:latin typeface="標楷體" panose="03000509000000000000" pitchFamily="65" charset="-120"/>
                <a:ea typeface="標楷體" panose="03000509000000000000" pitchFamily="65" charset="-120"/>
              </a:rPr>
              <a:t>1.</a:t>
            </a:r>
            <a:r>
              <a:rPr lang="zh-TW" altLang="en-US" sz="2400" dirty="0">
                <a:solidFill>
                  <a:srgbClr val="211D1E"/>
                </a:solidFill>
                <a:latin typeface="標楷體" panose="03000509000000000000" pitchFamily="65" charset="-120"/>
                <a:ea typeface="標楷體" panose="03000509000000000000" pitchFamily="65" charset="-120"/>
              </a:rPr>
              <a:t>記錄一個區域內，各種族群的個體總數共有幾個。</a:t>
            </a:r>
          </a:p>
          <a:p>
            <a:pPr eaLnBrk="1"/>
            <a:r>
              <a:rPr lang="en-US" altLang="zh-TW" sz="2400" dirty="0">
                <a:solidFill>
                  <a:srgbClr val="211D1E"/>
                </a:solidFill>
                <a:latin typeface="標楷體" panose="03000509000000000000" pitchFamily="65" charset="-120"/>
                <a:ea typeface="標楷體" panose="03000509000000000000" pitchFamily="65" charset="-120"/>
              </a:rPr>
              <a:t>2.</a:t>
            </a:r>
            <a:r>
              <a:rPr lang="zh-TW" altLang="en-US" sz="2400" dirty="0">
                <a:solidFill>
                  <a:srgbClr val="211D1E"/>
                </a:solidFill>
                <a:latin typeface="標楷體" panose="03000509000000000000" pitchFamily="65" charset="-120"/>
                <a:ea typeface="標楷體" panose="03000509000000000000" pitchFamily="65" charset="-120"/>
              </a:rPr>
              <a:t>各種族群的個體總數增加或減少，告訴我們的事情。</a:t>
            </a:r>
            <a:endParaRPr lang="zh-TW" altLang="en-US" sz="2400"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E5D6AF1F-B819-491E-A8C5-81A1B153B290}"/>
              </a:ext>
            </a:extLst>
          </p:cNvPr>
          <p:cNvPicPr>
            <a:picLocks noChangeAspect="1"/>
          </p:cNvPicPr>
          <p:nvPr/>
        </p:nvPicPr>
        <p:blipFill>
          <a:blip r:embed="rId2" cstate="print"/>
          <a:stretch>
            <a:fillRect/>
          </a:stretch>
        </p:blipFill>
        <p:spPr>
          <a:xfrm>
            <a:off x="323528" y="2132856"/>
            <a:ext cx="8489178" cy="3716319"/>
          </a:xfrm>
          <a:prstGeom prst="rect">
            <a:avLst/>
          </a:prstGeom>
        </p:spPr>
      </p:pic>
      <p:sp>
        <p:nvSpPr>
          <p:cNvPr id="7" name="矩形 6">
            <a:extLst>
              <a:ext uri="{FF2B5EF4-FFF2-40B4-BE49-F238E27FC236}">
                <a16:creationId xmlns:a16="http://schemas.microsoft.com/office/drawing/2014/main" id="{4D4EEFA2-BBD2-499E-A44F-012159DCEB88}"/>
              </a:ext>
            </a:extLst>
          </p:cNvPr>
          <p:cNvSpPr/>
          <p:nvPr/>
        </p:nvSpPr>
        <p:spPr>
          <a:xfrm>
            <a:off x="1288687" y="2181057"/>
            <a:ext cx="7524019" cy="830997"/>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計算並記錄一個區域內各種族群的個體總數，如車前草、大花咸豐草族群。</a:t>
            </a:r>
            <a:endParaRPr lang="zh-TW" altLang="en-US" sz="2400" dirty="0">
              <a:latin typeface="標楷體" panose="03000509000000000000" pitchFamily="65" charset="-120"/>
              <a:ea typeface="標楷體" panose="03000509000000000000" pitchFamily="65" charset="-120"/>
            </a:endParaRPr>
          </a:p>
        </p:txBody>
      </p:sp>
      <p:sp>
        <p:nvSpPr>
          <p:cNvPr id="8" name="矩形 7">
            <a:extLst>
              <a:ext uri="{FF2B5EF4-FFF2-40B4-BE49-F238E27FC236}">
                <a16:creationId xmlns:a16="http://schemas.microsoft.com/office/drawing/2014/main" id="{5D2FF3D3-D169-42A4-A5D7-ECB32D31050F}"/>
              </a:ext>
            </a:extLst>
          </p:cNvPr>
          <p:cNvSpPr/>
          <p:nvPr/>
        </p:nvSpPr>
        <p:spPr>
          <a:xfrm>
            <a:off x="1288687" y="3233159"/>
            <a:ext cx="6595681"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觀察並記錄環境變化，可推測數量改變的原因。</a:t>
            </a:r>
            <a:endParaRPr lang="zh-TW" altLang="en-US" sz="2400" dirty="0">
              <a:latin typeface="標楷體" panose="03000509000000000000" pitchFamily="65" charset="-120"/>
              <a:ea typeface="標楷體" panose="03000509000000000000" pitchFamily="65" charset="-120"/>
            </a:endParaRPr>
          </a:p>
        </p:txBody>
      </p:sp>
      <p:sp>
        <p:nvSpPr>
          <p:cNvPr id="9" name="矩形 8">
            <a:extLst>
              <a:ext uri="{FF2B5EF4-FFF2-40B4-BE49-F238E27FC236}">
                <a16:creationId xmlns:a16="http://schemas.microsoft.com/office/drawing/2014/main" id="{73507ECF-F748-4B5C-A050-6AADE7E83994}"/>
              </a:ext>
            </a:extLst>
          </p:cNvPr>
          <p:cNvSpPr/>
          <p:nvPr/>
        </p:nvSpPr>
        <p:spPr>
          <a:xfrm>
            <a:off x="1288687" y="3910848"/>
            <a:ext cx="5443554"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記錄族群的生物行為或正在做的事情。</a:t>
            </a:r>
            <a:endParaRPr lang="zh-TW" altLang="en-US" sz="2400" dirty="0">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DC166A09-4D6B-4E83-A248-E566B7F5A98D}"/>
              </a:ext>
            </a:extLst>
          </p:cNvPr>
          <p:cNvSpPr/>
          <p:nvPr/>
        </p:nvSpPr>
        <p:spPr>
          <a:xfrm>
            <a:off x="1288685" y="4602674"/>
            <a:ext cx="5155523"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記錄族群的生物名稱，例如：螞蟻。</a:t>
            </a:r>
            <a:endParaRPr lang="zh-TW" altLang="en-US" sz="2400" dirty="0">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9ED9FF6D-52D7-4BFB-B5AB-DEE5C9D7D107}"/>
              </a:ext>
            </a:extLst>
          </p:cNvPr>
          <p:cNvSpPr/>
          <p:nvPr/>
        </p:nvSpPr>
        <p:spPr>
          <a:xfrm>
            <a:off x="1288686" y="5280363"/>
            <a:ext cx="7020290"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長期持續至少一週、固定時間和次數的記錄資料。</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57192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P50</a:t>
            </a:r>
            <a:endParaRPr kumimoji="0" lang="en-US" altLang="zh-TW" sz="2000" dirty="0">
              <a:solidFill>
                <a:schemeClr val="bg1"/>
              </a:solidFill>
            </a:endParaRPr>
          </a:p>
        </p:txBody>
      </p:sp>
      <p:sp>
        <p:nvSpPr>
          <p:cNvPr id="15" name="矩形 14">
            <a:extLst>
              <a:ext uri="{FF2B5EF4-FFF2-40B4-BE49-F238E27FC236}">
                <a16:creationId xmlns:a16="http://schemas.microsoft.com/office/drawing/2014/main" id="{4B6246F0-48B2-43B7-9D0A-0DB204D553F3}"/>
              </a:ext>
            </a:extLst>
          </p:cNvPr>
          <p:cNvSpPr/>
          <p:nvPr/>
        </p:nvSpPr>
        <p:spPr>
          <a:xfrm>
            <a:off x="251520" y="548680"/>
            <a:ext cx="8641269" cy="954107"/>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　各種族群數量增加或減少，怎麼推測可能的原因呢？</a:t>
            </a:r>
            <a:endParaRPr lang="zh-TW" altLang="en-US" sz="2800" dirty="0">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id="{EE3983D6-366A-4B13-8785-009929C4428A}"/>
              </a:ext>
            </a:extLst>
          </p:cNvPr>
          <p:cNvSpPr>
            <a:spLocks noChangeArrowheads="1"/>
          </p:cNvSpPr>
          <p:nvPr/>
        </p:nvSpPr>
        <p:spPr bwMode="auto">
          <a:xfrm>
            <a:off x="251520" y="1484784"/>
            <a:ext cx="8640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可能是這個環境很適合這個族群生長</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
        <p:nvSpPr>
          <p:cNvPr id="5" name="文字方塊 4">
            <a:extLst>
              <a:ext uri="{FF2B5EF4-FFF2-40B4-BE49-F238E27FC236}">
                <a16:creationId xmlns:a16="http://schemas.microsoft.com/office/drawing/2014/main" id="{9039C985-A2D1-4750-9506-71CB72885385}"/>
              </a:ext>
            </a:extLst>
          </p:cNvPr>
          <p:cNvSpPr txBox="1">
            <a:spLocks noChangeArrowheads="1"/>
          </p:cNvSpPr>
          <p:nvPr/>
        </p:nvSpPr>
        <p:spPr bwMode="auto">
          <a:xfrm>
            <a:off x="268894" y="2198519"/>
            <a:ext cx="8623585" cy="2677656"/>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生態學家將一個生態系所能供養的單一族群的最大數量，稱為該地區對此種生物的「負荷量」。負荷量是指環境能夠供養的生物數量，並非指生物能夠忍受的環境狀態。生物在理想條件下，所能生殖的最大數量稱為生殖潛能，而環境中限制生物發展擴張的條件則稱為環境阻力，負荷量即是生殖潛能受到環境阻力限制時，所能表現的最佳狀態。由於環境條件是會變動的，因此，負荷量也會隨之調整。</a:t>
            </a:r>
          </a:p>
        </p:txBody>
      </p:sp>
    </p:spTree>
    <p:extLst>
      <p:ext uri="{BB962C8B-B14F-4D97-AF65-F5344CB8AC3E}">
        <p14:creationId xmlns:p14="http://schemas.microsoft.com/office/powerpoint/2010/main" val="322660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P50</a:t>
            </a:r>
            <a:endParaRPr kumimoji="0" lang="en-US" altLang="zh-TW" sz="2000" dirty="0">
              <a:solidFill>
                <a:schemeClr val="bg1"/>
              </a:solidFill>
            </a:endParaRPr>
          </a:p>
        </p:txBody>
      </p:sp>
      <p:sp>
        <p:nvSpPr>
          <p:cNvPr id="3" name="矩形: 圓角 2">
            <a:extLst>
              <a:ext uri="{FF2B5EF4-FFF2-40B4-BE49-F238E27FC236}">
                <a16:creationId xmlns:a16="http://schemas.microsoft.com/office/drawing/2014/main" id="{68F0B489-68CA-45D2-9E67-41C9F9D3EF90}"/>
              </a:ext>
            </a:extLst>
          </p:cNvPr>
          <p:cNvSpPr/>
          <p:nvPr/>
        </p:nvSpPr>
        <p:spPr>
          <a:xfrm>
            <a:off x="251211" y="1010345"/>
            <a:ext cx="8641578" cy="4938935"/>
          </a:xfrm>
          <a:prstGeom prst="roundRect">
            <a:avLst>
              <a:gd name="adj" fmla="val 6379"/>
            </a:avLst>
          </a:prstGeom>
          <a:noFill/>
          <a:ln w="19050">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D12F92A3-E4D0-4221-8F22-FC9F53B01A63}"/>
              </a:ext>
            </a:extLst>
          </p:cNvPr>
          <p:cNvSpPr/>
          <p:nvPr/>
        </p:nvSpPr>
        <p:spPr>
          <a:xfrm>
            <a:off x="403611" y="548680"/>
            <a:ext cx="7596336" cy="1359768"/>
          </a:xfrm>
          <a:prstGeom prst="roundRect">
            <a:avLst>
              <a:gd name="adj" fmla="val 18988"/>
            </a:avLst>
          </a:prstGeom>
          <a:solidFill>
            <a:srgbClr val="C9F1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C3040870-A6DB-4AE3-B39A-ECD3752C9BAD}"/>
              </a:ext>
            </a:extLst>
          </p:cNvPr>
          <p:cNvSpPr/>
          <p:nvPr/>
        </p:nvSpPr>
        <p:spPr>
          <a:xfrm>
            <a:off x="432048" y="582687"/>
            <a:ext cx="7596336"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第二組提出「觀察族群一週後的做法」：</a:t>
            </a:r>
          </a:p>
          <a:p>
            <a:pPr eaLnBrk="1"/>
            <a:r>
              <a:rPr lang="en-US" altLang="zh-TW" sz="2400" dirty="0">
                <a:solidFill>
                  <a:srgbClr val="211D1E"/>
                </a:solidFill>
                <a:latin typeface="標楷體" panose="03000509000000000000" pitchFamily="65" charset="-120"/>
                <a:ea typeface="標楷體" panose="03000509000000000000" pitchFamily="65" charset="-120"/>
              </a:rPr>
              <a:t>1.</a:t>
            </a:r>
            <a:r>
              <a:rPr lang="zh-TW" altLang="en-US" sz="2400" dirty="0">
                <a:solidFill>
                  <a:srgbClr val="211D1E"/>
                </a:solidFill>
                <a:latin typeface="標楷體" panose="03000509000000000000" pitchFamily="65" charset="-120"/>
                <a:ea typeface="標楷體" panose="03000509000000000000" pitchFamily="65" charset="-120"/>
              </a:rPr>
              <a:t>經過一週後，比較各種族群的個體總數變化情形。</a:t>
            </a:r>
          </a:p>
          <a:p>
            <a:pPr eaLnBrk="1"/>
            <a:r>
              <a:rPr lang="en-US" altLang="zh-TW" sz="2400" dirty="0">
                <a:solidFill>
                  <a:srgbClr val="211D1E"/>
                </a:solidFill>
                <a:latin typeface="標楷體" panose="03000509000000000000" pitchFamily="65" charset="-120"/>
                <a:ea typeface="標楷體" panose="03000509000000000000" pitchFamily="65" charset="-120"/>
              </a:rPr>
              <a:t>2.</a:t>
            </a:r>
            <a:r>
              <a:rPr lang="zh-TW" altLang="en-US" sz="2400" dirty="0">
                <a:solidFill>
                  <a:srgbClr val="211D1E"/>
                </a:solidFill>
                <a:latin typeface="標楷體" panose="03000509000000000000" pitchFamily="65" charset="-120"/>
                <a:ea typeface="標楷體" panose="03000509000000000000" pitchFamily="65" charset="-120"/>
              </a:rPr>
              <a:t>找出各種族群的個體總數變化原因。</a:t>
            </a:r>
            <a:endParaRPr lang="zh-TW" altLang="en-US" sz="2400" dirty="0">
              <a:latin typeface="標楷體" panose="03000509000000000000" pitchFamily="65" charset="-120"/>
              <a:ea typeface="標楷體" panose="03000509000000000000" pitchFamily="65" charset="-120"/>
            </a:endParaRPr>
          </a:p>
        </p:txBody>
      </p:sp>
      <p:pic>
        <p:nvPicPr>
          <p:cNvPr id="9" name="圖片 8">
            <a:extLst>
              <a:ext uri="{FF2B5EF4-FFF2-40B4-BE49-F238E27FC236}">
                <a16:creationId xmlns:a16="http://schemas.microsoft.com/office/drawing/2014/main" id="{399FF443-DF58-4D20-9CD6-D470E3B7A205}"/>
              </a:ext>
            </a:extLst>
          </p:cNvPr>
          <p:cNvPicPr>
            <a:picLocks noChangeAspect="1"/>
          </p:cNvPicPr>
          <p:nvPr/>
        </p:nvPicPr>
        <p:blipFill>
          <a:blip r:embed="rId2" cstate="print"/>
          <a:stretch>
            <a:fillRect/>
          </a:stretch>
        </p:blipFill>
        <p:spPr>
          <a:xfrm>
            <a:off x="323528" y="2064004"/>
            <a:ext cx="8424936" cy="3732876"/>
          </a:xfrm>
          <a:prstGeom prst="rect">
            <a:avLst/>
          </a:prstGeom>
        </p:spPr>
      </p:pic>
      <p:sp>
        <p:nvSpPr>
          <p:cNvPr id="16" name="矩形 15">
            <a:extLst>
              <a:ext uri="{FF2B5EF4-FFF2-40B4-BE49-F238E27FC236}">
                <a16:creationId xmlns:a16="http://schemas.microsoft.com/office/drawing/2014/main" id="{7B432563-D7C1-49E5-B2A8-283C643AD528}"/>
              </a:ext>
            </a:extLst>
          </p:cNvPr>
          <p:cNvSpPr/>
          <p:nvPr/>
        </p:nvSpPr>
        <p:spPr>
          <a:xfrm>
            <a:off x="1274159" y="2189572"/>
            <a:ext cx="7474305" cy="830997"/>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各種族群的個體總數變化，可能人為或環境破壞，也可能</a:t>
            </a:r>
            <a:r>
              <a:rPr lang="en-US" altLang="zh-TW" sz="2400" dirty="0">
                <a:solidFill>
                  <a:srgbClr val="211D1E"/>
                </a:solidFill>
                <a:latin typeface="標楷體" panose="03000509000000000000" pitchFamily="65" charset="-120"/>
                <a:ea typeface="標楷體" panose="03000509000000000000" pitchFamily="65" charset="-120"/>
              </a:rPr>
              <a:t>……</a:t>
            </a:r>
            <a:r>
              <a:rPr lang="zh-TW" altLang="en-US" sz="2400" dirty="0">
                <a:solidFill>
                  <a:srgbClr val="211D1E"/>
                </a:solidFill>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17" name="矩形 16">
            <a:extLst>
              <a:ext uri="{FF2B5EF4-FFF2-40B4-BE49-F238E27FC236}">
                <a16:creationId xmlns:a16="http://schemas.microsoft.com/office/drawing/2014/main" id="{42D8C114-1BCD-4A34-A10B-1060B553464E}"/>
              </a:ext>
            </a:extLst>
          </p:cNvPr>
          <p:cNvSpPr/>
          <p:nvPr/>
        </p:nvSpPr>
        <p:spPr>
          <a:xfrm>
            <a:off x="1288686" y="3204592"/>
            <a:ext cx="7676419" cy="830997"/>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觀察各種族群的個體總數增加，可能是因為環境適合，也可能</a:t>
            </a:r>
            <a:r>
              <a:rPr lang="en-US" altLang="zh-TW" sz="2400" dirty="0">
                <a:solidFill>
                  <a:srgbClr val="211D1E"/>
                </a:solidFill>
                <a:latin typeface="標楷體" panose="03000509000000000000" pitchFamily="65" charset="-120"/>
                <a:ea typeface="標楷體" panose="03000509000000000000" pitchFamily="65" charset="-120"/>
              </a:rPr>
              <a:t>……</a:t>
            </a:r>
            <a:r>
              <a:rPr lang="zh-TW" altLang="en-US" sz="2400" dirty="0">
                <a:solidFill>
                  <a:srgbClr val="211D1E"/>
                </a:solidFill>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18" name="矩形 17">
            <a:extLst>
              <a:ext uri="{FF2B5EF4-FFF2-40B4-BE49-F238E27FC236}">
                <a16:creationId xmlns:a16="http://schemas.microsoft.com/office/drawing/2014/main" id="{C302C797-C7E1-4C78-8AAD-49A3E83F2A92}"/>
              </a:ext>
            </a:extLst>
          </p:cNvPr>
          <p:cNvSpPr/>
          <p:nvPr/>
        </p:nvSpPr>
        <p:spPr>
          <a:xfrm>
            <a:off x="1288685" y="4173795"/>
            <a:ext cx="7459779" cy="830997"/>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觀察各種族群的個體總數減少，可能是遷移到別的地方，也可能</a:t>
            </a:r>
            <a:r>
              <a:rPr lang="en-US" altLang="zh-TW" sz="2400" dirty="0">
                <a:solidFill>
                  <a:srgbClr val="211D1E"/>
                </a:solidFill>
                <a:latin typeface="標楷體" panose="03000509000000000000" pitchFamily="65" charset="-120"/>
                <a:ea typeface="標楷體" panose="03000509000000000000" pitchFamily="65" charset="-120"/>
              </a:rPr>
              <a:t>……</a:t>
            </a:r>
            <a:r>
              <a:rPr lang="zh-TW" altLang="en-US" sz="2400" dirty="0">
                <a:solidFill>
                  <a:srgbClr val="211D1E"/>
                </a:solidFill>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19" name="矩形 18">
            <a:extLst>
              <a:ext uri="{FF2B5EF4-FFF2-40B4-BE49-F238E27FC236}">
                <a16:creationId xmlns:a16="http://schemas.microsoft.com/office/drawing/2014/main" id="{ACDCD706-3EBA-4007-8948-2FBF8A346BA0}"/>
              </a:ext>
            </a:extLst>
          </p:cNvPr>
          <p:cNvSpPr/>
          <p:nvPr/>
        </p:nvSpPr>
        <p:spPr>
          <a:xfrm>
            <a:off x="1288686" y="5191199"/>
            <a:ext cx="7020290"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如果不知道原因，要怎麼辦呢？</a:t>
            </a:r>
            <a:endParaRPr lang="zh-TW" altLang="en-US" sz="2400" dirty="0">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B699A6C4-8AB0-4A1D-91A3-1163BFA158D4}"/>
              </a:ext>
            </a:extLst>
          </p:cNvPr>
          <p:cNvSpPr>
            <a:spLocks noChangeArrowheads="1"/>
          </p:cNvSpPr>
          <p:nvPr/>
        </p:nvSpPr>
        <p:spPr bwMode="auto">
          <a:xfrm>
            <a:off x="2915816" y="2607295"/>
            <a:ext cx="5544616" cy="461665"/>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長時間下雨，原居住地被破壞</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
        <p:nvSpPr>
          <p:cNvPr id="12" name="矩形 11">
            <a:extLst>
              <a:ext uri="{FF2B5EF4-FFF2-40B4-BE49-F238E27FC236}">
                <a16:creationId xmlns:a16="http://schemas.microsoft.com/office/drawing/2014/main" id="{7AD70694-DA8C-49F7-AB3A-BCAA4E1204FE}"/>
              </a:ext>
            </a:extLst>
          </p:cNvPr>
          <p:cNvSpPr>
            <a:spLocks noChangeArrowheads="1"/>
          </p:cNvSpPr>
          <p:nvPr/>
        </p:nvSpPr>
        <p:spPr bwMode="auto">
          <a:xfrm>
            <a:off x="3184194" y="3573016"/>
            <a:ext cx="3043990" cy="461665"/>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有更多的食物</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
        <p:nvSpPr>
          <p:cNvPr id="13" name="矩形 12">
            <a:extLst>
              <a:ext uri="{FF2B5EF4-FFF2-40B4-BE49-F238E27FC236}">
                <a16:creationId xmlns:a16="http://schemas.microsoft.com/office/drawing/2014/main" id="{8B907E87-9C0A-4F95-B0E8-3DC4936B5D2C}"/>
              </a:ext>
            </a:extLst>
          </p:cNvPr>
          <p:cNvSpPr>
            <a:spLocks noChangeArrowheads="1"/>
          </p:cNvSpPr>
          <p:nvPr/>
        </p:nvSpPr>
        <p:spPr bwMode="auto">
          <a:xfrm>
            <a:off x="3923928" y="4581128"/>
            <a:ext cx="3816424" cy="461665"/>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因食物短缺而死亡</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
        <p:nvSpPr>
          <p:cNvPr id="14" name="矩形 13">
            <a:extLst>
              <a:ext uri="{FF2B5EF4-FFF2-40B4-BE49-F238E27FC236}">
                <a16:creationId xmlns:a16="http://schemas.microsoft.com/office/drawing/2014/main" id="{6F254A45-4043-47A1-AC5A-D2F878466DC3}"/>
              </a:ext>
            </a:extLst>
          </p:cNvPr>
          <p:cNvSpPr>
            <a:spLocks noChangeArrowheads="1"/>
          </p:cNvSpPr>
          <p:nvPr/>
        </p:nvSpPr>
        <p:spPr bwMode="auto">
          <a:xfrm>
            <a:off x="1288685" y="5622339"/>
            <a:ext cx="4003396" cy="461665"/>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可以上網找相關資料</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Tree>
    <p:extLst>
      <p:ext uri="{BB962C8B-B14F-4D97-AF65-F5344CB8AC3E}">
        <p14:creationId xmlns:p14="http://schemas.microsoft.com/office/powerpoint/2010/main" val="329892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P51</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分組到校園中尋找一個固定區域，調查並計算區域內各種族群的個體總數後，將結果記錄下來。</a:t>
            </a:r>
            <a:endParaRPr lang="zh-TW" altLang="en-US" sz="2800" dirty="0">
              <a:solidFill>
                <a:srgbClr val="000000"/>
              </a:solidFill>
            </a:endParaRPr>
          </a:p>
        </p:txBody>
      </p:sp>
      <p:pic>
        <p:nvPicPr>
          <p:cNvPr id="2" name="圖片 1">
            <a:extLst>
              <a:ext uri="{FF2B5EF4-FFF2-40B4-BE49-F238E27FC236}">
                <a16:creationId xmlns:a16="http://schemas.microsoft.com/office/drawing/2014/main" id="{99EE84DD-87D2-4FE1-8242-23F6DE2767B4}"/>
              </a:ext>
            </a:extLst>
          </p:cNvPr>
          <p:cNvPicPr>
            <a:picLocks noChangeAspect="1"/>
          </p:cNvPicPr>
          <p:nvPr/>
        </p:nvPicPr>
        <p:blipFill>
          <a:blip r:embed="rId2" cstate="print"/>
          <a:stretch>
            <a:fillRect/>
          </a:stretch>
        </p:blipFill>
        <p:spPr>
          <a:xfrm>
            <a:off x="179512" y="1827240"/>
            <a:ext cx="8812088" cy="3906016"/>
          </a:xfrm>
          <a:prstGeom prst="rect">
            <a:avLst/>
          </a:prstGeom>
        </p:spPr>
      </p:pic>
      <p:sp>
        <p:nvSpPr>
          <p:cNvPr id="5" name="矩形 4">
            <a:extLst>
              <a:ext uri="{FF2B5EF4-FFF2-40B4-BE49-F238E27FC236}">
                <a16:creationId xmlns:a16="http://schemas.microsoft.com/office/drawing/2014/main" id="{1D40EB7A-F83A-463D-8DD9-7B49BA07A163}"/>
              </a:ext>
            </a:extLst>
          </p:cNvPr>
          <p:cNvSpPr/>
          <p:nvPr/>
        </p:nvSpPr>
        <p:spPr>
          <a:xfrm>
            <a:off x="323528" y="2060848"/>
            <a:ext cx="2448272" cy="1569660"/>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可選擇花圃，調查並統計生活在花圃各種族群的個體總數。</a:t>
            </a:r>
            <a:endParaRPr lang="zh-TW" altLang="en-US" sz="24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ECC6BF01-9DE9-4797-B1F6-CBA1B665749F}"/>
              </a:ext>
            </a:extLst>
          </p:cNvPr>
          <p:cNvSpPr/>
          <p:nvPr/>
        </p:nvSpPr>
        <p:spPr>
          <a:xfrm>
            <a:off x="3203848" y="2060848"/>
            <a:ext cx="2717562" cy="1569660"/>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可選擇水生池，調查並統計生活在水生池各種族群的個體總數。</a:t>
            </a:r>
            <a:endParaRPr lang="zh-TW" altLang="en-US" sz="2400" dirty="0">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B186E8FE-FFDA-42D7-A51A-55E240F3C657}"/>
              </a:ext>
            </a:extLst>
          </p:cNvPr>
          <p:cNvSpPr/>
          <p:nvPr/>
        </p:nvSpPr>
        <p:spPr>
          <a:xfrm>
            <a:off x="6274038" y="2204864"/>
            <a:ext cx="2717562"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透過調查並統計可以知道各種族群的分布和數量變化。</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25430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
            <a:extLst>
              <a:ext uri="{FF2B5EF4-FFF2-40B4-BE49-F238E27FC236}">
                <a16:creationId xmlns:a16="http://schemas.microsoft.com/office/drawing/2014/main" id="{34D61BB2-BBF3-49DB-8B85-AE8D1B8B16D4}"/>
              </a:ext>
            </a:extLst>
          </p:cNvPr>
          <p:cNvGrpSpPr/>
          <p:nvPr/>
        </p:nvGrpSpPr>
        <p:grpSpPr>
          <a:xfrm>
            <a:off x="-108520" y="0"/>
            <a:ext cx="9361040" cy="6858000"/>
            <a:chOff x="-108520" y="0"/>
            <a:chExt cx="9361040" cy="6858000"/>
          </a:xfrm>
        </p:grpSpPr>
        <p:pic>
          <p:nvPicPr>
            <p:cNvPr id="10" name="圖片 9">
              <a:extLst>
                <a:ext uri="{FF2B5EF4-FFF2-40B4-BE49-F238E27FC236}">
                  <a16:creationId xmlns:a16="http://schemas.microsoft.com/office/drawing/2014/main" id="{DA822EF6-0842-40C1-B1FE-616E4F435A99}"/>
                </a:ext>
              </a:extLst>
            </p:cNvPr>
            <p:cNvPicPr>
              <a:picLocks noChangeAspect="1"/>
            </p:cNvPicPr>
            <p:nvPr/>
          </p:nvPicPr>
          <p:blipFill rotWithShape="1">
            <a:blip r:embed="rId3" cstate="print"/>
            <a:srcRect r="82902"/>
            <a:stretch/>
          </p:blipFill>
          <p:spPr>
            <a:xfrm>
              <a:off x="-108520" y="0"/>
              <a:ext cx="1944217" cy="6858000"/>
            </a:xfrm>
            <a:prstGeom prst="rect">
              <a:avLst/>
            </a:prstGeom>
          </p:spPr>
        </p:pic>
        <p:pic>
          <p:nvPicPr>
            <p:cNvPr id="45" name="圖片 44">
              <a:extLst>
                <a:ext uri="{FF2B5EF4-FFF2-40B4-BE49-F238E27FC236}">
                  <a16:creationId xmlns:a16="http://schemas.microsoft.com/office/drawing/2014/main" id="{7991C5FA-99C0-4FB9-89B5-27FA20696C78}"/>
                </a:ext>
              </a:extLst>
            </p:cNvPr>
            <p:cNvPicPr>
              <a:picLocks noChangeAspect="1"/>
            </p:cNvPicPr>
            <p:nvPr/>
          </p:nvPicPr>
          <p:blipFill>
            <a:blip r:embed="rId4" cstate="print"/>
            <a:stretch>
              <a:fillRect/>
            </a:stretch>
          </p:blipFill>
          <p:spPr>
            <a:xfrm>
              <a:off x="1763688" y="0"/>
              <a:ext cx="2047959" cy="6858000"/>
            </a:xfrm>
            <a:prstGeom prst="rect">
              <a:avLst/>
            </a:prstGeom>
          </p:spPr>
        </p:pic>
        <p:pic>
          <p:nvPicPr>
            <p:cNvPr id="12" name="圖片 11">
              <a:extLst>
                <a:ext uri="{FF2B5EF4-FFF2-40B4-BE49-F238E27FC236}">
                  <a16:creationId xmlns:a16="http://schemas.microsoft.com/office/drawing/2014/main" id="{D7CC4DE5-BE90-4F56-94A2-22B57AB04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1613" y="0"/>
              <a:ext cx="5470907" cy="6858000"/>
            </a:xfrm>
            <a:prstGeom prst="rect">
              <a:avLst/>
            </a:prstGeom>
          </p:spPr>
        </p:pic>
      </p:grpSp>
      <p:sp>
        <p:nvSpPr>
          <p:cNvPr id="46" name="矩形 45">
            <a:extLst>
              <a:ext uri="{FF2B5EF4-FFF2-40B4-BE49-F238E27FC236}">
                <a16:creationId xmlns:a16="http://schemas.microsoft.com/office/drawing/2014/main" id="{8FCF2260-01B3-446E-B4CD-EDB31F480226}"/>
              </a:ext>
            </a:extLst>
          </p:cNvPr>
          <p:cNvSpPr/>
          <p:nvPr/>
        </p:nvSpPr>
        <p:spPr>
          <a:xfrm>
            <a:off x="1665820" y="0"/>
            <a:ext cx="564248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3"/>
          <p:cNvGrpSpPr/>
          <p:nvPr/>
        </p:nvGrpSpPr>
        <p:grpSpPr>
          <a:xfrm>
            <a:off x="332457" y="227661"/>
            <a:ext cx="4193648" cy="6534243"/>
            <a:chOff x="332457" y="227661"/>
            <a:chExt cx="4193648" cy="6534243"/>
          </a:xfrm>
        </p:grpSpPr>
        <p:sp>
          <p:nvSpPr>
            <p:cNvPr id="33" name="矩形 32">
              <a:extLst>
                <a:ext uri="{FF2B5EF4-FFF2-40B4-BE49-F238E27FC236}">
                  <a16:creationId xmlns:a16="http://schemas.microsoft.com/office/drawing/2014/main" id="{699957FA-CE7D-4105-BFAF-D988F9F8043C}"/>
                </a:ext>
              </a:extLst>
            </p:cNvPr>
            <p:cNvSpPr/>
            <p:nvPr/>
          </p:nvSpPr>
          <p:spPr>
            <a:xfrm>
              <a:off x="1158849" y="1994903"/>
              <a:ext cx="1459000" cy="31052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族群與群集</a:t>
              </a:r>
            </a:p>
          </p:txBody>
        </p:sp>
        <p:sp>
          <p:nvSpPr>
            <p:cNvPr id="40" name="矩形 39">
              <a:extLst>
                <a:ext uri="{FF2B5EF4-FFF2-40B4-BE49-F238E27FC236}">
                  <a16:creationId xmlns:a16="http://schemas.microsoft.com/office/drawing/2014/main" id="{8AB6F805-ED85-49BF-AEF4-B229D1FA0589}"/>
                </a:ext>
              </a:extLst>
            </p:cNvPr>
            <p:cNvSpPr/>
            <p:nvPr/>
          </p:nvSpPr>
          <p:spPr>
            <a:xfrm>
              <a:off x="1158849" y="2454086"/>
              <a:ext cx="2273065" cy="31052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生物間的交互作用</a:t>
              </a:r>
            </a:p>
          </p:txBody>
        </p:sp>
        <p:sp>
          <p:nvSpPr>
            <p:cNvPr id="64" name="矩形 63">
              <a:extLst>
                <a:ext uri="{FF2B5EF4-FFF2-40B4-BE49-F238E27FC236}">
                  <a16:creationId xmlns:a16="http://schemas.microsoft.com/office/drawing/2014/main" id="{9FFFAF5F-B0AC-46E9-86E9-57309F25D66F}"/>
                </a:ext>
              </a:extLst>
            </p:cNvPr>
            <p:cNvSpPr/>
            <p:nvPr/>
          </p:nvSpPr>
          <p:spPr>
            <a:xfrm>
              <a:off x="1158535" y="2883718"/>
              <a:ext cx="1793150" cy="31052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地球的生態系</a:t>
              </a:r>
            </a:p>
          </p:txBody>
        </p:sp>
        <p:pic>
          <p:nvPicPr>
            <p:cNvPr id="3" name="圖片 2">
              <a:extLst>
                <a:ext uri="{FF2B5EF4-FFF2-40B4-BE49-F238E27FC236}">
                  <a16:creationId xmlns:a16="http://schemas.microsoft.com/office/drawing/2014/main" id="{F71A4683-1EDF-4977-B9D0-AC4AA020478B}"/>
                </a:ext>
              </a:extLst>
            </p:cNvPr>
            <p:cNvPicPr>
              <a:picLocks noChangeAspect="1"/>
            </p:cNvPicPr>
            <p:nvPr/>
          </p:nvPicPr>
          <p:blipFill>
            <a:blip r:embed="rId6" cstate="print"/>
            <a:stretch>
              <a:fillRect/>
            </a:stretch>
          </p:blipFill>
          <p:spPr>
            <a:xfrm>
              <a:off x="467544" y="1988840"/>
              <a:ext cx="738524" cy="1235854"/>
            </a:xfrm>
            <a:prstGeom prst="rect">
              <a:avLst/>
            </a:prstGeom>
          </p:spPr>
        </p:pic>
        <p:sp>
          <p:nvSpPr>
            <p:cNvPr id="36" name="Rectangle 2">
              <a:extLst>
                <a:ext uri="{FF2B5EF4-FFF2-40B4-BE49-F238E27FC236}">
                  <a16:creationId xmlns:a16="http://schemas.microsoft.com/office/drawing/2014/main" id="{0E4E4AE3-0119-44D9-9721-0128DBED5101}"/>
                </a:ext>
              </a:extLst>
            </p:cNvPr>
            <p:cNvSpPr txBox="1">
              <a:spLocks noChangeArrowheads="1"/>
            </p:cNvSpPr>
            <p:nvPr/>
          </p:nvSpPr>
          <p:spPr bwMode="auto">
            <a:xfrm>
              <a:off x="1749918" y="481344"/>
              <a:ext cx="2776187" cy="1297917"/>
            </a:xfrm>
            <a:prstGeom prst="rect">
              <a:avLst/>
            </a:prstGeom>
            <a:solidFill>
              <a:srgbClr val="FFFFFF">
                <a:alpha val="80000"/>
              </a:srgbClr>
            </a:solidFill>
            <a:ln>
              <a:noFill/>
            </a:ln>
            <a:effectLst/>
          </p:spPr>
          <p:txBody>
            <a:bodyPr anchor="ct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lang="zh-TW" altLang="en-US" sz="4000" b="1" dirty="0">
                  <a:latin typeface="Arial" panose="020B0604020202020204" pitchFamily="34" charset="0"/>
                </a:rPr>
                <a:t>地球的</a:t>
              </a:r>
            </a:p>
            <a:p>
              <a:pPr eaLnBrk="1" hangingPunct="1">
                <a:spcBef>
                  <a:spcPct val="0"/>
                </a:spcBef>
                <a:buFontTx/>
                <a:buNone/>
              </a:pPr>
              <a:r>
                <a:rPr lang="zh-TW" altLang="en-US" sz="4000" b="1" dirty="0">
                  <a:latin typeface="Arial" panose="020B0604020202020204" pitchFamily="34" charset="0"/>
                </a:rPr>
                <a:t>環境與生態</a:t>
              </a:r>
            </a:p>
          </p:txBody>
        </p:sp>
        <p:grpSp>
          <p:nvGrpSpPr>
            <p:cNvPr id="5" name="群組 29">
              <a:extLst>
                <a:ext uri="{FF2B5EF4-FFF2-40B4-BE49-F238E27FC236}">
                  <a16:creationId xmlns:a16="http://schemas.microsoft.com/office/drawing/2014/main" id="{A8A6AB36-B432-4963-A4D1-0D49AA24CACC}"/>
                </a:ext>
              </a:extLst>
            </p:cNvPr>
            <p:cNvGrpSpPr/>
            <p:nvPr/>
          </p:nvGrpSpPr>
          <p:grpSpPr>
            <a:xfrm>
              <a:off x="340625" y="227661"/>
              <a:ext cx="729153" cy="395412"/>
              <a:chOff x="1728316" y="85745"/>
              <a:chExt cx="729153" cy="395412"/>
            </a:xfrm>
          </p:grpSpPr>
          <p:sp>
            <p:nvSpPr>
              <p:cNvPr id="29" name="橢圓 28">
                <a:extLst>
                  <a:ext uri="{FF2B5EF4-FFF2-40B4-BE49-F238E27FC236}">
                    <a16:creationId xmlns:a16="http://schemas.microsoft.com/office/drawing/2014/main" id="{BD67D78B-76F3-492F-9D87-95BA36DDF8D0}"/>
                  </a:ext>
                </a:extLst>
              </p:cNvPr>
              <p:cNvSpPr/>
              <p:nvPr/>
            </p:nvSpPr>
            <p:spPr>
              <a:xfrm>
                <a:off x="1728316" y="85745"/>
                <a:ext cx="395412" cy="395412"/>
              </a:xfrm>
              <a:prstGeom prst="ellipse">
                <a:avLst/>
              </a:prstGeom>
              <a:solidFill>
                <a:srgbClr val="F0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A7B5C734-CB2D-4EB1-9EBD-454BF01E08B3}"/>
                  </a:ext>
                </a:extLst>
              </p:cNvPr>
              <p:cNvSpPr/>
              <p:nvPr/>
            </p:nvSpPr>
            <p:spPr>
              <a:xfrm>
                <a:off x="2062057" y="85745"/>
                <a:ext cx="395412" cy="395412"/>
              </a:xfrm>
              <a:prstGeom prst="ellipse">
                <a:avLst/>
              </a:prstGeom>
              <a:solidFill>
                <a:srgbClr val="F0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矩形 58">
              <a:extLst>
                <a:ext uri="{FF2B5EF4-FFF2-40B4-BE49-F238E27FC236}">
                  <a16:creationId xmlns:a16="http://schemas.microsoft.com/office/drawing/2014/main" id="{6CDAAD2C-82F9-45D6-BCA1-383EBA7ED177}"/>
                </a:ext>
              </a:extLst>
            </p:cNvPr>
            <p:cNvSpPr/>
            <p:nvPr/>
          </p:nvSpPr>
          <p:spPr>
            <a:xfrm>
              <a:off x="332457" y="286116"/>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單</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63" name="矩形 62">
              <a:extLst>
                <a:ext uri="{FF2B5EF4-FFF2-40B4-BE49-F238E27FC236}">
                  <a16:creationId xmlns:a16="http://schemas.microsoft.com/office/drawing/2014/main" id="{A0F29347-314F-4DCB-A43C-DAB625659AD0}"/>
                </a:ext>
              </a:extLst>
            </p:cNvPr>
            <p:cNvSpPr/>
            <p:nvPr/>
          </p:nvSpPr>
          <p:spPr>
            <a:xfrm>
              <a:off x="674366" y="286115"/>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元</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65" name="矩形 64">
              <a:extLst>
                <a:ext uri="{FF2B5EF4-FFF2-40B4-BE49-F238E27FC236}">
                  <a16:creationId xmlns:a16="http://schemas.microsoft.com/office/drawing/2014/main" id="{C7D7EF64-76AC-48AA-A768-B76FCFE35342}"/>
                </a:ext>
              </a:extLst>
            </p:cNvPr>
            <p:cNvSpPr/>
            <p:nvPr/>
          </p:nvSpPr>
          <p:spPr>
            <a:xfrm>
              <a:off x="541205" y="3695320"/>
              <a:ext cx="3971341" cy="1200329"/>
            </a:xfrm>
            <a:prstGeom prst="rect">
              <a:avLst/>
            </a:prstGeom>
            <a:solidFill>
              <a:schemeClr val="bg1">
                <a:alpha val="80000"/>
              </a:schemeClr>
            </a:solidFill>
            <a:ln>
              <a:noFill/>
            </a:ln>
          </p:spPr>
          <p:txBody>
            <a:bodyPr wrap="square">
              <a:spAutoFit/>
            </a:bodyPr>
            <a:lstStyle/>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認識植物與動物的構造與動物的運動方式。</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a:t>
              </a:r>
              <a:r>
                <a:rPr lang="zh-TW" altLang="en-US" u="sng" dirty="0">
                  <a:latin typeface="標楷體" panose="03000509000000000000" pitchFamily="65" charset="-120"/>
                  <a:ea typeface="標楷體" panose="03000509000000000000" pitchFamily="65" charset="-120"/>
                </a:rPr>
                <a:t>臺灣</a:t>
              </a:r>
              <a:r>
                <a:rPr lang="zh-TW" altLang="en-US" dirty="0">
                  <a:latin typeface="標楷體" panose="03000509000000000000" pitchFamily="65" charset="-120"/>
                  <a:ea typeface="標楷體" panose="03000509000000000000" pitchFamily="65" charset="-120"/>
                </a:rPr>
                <a:t>的各種環境。</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植物與動物適應環境的方式。</a:t>
              </a:r>
            </a:p>
          </p:txBody>
        </p:sp>
        <p:sp>
          <p:nvSpPr>
            <p:cNvPr id="66" name="矩形 65">
              <a:extLst>
                <a:ext uri="{FF2B5EF4-FFF2-40B4-BE49-F238E27FC236}">
                  <a16:creationId xmlns:a16="http://schemas.microsoft.com/office/drawing/2014/main" id="{47CC15F0-D640-43C8-8D80-85619E48B8EC}"/>
                </a:ext>
              </a:extLst>
            </p:cNvPr>
            <p:cNvSpPr/>
            <p:nvPr/>
          </p:nvSpPr>
          <p:spPr>
            <a:xfrm>
              <a:off x="554763" y="5284576"/>
              <a:ext cx="3971342" cy="1477328"/>
            </a:xfrm>
            <a:prstGeom prst="rect">
              <a:avLst/>
            </a:prstGeom>
            <a:solidFill>
              <a:schemeClr val="bg1">
                <a:alpha val="80000"/>
              </a:schemeClr>
            </a:solidFill>
            <a:ln>
              <a:noFill/>
            </a:ln>
          </p:spPr>
          <p:txBody>
            <a:bodyPr wrap="square">
              <a:spAutoFit/>
            </a:bodyPr>
            <a:lstStyle/>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認識環境中的族群與群集。</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了解生物之間交互關係，例如：掠食、競爭、共生和寄生。</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知道食物鏈與生物間能量的流轉。</a:t>
              </a:r>
            </a:p>
            <a:p>
              <a:pPr marL="285750" indent="-285750">
                <a:buClr>
                  <a:srgbClr val="F8C1D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認識地球多樣的生態系。</a:t>
              </a:r>
            </a:p>
          </p:txBody>
        </p:sp>
        <p:grpSp>
          <p:nvGrpSpPr>
            <p:cNvPr id="6" name="群組 4">
              <a:extLst>
                <a:ext uri="{FF2B5EF4-FFF2-40B4-BE49-F238E27FC236}">
                  <a16:creationId xmlns:a16="http://schemas.microsoft.com/office/drawing/2014/main" id="{785D1F7E-A057-477E-81E4-504DA5E2BA01}"/>
                </a:ext>
              </a:extLst>
            </p:cNvPr>
            <p:cNvGrpSpPr/>
            <p:nvPr/>
          </p:nvGrpSpPr>
          <p:grpSpPr>
            <a:xfrm>
              <a:off x="499399" y="4888088"/>
              <a:ext cx="2118450" cy="415736"/>
              <a:chOff x="672504" y="5094891"/>
              <a:chExt cx="2118450" cy="415736"/>
            </a:xfrm>
          </p:grpSpPr>
          <p:sp>
            <p:nvSpPr>
              <p:cNvPr id="75" name="文字方塊 20">
                <a:extLst>
                  <a:ext uri="{FF2B5EF4-FFF2-40B4-BE49-F238E27FC236}">
                    <a16:creationId xmlns:a16="http://schemas.microsoft.com/office/drawing/2014/main" id="{155681AE-54D9-4610-8D3F-D72C99FE7A83}"/>
                  </a:ext>
                </a:extLst>
              </p:cNvPr>
              <p:cNvSpPr txBox="1">
                <a:spLocks noChangeArrowheads="1"/>
              </p:cNvSpPr>
              <p:nvPr/>
            </p:nvSpPr>
            <p:spPr bwMode="auto">
              <a:xfrm>
                <a:off x="1031442" y="5094891"/>
                <a:ext cx="1759512" cy="400110"/>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2000" b="1" dirty="0">
                    <a:solidFill>
                      <a:srgbClr val="F05FA3"/>
                    </a:solidFill>
                    <a:latin typeface="標楷體" panose="03000509000000000000" pitchFamily="65" charset="-120"/>
                  </a:rPr>
                  <a:t>本單元重點</a:t>
                </a:r>
              </a:p>
            </p:txBody>
          </p:sp>
          <p:pic>
            <p:nvPicPr>
              <p:cNvPr id="8" name="圖片 7">
                <a:extLst>
                  <a:ext uri="{FF2B5EF4-FFF2-40B4-BE49-F238E27FC236}">
                    <a16:creationId xmlns:a16="http://schemas.microsoft.com/office/drawing/2014/main" id="{2E78B856-F542-4354-96DA-17E64F189580}"/>
                  </a:ext>
                </a:extLst>
              </p:cNvPr>
              <p:cNvPicPr>
                <a:picLocks noChangeAspect="1"/>
              </p:cNvPicPr>
              <p:nvPr/>
            </p:nvPicPr>
            <p:blipFill>
              <a:blip r:embed="rId7" cstate="print"/>
              <a:stretch>
                <a:fillRect/>
              </a:stretch>
            </p:blipFill>
            <p:spPr>
              <a:xfrm>
                <a:off x="672504" y="5122571"/>
                <a:ext cx="368514" cy="388056"/>
              </a:xfrm>
              <a:prstGeom prst="rect">
                <a:avLst/>
              </a:prstGeom>
            </p:spPr>
          </p:pic>
        </p:grpSp>
        <p:pic>
          <p:nvPicPr>
            <p:cNvPr id="13" name="圖片 12">
              <a:extLst>
                <a:ext uri="{FF2B5EF4-FFF2-40B4-BE49-F238E27FC236}">
                  <a16:creationId xmlns:a16="http://schemas.microsoft.com/office/drawing/2014/main" id="{583CE150-3639-4490-BCF7-18FE8E15C1BD}"/>
                </a:ext>
              </a:extLst>
            </p:cNvPr>
            <p:cNvPicPr>
              <a:picLocks noChangeAspect="1"/>
            </p:cNvPicPr>
            <p:nvPr/>
          </p:nvPicPr>
          <p:blipFill>
            <a:blip r:embed="rId8" cstate="print"/>
            <a:stretch>
              <a:fillRect/>
            </a:stretch>
          </p:blipFill>
          <p:spPr>
            <a:xfrm>
              <a:off x="340625" y="682865"/>
              <a:ext cx="804490" cy="1024666"/>
            </a:xfrm>
            <a:prstGeom prst="rect">
              <a:avLst/>
            </a:prstGeom>
          </p:spPr>
        </p:pic>
        <p:grpSp>
          <p:nvGrpSpPr>
            <p:cNvPr id="7" name="群組 40">
              <a:extLst>
                <a:ext uri="{FF2B5EF4-FFF2-40B4-BE49-F238E27FC236}">
                  <a16:creationId xmlns:a16="http://schemas.microsoft.com/office/drawing/2014/main" id="{46D93E20-0936-4593-B921-E59C2150E8CA}"/>
                </a:ext>
              </a:extLst>
            </p:cNvPr>
            <p:cNvGrpSpPr/>
            <p:nvPr/>
          </p:nvGrpSpPr>
          <p:grpSpPr>
            <a:xfrm>
              <a:off x="493615" y="3293752"/>
              <a:ext cx="2021465" cy="400110"/>
              <a:chOff x="666720" y="3458097"/>
              <a:chExt cx="2021465" cy="400110"/>
            </a:xfrm>
          </p:grpSpPr>
          <p:sp>
            <p:nvSpPr>
              <p:cNvPr id="43" name="文字方塊 20">
                <a:extLst>
                  <a:ext uri="{FF2B5EF4-FFF2-40B4-BE49-F238E27FC236}">
                    <a16:creationId xmlns:a16="http://schemas.microsoft.com/office/drawing/2014/main" id="{B5241771-7A7C-4A09-AF64-177B05C074A5}"/>
                  </a:ext>
                </a:extLst>
              </p:cNvPr>
              <p:cNvSpPr txBox="1">
                <a:spLocks noChangeArrowheads="1"/>
              </p:cNvSpPr>
              <p:nvPr/>
            </p:nvSpPr>
            <p:spPr bwMode="auto">
              <a:xfrm>
                <a:off x="1032528" y="3458097"/>
                <a:ext cx="1655657" cy="400110"/>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2000" b="1" dirty="0">
                    <a:solidFill>
                      <a:srgbClr val="F05FA3"/>
                    </a:solidFill>
                    <a:latin typeface="標楷體" panose="03000509000000000000" pitchFamily="65" charset="-120"/>
                  </a:rPr>
                  <a:t>以前學過的</a:t>
                </a:r>
              </a:p>
            </p:txBody>
          </p:sp>
          <p:pic>
            <p:nvPicPr>
              <p:cNvPr id="44" name="圖片 43">
                <a:extLst>
                  <a:ext uri="{FF2B5EF4-FFF2-40B4-BE49-F238E27FC236}">
                    <a16:creationId xmlns:a16="http://schemas.microsoft.com/office/drawing/2014/main" id="{7293DFA3-A55C-42A8-96D4-68E4F3BF8F4B}"/>
                  </a:ext>
                </a:extLst>
              </p:cNvPr>
              <p:cNvPicPr>
                <a:picLocks noChangeAspect="1"/>
              </p:cNvPicPr>
              <p:nvPr/>
            </p:nvPicPr>
            <p:blipFill>
              <a:blip r:embed="rId9" cstate="print"/>
              <a:stretch>
                <a:fillRect/>
              </a:stretch>
            </p:blipFill>
            <p:spPr>
              <a:xfrm>
                <a:off x="666720" y="3478212"/>
                <a:ext cx="357945" cy="379157"/>
              </a:xfrm>
              <a:prstGeom prst="rect">
                <a:avLst/>
              </a:prstGeom>
            </p:spPr>
          </p:pic>
        </p:grpSp>
      </p:grpSp>
      <p:grpSp>
        <p:nvGrpSpPr>
          <p:cNvPr id="9" name="群組 18">
            <a:extLst>
              <a:ext uri="{FF2B5EF4-FFF2-40B4-BE49-F238E27FC236}">
                <a16:creationId xmlns:a16="http://schemas.microsoft.com/office/drawing/2014/main" id="{5D592907-6649-4BC5-BE18-B777ECB3BD71}"/>
              </a:ext>
            </a:extLst>
          </p:cNvPr>
          <p:cNvGrpSpPr/>
          <p:nvPr/>
        </p:nvGrpSpPr>
        <p:grpSpPr>
          <a:xfrm>
            <a:off x="7599036" y="232014"/>
            <a:ext cx="1302751" cy="6614582"/>
            <a:chOff x="7599036" y="232014"/>
            <a:chExt cx="1302751" cy="6614582"/>
          </a:xfrm>
        </p:grpSpPr>
        <p:pic>
          <p:nvPicPr>
            <p:cNvPr id="16" name="圖片 15">
              <a:extLst>
                <a:ext uri="{FF2B5EF4-FFF2-40B4-BE49-F238E27FC236}">
                  <a16:creationId xmlns:a16="http://schemas.microsoft.com/office/drawing/2014/main" id="{C5711507-455E-4FFE-BE52-7E7651896521}"/>
                </a:ext>
              </a:extLst>
            </p:cNvPr>
            <p:cNvPicPr>
              <a:picLocks noChangeAspect="1"/>
            </p:cNvPicPr>
            <p:nvPr/>
          </p:nvPicPr>
          <p:blipFill>
            <a:blip r:embed="rId10" cstate="print"/>
            <a:stretch>
              <a:fillRect/>
            </a:stretch>
          </p:blipFill>
          <p:spPr>
            <a:xfrm rot="11867979">
              <a:off x="7599036" y="232014"/>
              <a:ext cx="317716" cy="308994"/>
            </a:xfrm>
            <a:prstGeom prst="rect">
              <a:avLst/>
            </a:prstGeom>
          </p:spPr>
        </p:pic>
        <p:sp>
          <p:nvSpPr>
            <p:cNvPr id="17" name="橢圓 16">
              <a:extLst>
                <a:ext uri="{FF2B5EF4-FFF2-40B4-BE49-F238E27FC236}">
                  <a16:creationId xmlns:a16="http://schemas.microsoft.com/office/drawing/2014/main" id="{1EB60B7C-6F99-42AB-BFA5-D3D4F0573A86}"/>
                </a:ext>
              </a:extLst>
            </p:cNvPr>
            <p:cNvSpPr/>
            <p:nvPr/>
          </p:nvSpPr>
          <p:spPr>
            <a:xfrm>
              <a:off x="8316416" y="908720"/>
              <a:ext cx="258420" cy="28803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1435AF5C-2CA8-47D4-B8F7-B34B8AB07D59}"/>
                </a:ext>
              </a:extLst>
            </p:cNvPr>
            <p:cNvSpPr/>
            <p:nvPr/>
          </p:nvSpPr>
          <p:spPr>
            <a:xfrm rot="19404658">
              <a:off x="8149134" y="284779"/>
              <a:ext cx="492443" cy="1487878"/>
            </a:xfrm>
            <a:prstGeom prst="rect">
              <a:avLst/>
            </a:prstGeom>
          </p:spPr>
          <p:txBody>
            <a:bodyPr vert="eaVert" wrap="square">
              <a:spAutoFit/>
            </a:bodyPr>
            <a:lstStyle/>
            <a:p>
              <a:r>
                <a:rPr lang="zh-TW" altLang="en-US" sz="2000" dirty="0">
                  <a:solidFill>
                    <a:srgbClr val="211D1E"/>
                  </a:solidFill>
                  <a:latin typeface="標楷體" panose="03000509000000000000" pitchFamily="65" charset="-120"/>
                  <a:ea typeface="標楷體" panose="03000509000000000000" pitchFamily="65" charset="-120"/>
                </a:rPr>
                <a:t>榕樹與周圍</a:t>
              </a:r>
              <a:endParaRPr lang="zh-TW" altLang="en-US" sz="2000" dirty="0">
                <a:latin typeface="標楷體" panose="03000509000000000000" pitchFamily="65" charset="-120"/>
                <a:ea typeface="標楷體" panose="03000509000000000000" pitchFamily="65" charset="-120"/>
              </a:endParaRPr>
            </a:p>
          </p:txBody>
        </p:sp>
        <p:sp>
          <p:nvSpPr>
            <p:cNvPr id="49" name="矩形 48">
              <a:extLst>
                <a:ext uri="{FF2B5EF4-FFF2-40B4-BE49-F238E27FC236}">
                  <a16:creationId xmlns:a16="http://schemas.microsoft.com/office/drawing/2014/main" id="{EC8F8756-C91A-48C0-A770-7107A23BA644}"/>
                </a:ext>
              </a:extLst>
            </p:cNvPr>
            <p:cNvSpPr/>
            <p:nvPr/>
          </p:nvSpPr>
          <p:spPr>
            <a:xfrm rot="2351371">
              <a:off x="7892009" y="5438250"/>
              <a:ext cx="492443" cy="1408346"/>
            </a:xfrm>
            <a:prstGeom prst="rect">
              <a:avLst/>
            </a:prstGeom>
          </p:spPr>
          <p:txBody>
            <a:bodyPr vert="eaVert" wrap="square">
              <a:spAutoFit/>
            </a:bodyPr>
            <a:lstStyle/>
            <a:p>
              <a:r>
                <a:rPr lang="zh-TW" altLang="en-US" sz="2000" dirty="0">
                  <a:solidFill>
                    <a:srgbClr val="211D1E"/>
                  </a:solidFill>
                  <a:latin typeface="標楷體" panose="03000509000000000000" pitchFamily="65" charset="-120"/>
                  <a:ea typeface="標楷體" panose="03000509000000000000" pitchFamily="65" charset="-120"/>
                </a:rPr>
                <a:t>植物生長。</a:t>
              </a:r>
              <a:endParaRPr lang="zh-TW" altLang="en-US" sz="2000" dirty="0">
                <a:latin typeface="標楷體" panose="03000509000000000000" pitchFamily="65" charset="-120"/>
                <a:ea typeface="標楷體" panose="03000509000000000000" pitchFamily="65" charset="-120"/>
              </a:endParaRPr>
            </a:p>
          </p:txBody>
        </p:sp>
        <p:sp>
          <p:nvSpPr>
            <p:cNvPr id="51" name="矩形 50">
              <a:extLst>
                <a:ext uri="{FF2B5EF4-FFF2-40B4-BE49-F238E27FC236}">
                  <a16:creationId xmlns:a16="http://schemas.microsoft.com/office/drawing/2014/main" id="{10356769-6B36-4EDD-B0DB-41BE2D8A39CE}"/>
                </a:ext>
              </a:extLst>
            </p:cNvPr>
            <p:cNvSpPr/>
            <p:nvPr/>
          </p:nvSpPr>
          <p:spPr>
            <a:xfrm rot="326444">
              <a:off x="8409344" y="1498567"/>
              <a:ext cx="492443" cy="1983563"/>
            </a:xfrm>
            <a:prstGeom prst="rect">
              <a:avLst/>
            </a:prstGeom>
          </p:spPr>
          <p:txBody>
            <a:bodyPr vert="eaVert" wrap="square">
              <a:spAutoFit/>
            </a:bodyPr>
            <a:lstStyle/>
            <a:p>
              <a:r>
                <a:rPr lang="zh-TW" altLang="en-US" sz="2000" dirty="0">
                  <a:solidFill>
                    <a:srgbClr val="211D1E"/>
                  </a:solidFill>
                  <a:latin typeface="標楷體" panose="03000509000000000000" pitchFamily="65" charset="-120"/>
                  <a:ea typeface="標楷體" panose="03000509000000000000" pitchFamily="65" charset="-120"/>
                </a:rPr>
                <a:t>植物競爭陽光、</a:t>
              </a:r>
              <a:endParaRPr lang="zh-TW" altLang="en-US" sz="2000" dirty="0">
                <a:latin typeface="標楷體" panose="03000509000000000000" pitchFamily="65" charset="-120"/>
                <a:ea typeface="標楷體" panose="03000509000000000000" pitchFamily="65" charset="-120"/>
              </a:endParaRPr>
            </a:p>
          </p:txBody>
        </p:sp>
        <p:sp>
          <p:nvSpPr>
            <p:cNvPr id="52" name="矩形 51">
              <a:extLst>
                <a:ext uri="{FF2B5EF4-FFF2-40B4-BE49-F238E27FC236}">
                  <a16:creationId xmlns:a16="http://schemas.microsoft.com/office/drawing/2014/main" id="{4C227C71-0F72-4FC8-8F8C-8263371B6DA7}"/>
                </a:ext>
              </a:extLst>
            </p:cNvPr>
            <p:cNvSpPr/>
            <p:nvPr/>
          </p:nvSpPr>
          <p:spPr>
            <a:xfrm>
              <a:off x="8356575" y="3284984"/>
              <a:ext cx="492443" cy="2496376"/>
            </a:xfrm>
            <a:prstGeom prst="rect">
              <a:avLst/>
            </a:prstGeom>
          </p:spPr>
          <p:txBody>
            <a:bodyPr vert="eaVert" wrap="square">
              <a:spAutoFit/>
            </a:bodyPr>
            <a:lstStyle/>
            <a:p>
              <a:r>
                <a:rPr lang="zh-TW" altLang="en-US" sz="2000" dirty="0">
                  <a:solidFill>
                    <a:srgbClr val="211D1E"/>
                  </a:solidFill>
                  <a:latin typeface="標楷體" panose="03000509000000000000" pitchFamily="65" charset="-120"/>
                  <a:ea typeface="標楷體" panose="03000509000000000000" pitchFamily="65" charset="-120"/>
                </a:rPr>
                <a:t>養分，影響樹下其他</a:t>
              </a:r>
              <a:endParaRPr lang="zh-TW" altLang="en-US" sz="2000" dirty="0">
                <a:latin typeface="標楷體" panose="03000509000000000000" pitchFamily="65" charset="-120"/>
                <a:ea typeface="標楷體" panose="03000509000000000000" pitchFamily="65" charset="-120"/>
              </a:endParaRPr>
            </a:p>
          </p:txBody>
        </p:sp>
      </p:grpSp>
      <p:sp>
        <p:nvSpPr>
          <p:cNvPr id="35" name="矩形 34">
            <a:extLst>
              <a:ext uri="{FF2B5EF4-FFF2-40B4-BE49-F238E27FC236}">
                <a16:creationId xmlns:a16="http://schemas.microsoft.com/office/drawing/2014/main" id="{65C053E6-4A68-4BC1-9B0D-A4EE3D489141}"/>
              </a:ext>
            </a:extLst>
          </p:cNvPr>
          <p:cNvSpPr/>
          <p:nvPr/>
        </p:nvSpPr>
        <p:spPr>
          <a:xfrm>
            <a:off x="1205234" y="1981029"/>
            <a:ext cx="1412615" cy="3539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Rectangle 22">
            <a:extLst>
              <a:ext uri="{FF2B5EF4-FFF2-40B4-BE49-F238E27FC236}">
                <a16:creationId xmlns:a16="http://schemas.microsoft.com/office/drawing/2014/main" id="{ACB02BBC-0585-4299-A5D6-13115446B722}"/>
              </a:ext>
            </a:extLst>
          </p:cNvPr>
          <p:cNvSpPr>
            <a:spLocks noChangeArrowheads="1"/>
          </p:cNvSpPr>
          <p:nvPr/>
        </p:nvSpPr>
        <p:spPr bwMode="auto">
          <a:xfrm>
            <a:off x="107504" y="3338057"/>
            <a:ext cx="2880320" cy="3342453"/>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176213" indent="-176213" eaLnBrk="1">
              <a:buFontTx/>
              <a:buNone/>
            </a:pPr>
            <a:r>
              <a:rPr lang="zh-TW" altLang="en-US" sz="1600" b="1" dirty="0">
                <a:solidFill>
                  <a:srgbClr val="FF0000"/>
                </a:solidFill>
                <a:latin typeface="+mn-ea"/>
                <a:ea typeface="+mn-ea"/>
              </a:rPr>
              <a:t>活動目標：</a:t>
            </a:r>
            <a:endParaRPr lang="en-US" altLang="zh-TW" sz="1600" b="1" dirty="0">
              <a:solidFill>
                <a:srgbClr val="FF0000"/>
              </a:solidFill>
              <a:latin typeface="+mn-ea"/>
              <a:ea typeface="+mn-ea"/>
            </a:endParaRPr>
          </a:p>
          <a:p>
            <a:pPr marL="176213" indent="-176213" eaLnBrk="1">
              <a:buFontTx/>
              <a:buNone/>
            </a:pPr>
            <a:r>
              <a:rPr lang="zh-TW" altLang="en-US" sz="1600" b="1" dirty="0">
                <a:solidFill>
                  <a:srgbClr val="FF0000"/>
                </a:solidFill>
                <a:latin typeface="+mn-ea"/>
                <a:ea typeface="+mn-ea"/>
              </a:rPr>
              <a:t>活動</a:t>
            </a:r>
            <a:r>
              <a:rPr lang="en-US" altLang="zh-TW" sz="1600" b="1" dirty="0">
                <a:solidFill>
                  <a:srgbClr val="FF0000"/>
                </a:solidFill>
                <a:latin typeface="+mn-ea"/>
                <a:ea typeface="+mn-ea"/>
              </a:rPr>
              <a:t>1</a:t>
            </a:r>
            <a:r>
              <a:rPr lang="zh-TW" altLang="en-US" sz="1600" b="1" dirty="0">
                <a:solidFill>
                  <a:srgbClr val="FF0000"/>
                </a:solidFill>
                <a:latin typeface="+mn-ea"/>
                <a:ea typeface="+mn-ea"/>
              </a:rPr>
              <a:t> 族群與群集</a:t>
            </a:r>
          </a:p>
          <a:p>
            <a:pPr marL="176213" indent="-176213" eaLnBrk="1">
              <a:buFontTx/>
              <a:buNone/>
            </a:pPr>
            <a:r>
              <a:rPr lang="en-US" altLang="zh-TW" sz="1600" dirty="0">
                <a:solidFill>
                  <a:srgbClr val="FF0000"/>
                </a:solidFill>
                <a:latin typeface="Arial" panose="020B0604020202020204" pitchFamily="34" charset="0"/>
              </a:rPr>
              <a:t>1-1</a:t>
            </a:r>
            <a:r>
              <a:rPr lang="zh-TW" altLang="en-US" sz="1600" dirty="0">
                <a:solidFill>
                  <a:srgbClr val="FF0000"/>
                </a:solidFill>
                <a:latin typeface="Arial" panose="020B0604020202020204" pitchFamily="34" charset="0"/>
              </a:rPr>
              <a:t> 認識族群與群集</a:t>
            </a:r>
            <a:endParaRPr lang="en-US" altLang="zh-TW" sz="1600" dirty="0">
              <a:solidFill>
                <a:srgbClr val="FF0000"/>
              </a:solidFill>
              <a:latin typeface="Arial" panose="020B0604020202020204" pitchFamily="34" charset="0"/>
            </a:endParaRPr>
          </a:p>
          <a:p>
            <a:pPr marL="268288" lvl="1" indent="-176213" eaLnBrk="1">
              <a:buFont typeface="Arial" panose="020B0604020202020204" pitchFamily="34" charset="0"/>
              <a:buChar char="•"/>
            </a:pPr>
            <a:r>
              <a:rPr lang="zh-TW" altLang="en-US" sz="1600" dirty="0">
                <a:solidFill>
                  <a:srgbClr val="FF0000"/>
                </a:solidFill>
                <a:latin typeface="Arial" panose="020B0604020202020204" pitchFamily="34" charset="0"/>
              </a:rPr>
              <a:t>能透過觀察生活環境，發現相同物種組成的群體成為族群。</a:t>
            </a:r>
          </a:p>
          <a:p>
            <a:pPr marL="268288" lvl="1" indent="-176213" eaLnBrk="1">
              <a:buFont typeface="Arial" panose="020B0604020202020204" pitchFamily="34" charset="0"/>
              <a:buChar char="•"/>
            </a:pPr>
            <a:r>
              <a:rPr lang="zh-TW" altLang="en-US" sz="1600" dirty="0">
                <a:solidFill>
                  <a:srgbClr val="FF0000"/>
                </a:solidFill>
                <a:latin typeface="Arial" panose="020B0604020202020204" pitchFamily="34" charset="0"/>
              </a:rPr>
              <a:t>能透過觀察，知道特定區域內多個族群結合的群體稱為群集。</a:t>
            </a:r>
          </a:p>
          <a:p>
            <a:pPr marL="176213" indent="-176213" eaLnBrk="1">
              <a:buFontTx/>
              <a:buNone/>
            </a:pPr>
            <a:r>
              <a:rPr lang="en-US" altLang="zh-TW" sz="1600" dirty="0">
                <a:solidFill>
                  <a:srgbClr val="FF0000"/>
                </a:solidFill>
                <a:latin typeface="Arial" panose="020B0604020202020204" pitchFamily="34" charset="0"/>
              </a:rPr>
              <a:t>1-2</a:t>
            </a:r>
            <a:r>
              <a:rPr lang="zh-TW" altLang="en-US" sz="1600" dirty="0">
                <a:solidFill>
                  <a:srgbClr val="FF0000"/>
                </a:solidFill>
                <a:latin typeface="Arial" panose="020B0604020202020204" pitchFamily="34" charset="0"/>
              </a:rPr>
              <a:t> 族群的觀察</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能透過觀察，了解環境會影響族群的生長情形。</a:t>
            </a:r>
            <a:endParaRPr lang="en-US" altLang="zh-TW" sz="1600" dirty="0">
              <a:solidFill>
                <a:srgbClr val="FF0000"/>
              </a:solidFill>
              <a:latin typeface="Arial" panose="020B0604020202020204" pitchFamily="34" charset="0"/>
            </a:endParaRPr>
          </a:p>
        </p:txBody>
      </p:sp>
      <p:sp>
        <p:nvSpPr>
          <p:cNvPr id="38" name="Rectangle 22">
            <a:extLst>
              <a:ext uri="{FF2B5EF4-FFF2-40B4-BE49-F238E27FC236}">
                <a16:creationId xmlns:a16="http://schemas.microsoft.com/office/drawing/2014/main" id="{11EA40A8-A899-446D-AF58-C8EF3DC73A71}"/>
              </a:ext>
            </a:extLst>
          </p:cNvPr>
          <p:cNvSpPr>
            <a:spLocks noChangeArrowheads="1"/>
          </p:cNvSpPr>
          <p:nvPr/>
        </p:nvSpPr>
        <p:spPr bwMode="auto">
          <a:xfrm>
            <a:off x="4427984" y="404664"/>
            <a:ext cx="4608512" cy="2850011"/>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176213" indent="-176213" eaLnBrk="1">
              <a:buFontTx/>
              <a:buNone/>
            </a:pPr>
            <a:r>
              <a:rPr lang="zh-TW" altLang="en-US" sz="1600" b="1" dirty="0">
                <a:solidFill>
                  <a:srgbClr val="FF0000"/>
                </a:solidFill>
                <a:latin typeface="+mn-ea"/>
                <a:ea typeface="+mn-ea"/>
              </a:rPr>
              <a:t>活動目標：</a:t>
            </a:r>
            <a:endParaRPr lang="en-US" altLang="zh-TW" sz="1600" b="1" dirty="0">
              <a:solidFill>
                <a:srgbClr val="FF0000"/>
              </a:solidFill>
              <a:latin typeface="+mn-ea"/>
              <a:ea typeface="+mn-ea"/>
            </a:endParaRPr>
          </a:p>
          <a:p>
            <a:pPr marL="176213" indent="-176213" eaLnBrk="1">
              <a:buFontTx/>
              <a:buNone/>
            </a:pPr>
            <a:r>
              <a:rPr lang="zh-TW" altLang="en-US" sz="1600" b="1" dirty="0">
                <a:solidFill>
                  <a:srgbClr val="FF0000"/>
                </a:solidFill>
                <a:latin typeface="+mn-ea"/>
                <a:ea typeface="+mn-ea"/>
              </a:rPr>
              <a:t>活動</a:t>
            </a:r>
            <a:r>
              <a:rPr lang="en-US" altLang="zh-TW" sz="1600" b="1" dirty="0">
                <a:solidFill>
                  <a:srgbClr val="FF0000"/>
                </a:solidFill>
                <a:latin typeface="+mn-ea"/>
                <a:ea typeface="+mn-ea"/>
              </a:rPr>
              <a:t>3</a:t>
            </a:r>
            <a:r>
              <a:rPr lang="zh-TW" altLang="en-US" sz="1600" b="1" dirty="0">
                <a:solidFill>
                  <a:srgbClr val="FF0000"/>
                </a:solidFill>
                <a:latin typeface="+mn-ea"/>
                <a:ea typeface="+mn-ea"/>
              </a:rPr>
              <a:t> 地球的生態系</a:t>
            </a:r>
          </a:p>
          <a:p>
            <a:pPr marL="176213" indent="-176213" eaLnBrk="1">
              <a:buFontTx/>
              <a:buNone/>
            </a:pPr>
            <a:r>
              <a:rPr lang="en-US" altLang="zh-TW" sz="1600" dirty="0">
                <a:solidFill>
                  <a:srgbClr val="FF0000"/>
                </a:solidFill>
                <a:latin typeface="Arial" panose="020B0604020202020204" pitchFamily="34" charset="0"/>
              </a:rPr>
              <a:t>3-1</a:t>
            </a:r>
            <a:r>
              <a:rPr lang="zh-TW" altLang="en-US" sz="1600" dirty="0">
                <a:solidFill>
                  <a:srgbClr val="FF0000"/>
                </a:solidFill>
                <a:latin typeface="Arial" panose="020B0604020202020204" pitchFamily="34" charset="0"/>
              </a:rPr>
              <a:t> 地球的自然環境</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能透過資料知道陽光、空氣、水，使地球有一個良好的環境，讓許多生物生長在地球上。</a:t>
            </a:r>
            <a:endParaRPr lang="en-US" altLang="zh-TW" sz="1600" dirty="0">
              <a:solidFill>
                <a:srgbClr val="FF0000"/>
              </a:solidFill>
              <a:latin typeface="Arial" panose="020B0604020202020204" pitchFamily="34" charset="0"/>
            </a:endParaRPr>
          </a:p>
          <a:p>
            <a:pPr marL="176213" indent="-176213" eaLnBrk="1">
              <a:buFontTx/>
              <a:buNone/>
            </a:pPr>
            <a:r>
              <a:rPr lang="en-US" altLang="zh-TW" sz="1600" dirty="0">
                <a:solidFill>
                  <a:srgbClr val="FF0000"/>
                </a:solidFill>
                <a:latin typeface="Arial" panose="020B0604020202020204" pitchFamily="34" charset="0"/>
              </a:rPr>
              <a:t>3-2</a:t>
            </a:r>
            <a:r>
              <a:rPr lang="zh-TW" altLang="en-US" sz="1600" dirty="0">
                <a:solidFill>
                  <a:srgbClr val="FF0000"/>
                </a:solidFill>
                <a:latin typeface="Arial" panose="020B0604020202020204" pitchFamily="34" charset="0"/>
              </a:rPr>
              <a:t> 多樣的地球生態系</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藉由資料收集與討論，發現森林、凍原、草原、沙漠、淡水、河口、海洋的環境特色。</a:t>
            </a:r>
          </a:p>
          <a:p>
            <a:pPr marL="268288" indent="-176213" eaLnBrk="1"/>
            <a:r>
              <a:rPr lang="zh-TW" altLang="en-US" sz="1600" dirty="0">
                <a:solidFill>
                  <a:srgbClr val="FF0000"/>
                </a:solidFill>
                <a:latin typeface="Arial" panose="020B0604020202020204" pitchFamily="34" charset="0"/>
              </a:rPr>
              <a:t>能透過資料與討論，知道生態系的組成包含生物和環境兩種因素，兩者息息相關。</a:t>
            </a:r>
            <a:endParaRPr lang="en-US" altLang="zh-TW" sz="1600" dirty="0">
              <a:solidFill>
                <a:srgbClr val="FF0000"/>
              </a:solidFill>
              <a:latin typeface="Arial" panose="020B0604020202020204" pitchFamily="34" charset="0"/>
            </a:endParaRPr>
          </a:p>
        </p:txBody>
      </p:sp>
      <p:sp>
        <p:nvSpPr>
          <p:cNvPr id="39" name="Rectangle 22">
            <a:extLst>
              <a:ext uri="{FF2B5EF4-FFF2-40B4-BE49-F238E27FC236}">
                <a16:creationId xmlns:a16="http://schemas.microsoft.com/office/drawing/2014/main" id="{F13800E7-A887-4414-ACAA-D9036759CD40}"/>
              </a:ext>
            </a:extLst>
          </p:cNvPr>
          <p:cNvSpPr>
            <a:spLocks noChangeArrowheads="1"/>
          </p:cNvSpPr>
          <p:nvPr/>
        </p:nvSpPr>
        <p:spPr bwMode="auto">
          <a:xfrm>
            <a:off x="3089075" y="3352571"/>
            <a:ext cx="5947421" cy="3194721"/>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176213" indent="-176213" eaLnBrk="1">
              <a:buFontTx/>
              <a:buNone/>
            </a:pPr>
            <a:r>
              <a:rPr lang="zh-TW" altLang="en-US" sz="1600" b="1" dirty="0">
                <a:solidFill>
                  <a:srgbClr val="FF0000"/>
                </a:solidFill>
                <a:latin typeface="+mn-ea"/>
                <a:ea typeface="+mn-ea"/>
              </a:rPr>
              <a:t>活動目標：</a:t>
            </a:r>
            <a:endParaRPr lang="en-US" altLang="zh-TW" sz="1600" b="1" dirty="0">
              <a:solidFill>
                <a:srgbClr val="FF0000"/>
              </a:solidFill>
              <a:latin typeface="+mn-ea"/>
              <a:ea typeface="+mn-ea"/>
            </a:endParaRPr>
          </a:p>
          <a:p>
            <a:pPr marL="176213" indent="-176213" eaLnBrk="1">
              <a:buFontTx/>
              <a:buNone/>
            </a:pPr>
            <a:r>
              <a:rPr lang="zh-TW" altLang="en-US" sz="1600" b="1" dirty="0">
                <a:solidFill>
                  <a:srgbClr val="FF0000"/>
                </a:solidFill>
                <a:latin typeface="+mn-ea"/>
                <a:ea typeface="+mn-ea"/>
              </a:rPr>
              <a:t>活動</a:t>
            </a:r>
            <a:r>
              <a:rPr lang="en-US" altLang="zh-TW" sz="1600" b="1" dirty="0">
                <a:solidFill>
                  <a:srgbClr val="FF0000"/>
                </a:solidFill>
                <a:latin typeface="+mn-ea"/>
                <a:ea typeface="+mn-ea"/>
              </a:rPr>
              <a:t>2</a:t>
            </a:r>
            <a:r>
              <a:rPr lang="zh-TW" altLang="en-US" sz="1600" b="1" dirty="0">
                <a:solidFill>
                  <a:srgbClr val="FF0000"/>
                </a:solidFill>
                <a:latin typeface="+mn-ea"/>
                <a:ea typeface="+mn-ea"/>
              </a:rPr>
              <a:t> 生物間的交互作用</a:t>
            </a:r>
          </a:p>
          <a:p>
            <a:pPr marL="176213" indent="-176213" eaLnBrk="1">
              <a:buFontTx/>
              <a:buNone/>
            </a:pPr>
            <a:r>
              <a:rPr lang="en-US" altLang="zh-TW" sz="1600" dirty="0">
                <a:solidFill>
                  <a:srgbClr val="FF0000"/>
                </a:solidFill>
                <a:latin typeface="Arial" panose="020B0604020202020204" pitchFamily="34" charset="0"/>
              </a:rPr>
              <a:t>2-1</a:t>
            </a:r>
            <a:r>
              <a:rPr lang="zh-TW" altLang="en-US" sz="1600" dirty="0">
                <a:solidFill>
                  <a:srgbClr val="FF0000"/>
                </a:solidFill>
                <a:latin typeface="Arial" panose="020B0604020202020204" pitchFamily="34" charset="0"/>
              </a:rPr>
              <a:t> 生物間的互動關係</a:t>
            </a:r>
            <a:endParaRPr lang="en-US" altLang="zh-TW" sz="1600" dirty="0">
              <a:solidFill>
                <a:srgbClr val="FF0000"/>
              </a:solidFill>
              <a:latin typeface="Arial" panose="020B0604020202020204" pitchFamily="34" charset="0"/>
            </a:endParaRPr>
          </a:p>
          <a:p>
            <a:pPr marL="268288" lvl="1" indent="-176213" eaLnBrk="1">
              <a:buFont typeface="Arial" panose="020B0604020202020204" pitchFamily="34" charset="0"/>
              <a:buChar char="•"/>
            </a:pPr>
            <a:r>
              <a:rPr lang="zh-TW" altLang="en-US" sz="1600" dirty="0">
                <a:solidFill>
                  <a:srgbClr val="FF0000"/>
                </a:solidFill>
                <a:latin typeface="Arial" panose="020B0604020202020204" pitchFamily="34" charset="0"/>
              </a:rPr>
              <a:t>能透過觀察海洋環境及其生存生物，探討生物間的互動關係。</a:t>
            </a:r>
          </a:p>
          <a:p>
            <a:pPr marL="176213" indent="-176213" eaLnBrk="1">
              <a:buFontTx/>
              <a:buNone/>
            </a:pPr>
            <a:r>
              <a:rPr lang="en-US" altLang="zh-TW" sz="1600" dirty="0">
                <a:solidFill>
                  <a:srgbClr val="FF0000"/>
                </a:solidFill>
                <a:latin typeface="Arial" panose="020B0604020202020204" pitchFamily="34" charset="0"/>
              </a:rPr>
              <a:t>2-2</a:t>
            </a:r>
            <a:r>
              <a:rPr lang="zh-TW" altLang="en-US" sz="1600" dirty="0">
                <a:solidFill>
                  <a:srgbClr val="FF0000"/>
                </a:solidFill>
                <a:latin typeface="Arial" panose="020B0604020202020204" pitchFamily="34" charset="0"/>
              </a:rPr>
              <a:t> 生物間的食物鏈</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能透過觀察與討論，了解食物鏈的循環。</a:t>
            </a:r>
          </a:p>
          <a:p>
            <a:pPr marL="176213" indent="-176213" eaLnBrk="1">
              <a:buFontTx/>
              <a:buNone/>
            </a:pPr>
            <a:r>
              <a:rPr lang="en-US" altLang="zh-TW" sz="1600" dirty="0">
                <a:solidFill>
                  <a:srgbClr val="FF0000"/>
                </a:solidFill>
                <a:latin typeface="Arial" panose="020B0604020202020204" pitchFamily="34" charset="0"/>
              </a:rPr>
              <a:t>2-3</a:t>
            </a:r>
            <a:r>
              <a:rPr lang="zh-TW" altLang="en-US" sz="1600" dirty="0">
                <a:solidFill>
                  <a:srgbClr val="FF0000"/>
                </a:solidFill>
                <a:latin typeface="Arial" panose="020B0604020202020204" pitchFamily="34" charset="0"/>
              </a:rPr>
              <a:t> 生物間的能量轉換</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能透過觀察，發現生物攝取的能量大多提供生物維持各項生存，僅有部分能量能透過食物鏈傳遞。</a:t>
            </a:r>
          </a:p>
          <a:p>
            <a:pPr marL="268288" indent="-176213" eaLnBrk="1"/>
            <a:r>
              <a:rPr lang="zh-TW" altLang="en-US" sz="1600" dirty="0">
                <a:solidFill>
                  <a:srgbClr val="FF0000"/>
                </a:solidFill>
                <a:latin typeface="Arial" panose="020B0604020202020204" pitchFamily="34" charset="0"/>
              </a:rPr>
              <a:t>能透過觀察資料，了解生態系是指生物與</a:t>
            </a:r>
            <a:r>
              <a:rPr lang="zh-TW" altLang="en-US" sz="1600">
                <a:solidFill>
                  <a:srgbClr val="FF0000"/>
                </a:solidFill>
                <a:latin typeface="Arial" panose="020B0604020202020204" pitchFamily="34" charset="0"/>
              </a:rPr>
              <a:t>非生物相互</a:t>
            </a:r>
            <a:r>
              <a:rPr lang="zh-TW" altLang="en-US" sz="1600" dirty="0">
                <a:solidFill>
                  <a:srgbClr val="FF0000"/>
                </a:solidFill>
                <a:latin typeface="Arial" panose="020B0604020202020204" pitchFamily="34" charset="0"/>
              </a:rPr>
              <a:t>作用，不斷進行能量流轉與物質交換形成自給自足的系統。</a:t>
            </a:r>
          </a:p>
        </p:txBody>
      </p:sp>
      <p:sp>
        <p:nvSpPr>
          <p:cNvPr id="42" name="矩形 41">
            <a:extLst>
              <a:ext uri="{FF2B5EF4-FFF2-40B4-BE49-F238E27FC236}">
                <a16:creationId xmlns:a16="http://schemas.microsoft.com/office/drawing/2014/main" id="{7C9309D5-86E3-4BDA-A438-4836188A8135}"/>
              </a:ext>
            </a:extLst>
          </p:cNvPr>
          <p:cNvSpPr/>
          <p:nvPr/>
        </p:nvSpPr>
        <p:spPr>
          <a:xfrm>
            <a:off x="1209082" y="2443162"/>
            <a:ext cx="2222832" cy="3316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 name="矩形 46">
            <a:extLst>
              <a:ext uri="{FF2B5EF4-FFF2-40B4-BE49-F238E27FC236}">
                <a16:creationId xmlns:a16="http://schemas.microsoft.com/office/drawing/2014/main" id="{3FCB13A9-A822-4DD9-B9ED-4E95C68F8D6E}"/>
              </a:ext>
            </a:extLst>
          </p:cNvPr>
          <p:cNvSpPr/>
          <p:nvPr/>
        </p:nvSpPr>
        <p:spPr>
          <a:xfrm>
            <a:off x="1217644" y="2862005"/>
            <a:ext cx="1729110" cy="3539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矩形: 圓角 10">
            <a:extLst>
              <a:ext uri="{FF2B5EF4-FFF2-40B4-BE49-F238E27FC236}">
                <a16:creationId xmlns:a16="http://schemas.microsoft.com/office/drawing/2014/main" id="{BCF6FBAC-E9B0-CBB8-9A6A-FE5F939904D8}"/>
              </a:ext>
            </a:extLst>
          </p:cNvPr>
          <p:cNvSpPr/>
          <p:nvPr/>
        </p:nvSpPr>
        <p:spPr>
          <a:xfrm>
            <a:off x="2837261" y="185165"/>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pic>
        <p:nvPicPr>
          <p:cNvPr id="14" name="Picture 8">
            <a:extLst>
              <a:ext uri="{FF2B5EF4-FFF2-40B4-BE49-F238E27FC236}">
                <a16:creationId xmlns:a16="http://schemas.microsoft.com/office/drawing/2014/main" id="{0A50F399-419C-4A4B-783E-ABEB9E79F84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25148" y="1300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P51</a:t>
            </a:r>
            <a:endParaRPr kumimoji="0" lang="en-US" altLang="zh-TW" sz="2000" dirty="0">
              <a:solidFill>
                <a:schemeClr val="bg1"/>
              </a:solidFill>
            </a:endParaRPr>
          </a:p>
        </p:txBody>
      </p:sp>
      <p:graphicFrame>
        <p:nvGraphicFramePr>
          <p:cNvPr id="2" name="表格 2">
            <a:extLst>
              <a:ext uri="{FF2B5EF4-FFF2-40B4-BE49-F238E27FC236}">
                <a16:creationId xmlns:a16="http://schemas.microsoft.com/office/drawing/2014/main" id="{CBACD5B8-4D73-4986-819F-A59559D788FB}"/>
              </a:ext>
            </a:extLst>
          </p:cNvPr>
          <p:cNvGraphicFramePr>
            <a:graphicFrameLocks noGrp="1"/>
          </p:cNvGraphicFramePr>
          <p:nvPr>
            <p:extLst>
              <p:ext uri="{D42A27DB-BD31-4B8C-83A1-F6EECF244321}">
                <p14:modId xmlns:p14="http://schemas.microsoft.com/office/powerpoint/2010/main" val="3643168587"/>
              </p:ext>
            </p:extLst>
          </p:nvPr>
        </p:nvGraphicFramePr>
        <p:xfrm>
          <a:off x="251519" y="548680"/>
          <a:ext cx="8641270" cy="5148029"/>
        </p:xfrm>
        <a:graphic>
          <a:graphicData uri="http://schemas.openxmlformats.org/drawingml/2006/table">
            <a:tbl>
              <a:tblPr firstRow="1" bandRow="1">
                <a:tableStyleId>{5940675A-B579-460E-94D1-54222C63F5DA}</a:tableStyleId>
              </a:tblPr>
              <a:tblGrid>
                <a:gridCol w="1728254">
                  <a:extLst>
                    <a:ext uri="{9D8B030D-6E8A-4147-A177-3AD203B41FA5}">
                      <a16:colId xmlns:a16="http://schemas.microsoft.com/office/drawing/2014/main" val="1445954835"/>
                    </a:ext>
                  </a:extLst>
                </a:gridCol>
                <a:gridCol w="143955">
                  <a:extLst>
                    <a:ext uri="{9D8B030D-6E8A-4147-A177-3AD203B41FA5}">
                      <a16:colId xmlns:a16="http://schemas.microsoft.com/office/drawing/2014/main" val="1059635459"/>
                    </a:ext>
                  </a:extLst>
                </a:gridCol>
                <a:gridCol w="1584299">
                  <a:extLst>
                    <a:ext uri="{9D8B030D-6E8A-4147-A177-3AD203B41FA5}">
                      <a16:colId xmlns:a16="http://schemas.microsoft.com/office/drawing/2014/main" val="2783210543"/>
                    </a:ext>
                  </a:extLst>
                </a:gridCol>
                <a:gridCol w="1728254">
                  <a:extLst>
                    <a:ext uri="{9D8B030D-6E8A-4147-A177-3AD203B41FA5}">
                      <a16:colId xmlns:a16="http://schemas.microsoft.com/office/drawing/2014/main" val="3276406126"/>
                    </a:ext>
                  </a:extLst>
                </a:gridCol>
                <a:gridCol w="1728254">
                  <a:extLst>
                    <a:ext uri="{9D8B030D-6E8A-4147-A177-3AD203B41FA5}">
                      <a16:colId xmlns:a16="http://schemas.microsoft.com/office/drawing/2014/main" val="2741513521"/>
                    </a:ext>
                  </a:extLst>
                </a:gridCol>
                <a:gridCol w="1728254">
                  <a:extLst>
                    <a:ext uri="{9D8B030D-6E8A-4147-A177-3AD203B41FA5}">
                      <a16:colId xmlns:a16="http://schemas.microsoft.com/office/drawing/2014/main" val="3612081031"/>
                    </a:ext>
                  </a:extLst>
                </a:gridCol>
              </a:tblGrid>
              <a:tr h="659885">
                <a:tc>
                  <a:txBody>
                    <a:bodyPr/>
                    <a:lstStyle/>
                    <a:p>
                      <a:pPr algn="ctr"/>
                      <a:r>
                        <a:rPr lang="zh-TW" altLang="en-US" sz="2400" dirty="0">
                          <a:latin typeface="+mj-lt"/>
                          <a:ea typeface="+mj-ea"/>
                        </a:rPr>
                        <a:t>觀察記錄者</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2C4"/>
                    </a:solidFill>
                  </a:tcPr>
                </a:tc>
                <a:tc gridSpan="2">
                  <a:txBody>
                    <a:bodyPr/>
                    <a:lstStyle/>
                    <a:p>
                      <a:pPr algn="ctr"/>
                      <a:r>
                        <a:rPr lang="zh-TW" altLang="en-US" sz="2400" dirty="0">
                          <a:solidFill>
                            <a:srgbClr val="0070C0"/>
                          </a:solidFill>
                          <a:latin typeface="+mj-lt"/>
                          <a:ea typeface="+mj-ea"/>
                        </a:rPr>
                        <a:t>王小甫</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2400" dirty="0">
                        <a:solidFill>
                          <a:srgbClr val="009AD0"/>
                        </a:solidFill>
                        <a:latin typeface="+mj-lt"/>
                        <a:ea typeface="+mj-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latin typeface="+mj-lt"/>
                          <a:ea typeface="+mj-ea"/>
                        </a:rPr>
                        <a:t>組別</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CE3C4"/>
                    </a:solidFill>
                  </a:tcPr>
                </a:tc>
                <a:tc gridSpan="2">
                  <a:txBody>
                    <a:bodyPr/>
                    <a:lstStyle/>
                    <a:p>
                      <a:pPr algn="ctr"/>
                      <a:r>
                        <a:rPr lang="zh-TW" altLang="en-US" sz="2400" dirty="0">
                          <a:latin typeface="+mj-lt"/>
                          <a:ea typeface="+mj-ea"/>
                        </a:rPr>
                        <a:t>第</a:t>
                      </a:r>
                      <a:r>
                        <a:rPr lang="zh-TW" altLang="en-US" sz="2400" u="sng" dirty="0">
                          <a:latin typeface="+mj-lt"/>
                          <a:ea typeface="+mj-ea"/>
                        </a:rPr>
                        <a:t>　　</a:t>
                      </a:r>
                      <a:r>
                        <a:rPr lang="en-US" altLang="zh-TW" sz="2400" u="sng" baseline="0" dirty="0">
                          <a:solidFill>
                            <a:srgbClr val="0070C0"/>
                          </a:solidFill>
                          <a:uFill>
                            <a:solidFill>
                              <a:schemeClr val="tx1"/>
                            </a:solidFill>
                          </a:uFill>
                          <a:latin typeface="+mj-lt"/>
                          <a:ea typeface="+mj-ea"/>
                        </a:rPr>
                        <a:t>1</a:t>
                      </a:r>
                      <a:r>
                        <a:rPr lang="zh-TW" altLang="en-US" sz="2400" u="sng" dirty="0">
                          <a:latin typeface="+mj-lt"/>
                          <a:ea typeface="+mj-ea"/>
                        </a:rPr>
                        <a:t>　　</a:t>
                      </a:r>
                      <a:r>
                        <a:rPr lang="zh-TW" altLang="en-US" sz="2400" dirty="0">
                          <a:latin typeface="+mj-lt"/>
                          <a:ea typeface="+mj-ea"/>
                        </a:rPr>
                        <a:t>組</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zh-TW" altLang="en-US" dirty="0"/>
                    </a:p>
                  </a:txBody>
                  <a:tcPr/>
                </a:tc>
                <a:extLst>
                  <a:ext uri="{0D108BD9-81ED-4DB2-BD59-A6C34878D82A}">
                    <a16:rowId xmlns:a16="http://schemas.microsoft.com/office/drawing/2014/main" val="4171505563"/>
                  </a:ext>
                </a:extLst>
              </a:tr>
              <a:tr h="659885">
                <a:tc>
                  <a:txBody>
                    <a:bodyPr/>
                    <a:lstStyle/>
                    <a:p>
                      <a:pPr algn="ctr"/>
                      <a:r>
                        <a:rPr lang="zh-TW" altLang="en-US" sz="2400" dirty="0">
                          <a:latin typeface="+mj-lt"/>
                          <a:ea typeface="+mj-ea"/>
                        </a:rPr>
                        <a:t>時間</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5F9E3"/>
                    </a:solidFill>
                  </a:tcPr>
                </a:tc>
                <a:tc gridSpan="2">
                  <a:txBody>
                    <a:bodyPr/>
                    <a:lstStyle/>
                    <a:p>
                      <a:pPr algn="ctr"/>
                      <a:r>
                        <a:rPr lang="zh-TW" altLang="en-US" sz="2400" dirty="0">
                          <a:solidFill>
                            <a:srgbClr val="0070C0"/>
                          </a:solidFill>
                          <a:latin typeface="+mj-lt"/>
                          <a:ea typeface="+mj-ea"/>
                        </a:rPr>
                        <a:t>中午</a:t>
                      </a:r>
                      <a:r>
                        <a:rPr lang="en-US" altLang="zh-TW" sz="2400" dirty="0">
                          <a:solidFill>
                            <a:srgbClr val="0070C0"/>
                          </a:solidFill>
                          <a:latin typeface="+mj-lt"/>
                          <a:ea typeface="+mj-ea"/>
                        </a:rPr>
                        <a:t>12:30</a:t>
                      </a:r>
                      <a:endParaRPr lang="zh-TW" altLang="en-US" sz="2400" dirty="0">
                        <a:solidFill>
                          <a:srgbClr val="0070C0"/>
                        </a:solidFill>
                        <a:latin typeface="+mj-lt"/>
                        <a:ea typeface="+mj-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2400" dirty="0">
                        <a:solidFill>
                          <a:srgbClr val="009AD0"/>
                        </a:solidFill>
                        <a:latin typeface="+mj-lt"/>
                        <a:ea typeface="+mj-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latin typeface="+mj-lt"/>
                          <a:ea typeface="+mj-ea"/>
                        </a:rPr>
                        <a:t>觀察地點</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EF5E0"/>
                    </a:solidFill>
                  </a:tcPr>
                </a:tc>
                <a:tc gridSpan="2">
                  <a:txBody>
                    <a:bodyPr/>
                    <a:lstStyle/>
                    <a:p>
                      <a:pPr algn="ctr"/>
                      <a:r>
                        <a:rPr lang="zh-TW" altLang="en-US" sz="2400" dirty="0">
                          <a:solidFill>
                            <a:srgbClr val="0070C0"/>
                          </a:solidFill>
                          <a:latin typeface="+mj-lt"/>
                          <a:ea typeface="+mj-ea"/>
                        </a:rPr>
                        <a:t>學校花圃</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zh-TW" altLang="en-US" dirty="0"/>
                    </a:p>
                  </a:txBody>
                  <a:tcPr/>
                </a:tc>
                <a:extLst>
                  <a:ext uri="{0D108BD9-81ED-4DB2-BD59-A6C34878D82A}">
                    <a16:rowId xmlns:a16="http://schemas.microsoft.com/office/drawing/2014/main" val="2464290798"/>
                  </a:ext>
                </a:extLst>
              </a:tr>
              <a:tr h="659885">
                <a:tc gridSpan="6">
                  <a:txBody>
                    <a:bodyPr/>
                    <a:lstStyle/>
                    <a:p>
                      <a:pPr algn="ctr"/>
                      <a:r>
                        <a:rPr lang="zh-TW" altLang="en-US" sz="2400" dirty="0">
                          <a:latin typeface="+mj-lt"/>
                          <a:ea typeface="+mj-ea"/>
                        </a:rPr>
                        <a:t>生物族群</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DFF1F7"/>
                    </a:solidFill>
                  </a:tcPr>
                </a:tc>
                <a:tc hMerge="1">
                  <a:txBody>
                    <a:bodyPr/>
                    <a:lstStyle/>
                    <a:p>
                      <a:endParaRPr lang="zh-TW" altLang="en-US" dirty="0"/>
                    </a:p>
                  </a:txBody>
                  <a:tcPr/>
                </a:tc>
                <a:tc hMerge="1">
                  <a:txBody>
                    <a:bodyPr/>
                    <a:lstStyle/>
                    <a:p>
                      <a:endParaRPr lang="zh-TW" altLang="en-US"/>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687475496"/>
                  </a:ext>
                </a:extLst>
              </a:tr>
              <a:tr h="761227">
                <a:tc gridSpan="2">
                  <a:txBody>
                    <a:bodyPr/>
                    <a:lstStyle/>
                    <a:p>
                      <a:pPr algn="ctr"/>
                      <a:r>
                        <a:rPr lang="zh-TW" altLang="en-US" sz="2400" dirty="0">
                          <a:latin typeface="+mj-lt"/>
                          <a:ea typeface="+mj-ea"/>
                        </a:rPr>
                        <a:t>日期</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r>
                        <a:rPr lang="zh-TW" altLang="en-US" sz="2400" dirty="0">
                          <a:latin typeface="+mj-lt"/>
                          <a:ea typeface="+mj-ea"/>
                        </a:rPr>
                        <a:t>族群（名稱）</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latin typeface="+mj-lt"/>
                          <a:ea typeface="+mj-ea"/>
                        </a:rPr>
                        <a:t>族群</a:t>
                      </a:r>
                      <a:endParaRPr lang="en-US" altLang="zh-TW" sz="2400" dirty="0">
                        <a:latin typeface="+mj-lt"/>
                        <a:ea typeface="+mj-ea"/>
                      </a:endParaRPr>
                    </a:p>
                    <a:p>
                      <a:pPr algn="ctr"/>
                      <a:r>
                        <a:rPr lang="zh-TW" altLang="en-US" sz="2400" dirty="0">
                          <a:latin typeface="+mj-lt"/>
                          <a:ea typeface="+mj-ea"/>
                        </a:rPr>
                        <a:t>（名稱）</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latin typeface="+mj-lt"/>
                          <a:ea typeface="+mj-ea"/>
                        </a:rPr>
                        <a:t>族群</a:t>
                      </a:r>
                      <a:endParaRPr lang="en-US" altLang="zh-TW" sz="2400" dirty="0">
                        <a:latin typeface="+mj-lt"/>
                        <a:ea typeface="+mj-ea"/>
                      </a:endParaRPr>
                    </a:p>
                    <a:p>
                      <a:pPr algn="ctr"/>
                      <a:r>
                        <a:rPr lang="zh-TW" altLang="en-US" sz="2400" dirty="0">
                          <a:latin typeface="+mj-lt"/>
                          <a:ea typeface="+mj-ea"/>
                        </a:rPr>
                        <a:t>生長環境</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latin typeface="+mj-lt"/>
                          <a:ea typeface="+mj-ea"/>
                        </a:rPr>
                        <a:t>族群的個體</a:t>
                      </a:r>
                    </a:p>
                    <a:p>
                      <a:pPr algn="ctr"/>
                      <a:r>
                        <a:rPr lang="zh-TW" altLang="en-US" sz="2400" dirty="0">
                          <a:latin typeface="+mj-lt"/>
                          <a:ea typeface="+mj-ea"/>
                        </a:rPr>
                        <a:t>總數</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latin typeface="+mj-lt"/>
                          <a:ea typeface="+mj-ea"/>
                        </a:rPr>
                        <a:t>生物特徵</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745833371"/>
                  </a:ext>
                </a:extLst>
              </a:tr>
              <a:tr h="761227">
                <a:tc gridSpan="2">
                  <a:txBody>
                    <a:bodyPr/>
                    <a:lstStyle/>
                    <a:p>
                      <a:pPr algn="ctr"/>
                      <a:r>
                        <a:rPr lang="en-US" altLang="zh-TW" sz="2400" dirty="0">
                          <a:solidFill>
                            <a:srgbClr val="0070C0"/>
                          </a:solidFill>
                          <a:latin typeface="+mj-lt"/>
                          <a:ea typeface="+mj-ea"/>
                        </a:rPr>
                        <a:t>00</a:t>
                      </a:r>
                      <a:r>
                        <a:rPr lang="zh-TW" altLang="en-US" sz="2400" dirty="0">
                          <a:solidFill>
                            <a:srgbClr val="0070C0"/>
                          </a:solidFill>
                          <a:latin typeface="+mj-lt"/>
                          <a:ea typeface="+mj-ea"/>
                        </a:rPr>
                        <a:t>年</a:t>
                      </a:r>
                      <a:r>
                        <a:rPr lang="en-US" altLang="zh-TW" sz="2400" dirty="0">
                          <a:solidFill>
                            <a:srgbClr val="0070C0"/>
                          </a:solidFill>
                          <a:latin typeface="+mj-lt"/>
                          <a:ea typeface="+mj-ea"/>
                        </a:rPr>
                        <a:t>3</a:t>
                      </a:r>
                      <a:r>
                        <a:rPr lang="zh-TW" altLang="en-US" sz="2400" dirty="0">
                          <a:solidFill>
                            <a:srgbClr val="0070C0"/>
                          </a:solidFill>
                          <a:latin typeface="+mj-lt"/>
                          <a:ea typeface="+mj-ea"/>
                        </a:rPr>
                        <a:t>月</a:t>
                      </a:r>
                      <a:r>
                        <a:rPr lang="en-US" altLang="zh-TW" sz="2400" dirty="0">
                          <a:solidFill>
                            <a:srgbClr val="0070C0"/>
                          </a:solidFill>
                          <a:latin typeface="+mj-lt"/>
                          <a:ea typeface="+mj-ea"/>
                        </a:rPr>
                        <a:t>10</a:t>
                      </a:r>
                      <a:r>
                        <a:rPr lang="zh-TW" altLang="en-US" sz="2400" dirty="0">
                          <a:solidFill>
                            <a:srgbClr val="0070C0"/>
                          </a:solidFill>
                          <a:latin typeface="+mj-lt"/>
                          <a:ea typeface="+mj-ea"/>
                        </a:rPr>
                        <a:t>日</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r>
                        <a:rPr lang="zh-TW" altLang="en-US" sz="2400" dirty="0">
                          <a:solidFill>
                            <a:srgbClr val="00B0F0"/>
                          </a:solidFill>
                          <a:latin typeface="+mj-lt"/>
                          <a:ea typeface="+mj-ea"/>
                        </a:rPr>
                        <a:t>大萍</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solidFill>
                            <a:srgbClr val="0070C0"/>
                          </a:solidFill>
                          <a:latin typeface="+mj-lt"/>
                          <a:ea typeface="+mj-ea"/>
                        </a:rPr>
                        <a:t>大萍</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solidFill>
                            <a:srgbClr val="0070C0"/>
                          </a:solidFill>
                          <a:latin typeface="+mj-lt"/>
                          <a:ea typeface="+mj-ea"/>
                        </a:rPr>
                        <a:t>水生池</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altLang="zh-TW" sz="2400" dirty="0">
                          <a:solidFill>
                            <a:srgbClr val="0070C0"/>
                          </a:solidFill>
                          <a:latin typeface="+mj-lt"/>
                          <a:ea typeface="+mj-ea"/>
                        </a:rPr>
                        <a:t>4</a:t>
                      </a:r>
                      <a:endParaRPr lang="zh-TW" altLang="en-US" sz="2400" dirty="0">
                        <a:solidFill>
                          <a:srgbClr val="0070C0"/>
                        </a:solidFill>
                        <a:latin typeface="+mj-lt"/>
                        <a:ea typeface="+mj-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zh-TW" altLang="en-US" sz="2400" dirty="0">
                          <a:solidFill>
                            <a:srgbClr val="0070C0"/>
                          </a:solidFill>
                          <a:latin typeface="+mj-lt"/>
                          <a:ea typeface="+mj-ea"/>
                        </a:rPr>
                        <a:t>整株漂浮在水面</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59439488"/>
                  </a:ext>
                </a:extLst>
              </a:tr>
              <a:tr h="76122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a:ea typeface="標楷體"/>
                        </a:rPr>
                        <a:t>？</a:t>
                      </a:r>
                      <a:endPar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a:ea typeface="標楷體"/>
                        </a:rPr>
                        <a:t>？</a:t>
                      </a:r>
                      <a:endPar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a:ea typeface="標楷體"/>
                        </a:rPr>
                        <a:t>？</a:t>
                      </a:r>
                      <a:endPar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a:ea typeface="標楷體"/>
                        </a:rPr>
                        <a:t>？</a:t>
                      </a:r>
                      <a:endPar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rPr>
                        <a: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rPr>
                        <a: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361711818"/>
                  </a:ext>
                </a:extLst>
              </a:tr>
              <a:tr h="76122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a:ea typeface="標楷體"/>
                        </a:rPr>
                        <a:t>？</a:t>
                      </a:r>
                      <a:endPar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a:ea typeface="標楷體"/>
                        </a:rPr>
                        <a:t>？</a:t>
                      </a:r>
                      <a:endPar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rPr>
                        <a: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a:ea typeface="標楷體"/>
                        </a:rPr>
                        <a:t>？</a:t>
                      </a:r>
                      <a:endPar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rPr>
                        <a: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標楷體"/>
                        </a:rPr>
                        <a: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744690928"/>
                  </a:ext>
                </a:extLst>
              </a:tr>
            </a:tbl>
          </a:graphicData>
        </a:graphic>
      </p:graphicFrame>
      <p:sp>
        <p:nvSpPr>
          <p:cNvPr id="4" name="矩形 3">
            <a:extLst>
              <a:ext uri="{FF2B5EF4-FFF2-40B4-BE49-F238E27FC236}">
                <a16:creationId xmlns:a16="http://schemas.microsoft.com/office/drawing/2014/main" id="{11C46564-12E9-428A-902B-FD298DE483EA}"/>
              </a:ext>
            </a:extLst>
          </p:cNvPr>
          <p:cNvSpPr>
            <a:spLocks noChangeArrowheads="1"/>
          </p:cNvSpPr>
          <p:nvPr/>
        </p:nvSpPr>
        <p:spPr bwMode="auto">
          <a:xfrm>
            <a:off x="271099" y="5673501"/>
            <a:ext cx="54530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學生將觀察結果記錄在習作表格即可，不一定要記錄在課本上。</a:t>
            </a:r>
          </a:p>
        </p:txBody>
      </p:sp>
    </p:spTree>
    <p:extLst>
      <p:ext uri="{BB962C8B-B14F-4D97-AF65-F5344CB8AC3E}">
        <p14:creationId xmlns:p14="http://schemas.microsoft.com/office/powerpoint/2010/main" val="266450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P51</a:t>
            </a:r>
            <a:endParaRPr kumimoji="0" lang="en-US" altLang="zh-TW" sz="2000" dirty="0">
              <a:solidFill>
                <a:schemeClr val="bg1"/>
              </a:solidFill>
            </a:endParaRPr>
          </a:p>
        </p:txBody>
      </p:sp>
      <p:pic>
        <p:nvPicPr>
          <p:cNvPr id="4" name="Picture 2">
            <a:extLst>
              <a:ext uri="{FF2B5EF4-FFF2-40B4-BE49-F238E27FC236}">
                <a16:creationId xmlns:a16="http://schemas.microsoft.com/office/drawing/2014/main" id="{53ECBD68-0A87-4C52-9EA7-5AE8D8C1977E}"/>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546" y="278816"/>
            <a:ext cx="8964000" cy="1494000"/>
          </a:xfrm>
          <a:prstGeom prst="rect">
            <a:avLst/>
          </a:prstGeom>
          <a:noFill/>
          <a:ln w="9525">
            <a:noFill/>
            <a:miter lim="800000"/>
            <a:headEnd/>
            <a:tailEnd/>
          </a:ln>
        </p:spPr>
      </p:pic>
      <p:sp>
        <p:nvSpPr>
          <p:cNvPr id="5" name="矩形 4">
            <a:extLst>
              <a:ext uri="{FF2B5EF4-FFF2-40B4-BE49-F238E27FC236}">
                <a16:creationId xmlns:a16="http://schemas.microsoft.com/office/drawing/2014/main" id="{FDF2BF59-DC3E-434D-8EF6-6B6DA11F75AE}"/>
              </a:ext>
            </a:extLst>
          </p:cNvPr>
          <p:cNvSpPr>
            <a:spLocks noChangeArrowheads="1"/>
          </p:cNvSpPr>
          <p:nvPr/>
        </p:nvSpPr>
        <p:spPr bwMode="auto">
          <a:xfrm>
            <a:off x="683568" y="980728"/>
            <a:ext cx="82089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buFontTx/>
              <a:buNone/>
            </a:pPr>
            <a:r>
              <a:rPr lang="zh-TW" altLang="en-US" sz="2800" dirty="0"/>
              <a:t>固定區域內，族群的個體總數最多的是什麼族群？</a:t>
            </a:r>
            <a:endParaRPr lang="zh-TW" altLang="en-US" sz="2800" dirty="0">
              <a:solidFill>
                <a:srgbClr val="000000"/>
              </a:solidFill>
            </a:endParaRPr>
          </a:p>
        </p:txBody>
      </p:sp>
      <p:sp>
        <p:nvSpPr>
          <p:cNvPr id="6" name="矩形 5">
            <a:extLst>
              <a:ext uri="{FF2B5EF4-FFF2-40B4-BE49-F238E27FC236}">
                <a16:creationId xmlns:a16="http://schemas.microsoft.com/office/drawing/2014/main" id="{18E7B75C-1098-4861-AC9F-203C519F9C54}"/>
              </a:ext>
            </a:extLst>
          </p:cNvPr>
          <p:cNvSpPr>
            <a:spLocks noChangeArrowheads="1"/>
          </p:cNvSpPr>
          <p:nvPr/>
        </p:nvSpPr>
        <p:spPr bwMode="auto">
          <a:xfrm>
            <a:off x="683568" y="2060848"/>
            <a:ext cx="82089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buFontTx/>
              <a:buNone/>
            </a:pPr>
            <a:r>
              <a:rPr lang="zh-TW" altLang="en-US" sz="2800" dirty="0"/>
              <a:t>可能會影響族群的分布和數量變化的因素是什麼？</a:t>
            </a:r>
            <a:endParaRPr lang="zh-TW" altLang="en-US" sz="2800" dirty="0">
              <a:solidFill>
                <a:srgbClr val="000000"/>
              </a:solidFill>
            </a:endParaRPr>
          </a:p>
        </p:txBody>
      </p:sp>
      <p:sp>
        <p:nvSpPr>
          <p:cNvPr id="8" name="橢圓 7">
            <a:extLst>
              <a:ext uri="{FF2B5EF4-FFF2-40B4-BE49-F238E27FC236}">
                <a16:creationId xmlns:a16="http://schemas.microsoft.com/office/drawing/2014/main" id="{F5B95505-B83C-4DBC-96E8-F410D0CFCFD5}"/>
              </a:ext>
            </a:extLst>
          </p:cNvPr>
          <p:cNvSpPr/>
          <p:nvPr/>
        </p:nvSpPr>
        <p:spPr>
          <a:xfrm>
            <a:off x="251520" y="1073043"/>
            <a:ext cx="432048" cy="432048"/>
          </a:xfrm>
          <a:prstGeom prst="ellipse">
            <a:avLst/>
          </a:prstGeom>
          <a:solidFill>
            <a:srgbClr val="D3B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1</a:t>
            </a:r>
            <a:endParaRPr lang="zh-TW" altLang="en-US" sz="2400" b="1" dirty="0"/>
          </a:p>
        </p:txBody>
      </p:sp>
      <p:sp>
        <p:nvSpPr>
          <p:cNvPr id="9" name="橢圓 8">
            <a:extLst>
              <a:ext uri="{FF2B5EF4-FFF2-40B4-BE49-F238E27FC236}">
                <a16:creationId xmlns:a16="http://schemas.microsoft.com/office/drawing/2014/main" id="{53D9A4DB-AD82-4CEA-912B-A635239013CB}"/>
              </a:ext>
            </a:extLst>
          </p:cNvPr>
          <p:cNvSpPr/>
          <p:nvPr/>
        </p:nvSpPr>
        <p:spPr>
          <a:xfrm>
            <a:off x="251520" y="2108171"/>
            <a:ext cx="432048" cy="432048"/>
          </a:xfrm>
          <a:prstGeom prst="ellipse">
            <a:avLst/>
          </a:prstGeom>
          <a:solidFill>
            <a:srgbClr val="D3B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2</a:t>
            </a:r>
            <a:endParaRPr lang="zh-TW" altLang="en-US" sz="2400" b="1" dirty="0"/>
          </a:p>
        </p:txBody>
      </p:sp>
      <p:sp>
        <p:nvSpPr>
          <p:cNvPr id="10" name="Rectangle 3">
            <a:extLst>
              <a:ext uri="{FF2B5EF4-FFF2-40B4-BE49-F238E27FC236}">
                <a16:creationId xmlns:a16="http://schemas.microsoft.com/office/drawing/2014/main" id="{2E5A08DB-FDE5-4C69-A2BA-F70897BFE0CF}"/>
              </a:ext>
            </a:extLst>
          </p:cNvPr>
          <p:cNvSpPr txBox="1">
            <a:spLocks noChangeArrowheads="1"/>
          </p:cNvSpPr>
          <p:nvPr/>
        </p:nvSpPr>
        <p:spPr bwMode="auto">
          <a:xfrm>
            <a:off x="242640" y="4077072"/>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不同的環境，有各種生物物種族群生活在其中。有些族群的個體總數多，有些族群的個體總數少。環境因素會影響族群的分布與數量。</a:t>
            </a:r>
            <a:endParaRPr lang="zh-TW" altLang="en-US" sz="2800" dirty="0">
              <a:solidFill>
                <a:srgbClr val="000000"/>
              </a:solidFill>
            </a:endParaRPr>
          </a:p>
        </p:txBody>
      </p:sp>
      <p:sp>
        <p:nvSpPr>
          <p:cNvPr id="11" name="矩形 10">
            <a:extLst>
              <a:ext uri="{FF2B5EF4-FFF2-40B4-BE49-F238E27FC236}">
                <a16:creationId xmlns:a16="http://schemas.microsoft.com/office/drawing/2014/main" id="{DB7100B1-921F-4AE2-904B-9289A31B7082}"/>
              </a:ext>
            </a:extLst>
          </p:cNvPr>
          <p:cNvSpPr>
            <a:spLocks noChangeArrowheads="1"/>
          </p:cNvSpPr>
          <p:nvPr/>
        </p:nvSpPr>
        <p:spPr bwMode="auto">
          <a:xfrm>
            <a:off x="683568" y="1527175"/>
            <a:ext cx="8208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我在水生池觀察到個體總數最多的是大萍。</a:t>
            </a:r>
          </a:p>
        </p:txBody>
      </p:sp>
      <p:sp>
        <p:nvSpPr>
          <p:cNvPr id="12" name="矩形 11">
            <a:extLst>
              <a:ext uri="{FF2B5EF4-FFF2-40B4-BE49-F238E27FC236}">
                <a16:creationId xmlns:a16="http://schemas.microsoft.com/office/drawing/2014/main" id="{5927E470-780B-4945-BC6B-689B6A5203B8}"/>
              </a:ext>
            </a:extLst>
          </p:cNvPr>
          <p:cNvSpPr>
            <a:spLocks noChangeArrowheads="1"/>
          </p:cNvSpPr>
          <p:nvPr/>
        </p:nvSpPr>
        <p:spPr bwMode="auto">
          <a:xfrm>
            <a:off x="683568" y="2636912"/>
            <a:ext cx="8208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可能是陽光、食物、生長環境</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Tree>
    <p:extLst>
      <p:ext uri="{BB962C8B-B14F-4D97-AF65-F5344CB8AC3E}">
        <p14:creationId xmlns:p14="http://schemas.microsoft.com/office/powerpoint/2010/main" val="392368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P52</a:t>
            </a:r>
            <a:endParaRPr kumimoji="0" lang="en-US" altLang="zh-TW" sz="2000" dirty="0">
              <a:solidFill>
                <a:schemeClr val="bg1"/>
              </a:solidFill>
            </a:endParaRPr>
          </a:p>
        </p:txBody>
      </p:sp>
      <p:sp>
        <p:nvSpPr>
          <p:cNvPr id="12" name="矩形 11">
            <a:extLst>
              <a:ext uri="{FF2B5EF4-FFF2-40B4-BE49-F238E27FC236}">
                <a16:creationId xmlns:a16="http://schemas.microsoft.com/office/drawing/2014/main" id="{1F3E7601-E57F-4A9B-9DCE-B5A9AB6D61B9}"/>
              </a:ext>
            </a:extLst>
          </p:cNvPr>
          <p:cNvSpPr/>
          <p:nvPr/>
        </p:nvSpPr>
        <p:spPr>
          <a:xfrm>
            <a:off x="459494" y="620688"/>
            <a:ext cx="45719" cy="6264000"/>
          </a:xfrm>
          <a:prstGeom prst="rect">
            <a:avLst/>
          </a:prstGeom>
          <a:solidFill>
            <a:srgbClr val="F8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id="{E51301FF-74B9-4621-974F-D3D866B39B2D}"/>
              </a:ext>
            </a:extLst>
          </p:cNvPr>
          <p:cNvPicPr>
            <a:picLocks noChangeAspect="1"/>
          </p:cNvPicPr>
          <p:nvPr/>
        </p:nvPicPr>
        <p:blipFill>
          <a:blip r:embed="rId2" cstate="print"/>
          <a:stretch>
            <a:fillRect/>
          </a:stretch>
        </p:blipFill>
        <p:spPr>
          <a:xfrm>
            <a:off x="179512" y="404664"/>
            <a:ext cx="653434" cy="891665"/>
          </a:xfrm>
          <a:prstGeom prst="rect">
            <a:avLst/>
          </a:prstGeom>
        </p:spPr>
      </p:pic>
      <p:sp>
        <p:nvSpPr>
          <p:cNvPr id="16" name="矩形 15">
            <a:extLst>
              <a:ext uri="{FF2B5EF4-FFF2-40B4-BE49-F238E27FC236}">
                <a16:creationId xmlns:a16="http://schemas.microsoft.com/office/drawing/2014/main" id="{BCB29D08-CD2F-4EE3-A5D9-6B2BA965D0BC}"/>
              </a:ext>
            </a:extLst>
          </p:cNvPr>
          <p:cNvSpPr/>
          <p:nvPr/>
        </p:nvSpPr>
        <p:spPr>
          <a:xfrm>
            <a:off x="971600" y="548680"/>
            <a:ext cx="7920880" cy="523220"/>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生活中，常常看見各種生物出現在不同的環境。</a:t>
            </a:r>
            <a:endParaRPr lang="zh-TW" altLang="en-US" sz="2800" dirty="0">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8516CDA6-C106-4181-9E05-4526FDE3693D}"/>
              </a:ext>
            </a:extLst>
          </p:cNvPr>
          <p:cNvPicPr>
            <a:picLocks noChangeAspect="1"/>
          </p:cNvPicPr>
          <p:nvPr/>
        </p:nvPicPr>
        <p:blipFill>
          <a:blip r:embed="rId3" cstate="print"/>
          <a:stretch>
            <a:fillRect/>
          </a:stretch>
        </p:blipFill>
        <p:spPr>
          <a:xfrm>
            <a:off x="971601" y="1196752"/>
            <a:ext cx="7920880" cy="4601163"/>
          </a:xfrm>
          <a:prstGeom prst="rect">
            <a:avLst/>
          </a:prstGeom>
        </p:spPr>
      </p:pic>
      <p:sp>
        <p:nvSpPr>
          <p:cNvPr id="3" name="矩形: 圓角 3">
            <a:hlinkClick r:id="rId4"/>
            <a:extLst>
              <a:ext uri="{FF2B5EF4-FFF2-40B4-BE49-F238E27FC236}">
                <a16:creationId xmlns:a16="http://schemas.microsoft.com/office/drawing/2014/main" id="{DEDBE430-E12B-CB64-43B8-5B0127FC7628}"/>
              </a:ext>
            </a:extLst>
          </p:cNvPr>
          <p:cNvSpPr/>
          <p:nvPr/>
        </p:nvSpPr>
        <p:spPr>
          <a:xfrm>
            <a:off x="1043608" y="150395"/>
            <a:ext cx="12492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探究影片</a:t>
            </a:r>
          </a:p>
        </p:txBody>
      </p:sp>
      <p:sp>
        <p:nvSpPr>
          <p:cNvPr id="4" name="矩形 3">
            <a:extLst>
              <a:ext uri="{FF2B5EF4-FFF2-40B4-BE49-F238E27FC236}">
                <a16:creationId xmlns:a16="http://schemas.microsoft.com/office/drawing/2014/main" id="{9A990148-5AA1-23E4-9FAD-2B7FF4311EC7}"/>
              </a:ext>
            </a:extLst>
          </p:cNvPr>
          <p:cNvSpPr/>
          <p:nvPr/>
        </p:nvSpPr>
        <p:spPr>
          <a:xfrm>
            <a:off x="2339752" y="150395"/>
            <a:ext cx="1082349"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族群的觀察</a:t>
            </a:r>
            <a:endParaRPr lang="zh-TW" altLang="en-US" sz="1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17225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P52</a:t>
            </a:r>
            <a:endParaRPr kumimoji="0" lang="en-US" altLang="zh-TW" sz="2000" dirty="0">
              <a:solidFill>
                <a:schemeClr val="bg1"/>
              </a:solidFill>
            </a:endParaRPr>
          </a:p>
        </p:txBody>
      </p:sp>
      <p:sp>
        <p:nvSpPr>
          <p:cNvPr id="12" name="矩形 11">
            <a:extLst>
              <a:ext uri="{FF2B5EF4-FFF2-40B4-BE49-F238E27FC236}">
                <a16:creationId xmlns:a16="http://schemas.microsoft.com/office/drawing/2014/main" id="{1F3E7601-E57F-4A9B-9DCE-B5A9AB6D61B9}"/>
              </a:ext>
            </a:extLst>
          </p:cNvPr>
          <p:cNvSpPr/>
          <p:nvPr/>
        </p:nvSpPr>
        <p:spPr>
          <a:xfrm>
            <a:off x="459494" y="620688"/>
            <a:ext cx="45719" cy="6264000"/>
          </a:xfrm>
          <a:prstGeom prst="rect">
            <a:avLst/>
          </a:prstGeom>
          <a:solidFill>
            <a:srgbClr val="F8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a:extLst>
              <a:ext uri="{FF2B5EF4-FFF2-40B4-BE49-F238E27FC236}">
                <a16:creationId xmlns:a16="http://schemas.microsoft.com/office/drawing/2014/main" id="{4DABC755-FA98-4808-B083-EF31FC0449D3}"/>
              </a:ext>
            </a:extLst>
          </p:cNvPr>
          <p:cNvPicPr>
            <a:picLocks noChangeAspect="1"/>
          </p:cNvPicPr>
          <p:nvPr/>
        </p:nvPicPr>
        <p:blipFill>
          <a:blip r:embed="rId2" cstate="print"/>
          <a:stretch>
            <a:fillRect/>
          </a:stretch>
        </p:blipFill>
        <p:spPr>
          <a:xfrm>
            <a:off x="184534" y="332656"/>
            <a:ext cx="612906" cy="989007"/>
          </a:xfrm>
          <a:prstGeom prst="rect">
            <a:avLst/>
          </a:prstGeom>
        </p:spPr>
      </p:pic>
      <p:sp>
        <p:nvSpPr>
          <p:cNvPr id="16" name="矩形 15">
            <a:extLst>
              <a:ext uri="{FF2B5EF4-FFF2-40B4-BE49-F238E27FC236}">
                <a16:creationId xmlns:a16="http://schemas.microsoft.com/office/drawing/2014/main" id="{BCB29D08-CD2F-4EE3-A5D9-6B2BA965D0BC}"/>
              </a:ext>
            </a:extLst>
          </p:cNvPr>
          <p:cNvSpPr/>
          <p:nvPr/>
        </p:nvSpPr>
        <p:spPr>
          <a:xfrm>
            <a:off x="971600" y="548680"/>
            <a:ext cx="7920880" cy="523220"/>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環境因素會影響族群存活的個體數量嗎？</a:t>
            </a:r>
            <a:endParaRPr lang="zh-TW" altLang="en-US" sz="2800" dirty="0">
              <a:latin typeface="標楷體" panose="03000509000000000000" pitchFamily="65" charset="-120"/>
              <a:ea typeface="標楷體" panose="03000509000000000000" pitchFamily="65" charset="-120"/>
            </a:endParaRPr>
          </a:p>
        </p:txBody>
      </p:sp>
      <p:sp>
        <p:nvSpPr>
          <p:cNvPr id="8" name="矩形: 圓角 7">
            <a:extLst>
              <a:ext uri="{FF2B5EF4-FFF2-40B4-BE49-F238E27FC236}">
                <a16:creationId xmlns:a16="http://schemas.microsoft.com/office/drawing/2014/main" id="{72F6F271-306E-4511-9286-2271FC3F9FA5}"/>
              </a:ext>
            </a:extLst>
          </p:cNvPr>
          <p:cNvSpPr/>
          <p:nvPr/>
        </p:nvSpPr>
        <p:spPr>
          <a:xfrm>
            <a:off x="929391" y="2348880"/>
            <a:ext cx="8019738" cy="3744416"/>
          </a:xfrm>
          <a:prstGeom prst="roundRect">
            <a:avLst>
              <a:gd name="adj" fmla="val 8573"/>
            </a:avLst>
          </a:prstGeom>
          <a:solidFill>
            <a:srgbClr val="FC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59192569-6C35-42D2-8CC8-D34F27821839}"/>
              </a:ext>
            </a:extLst>
          </p:cNvPr>
          <p:cNvGrpSpPr/>
          <p:nvPr/>
        </p:nvGrpSpPr>
        <p:grpSpPr>
          <a:xfrm>
            <a:off x="899592" y="1556792"/>
            <a:ext cx="8059874" cy="578720"/>
            <a:chOff x="898995" y="2273197"/>
            <a:chExt cx="8059874" cy="578720"/>
          </a:xfrm>
        </p:grpSpPr>
        <p:pic>
          <p:nvPicPr>
            <p:cNvPr id="10" name="圖片 9">
              <a:extLst>
                <a:ext uri="{FF2B5EF4-FFF2-40B4-BE49-F238E27FC236}">
                  <a16:creationId xmlns:a16="http://schemas.microsoft.com/office/drawing/2014/main" id="{8706DBDD-C766-4A0D-B4E5-8AF19E295026}"/>
                </a:ext>
              </a:extLst>
            </p:cNvPr>
            <p:cNvPicPr>
              <a:picLocks noChangeAspect="1"/>
            </p:cNvPicPr>
            <p:nvPr/>
          </p:nvPicPr>
          <p:blipFill>
            <a:blip r:embed="rId3" cstate="print"/>
            <a:stretch>
              <a:fillRect/>
            </a:stretch>
          </p:blipFill>
          <p:spPr>
            <a:xfrm>
              <a:off x="898995" y="2273197"/>
              <a:ext cx="8059874" cy="578720"/>
            </a:xfrm>
            <a:prstGeom prst="rect">
              <a:avLst/>
            </a:prstGeom>
          </p:spPr>
        </p:pic>
        <p:sp>
          <p:nvSpPr>
            <p:cNvPr id="11" name="文字方塊 10">
              <a:extLst>
                <a:ext uri="{FF2B5EF4-FFF2-40B4-BE49-F238E27FC236}">
                  <a16:creationId xmlns:a16="http://schemas.microsoft.com/office/drawing/2014/main" id="{B068BDDC-E8EF-4AE6-BD71-9909582C1370}"/>
                </a:ext>
              </a:extLst>
            </p:cNvPr>
            <p:cNvSpPr txBox="1">
              <a:spLocks noChangeArrowheads="1"/>
            </p:cNvSpPr>
            <p:nvPr/>
          </p:nvSpPr>
          <p:spPr bwMode="auto">
            <a:xfrm>
              <a:off x="972406" y="2359046"/>
              <a:ext cx="1718174"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標楷體" panose="03000509000000000000" pitchFamily="65" charset="-120"/>
                </a:rPr>
                <a:t>試著提出問題</a:t>
              </a:r>
            </a:p>
          </p:txBody>
        </p:sp>
      </p:grpSp>
      <p:pic>
        <p:nvPicPr>
          <p:cNvPr id="19" name="圖片 18">
            <a:extLst>
              <a:ext uri="{FF2B5EF4-FFF2-40B4-BE49-F238E27FC236}">
                <a16:creationId xmlns:a16="http://schemas.microsoft.com/office/drawing/2014/main" id="{AE2B9C52-69BB-459B-8745-C60664115047}"/>
              </a:ext>
            </a:extLst>
          </p:cNvPr>
          <p:cNvPicPr>
            <a:picLocks noChangeAspect="1"/>
          </p:cNvPicPr>
          <p:nvPr/>
        </p:nvPicPr>
        <p:blipFill>
          <a:blip r:embed="rId4" cstate="print"/>
          <a:stretch>
            <a:fillRect/>
          </a:stretch>
        </p:blipFill>
        <p:spPr>
          <a:xfrm>
            <a:off x="176586" y="2276872"/>
            <a:ext cx="658987" cy="1216069"/>
          </a:xfrm>
          <a:prstGeom prst="rect">
            <a:avLst/>
          </a:prstGeom>
        </p:spPr>
      </p:pic>
      <p:sp>
        <p:nvSpPr>
          <p:cNvPr id="21" name="Rectangle 3">
            <a:extLst>
              <a:ext uri="{FF2B5EF4-FFF2-40B4-BE49-F238E27FC236}">
                <a16:creationId xmlns:a16="http://schemas.microsoft.com/office/drawing/2014/main" id="{BFB464E6-778E-48C4-8BA6-3AE3B6768CCD}"/>
              </a:ext>
            </a:extLst>
          </p:cNvPr>
          <p:cNvSpPr txBox="1">
            <a:spLocks noChangeArrowheads="1"/>
          </p:cNvSpPr>
          <p:nvPr/>
        </p:nvSpPr>
        <p:spPr bwMode="auto">
          <a:xfrm>
            <a:off x="971599" y="2492896"/>
            <a:ext cx="7977529" cy="345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eaLnBrk="1">
              <a:buFontTx/>
              <a:buNone/>
            </a:pPr>
            <a:r>
              <a:rPr lang="en-US" altLang="zh-TW" sz="2800" dirty="0">
                <a:latin typeface="+mj-lt"/>
                <a:ea typeface="+mj-ea"/>
              </a:rPr>
              <a:t>1.</a:t>
            </a:r>
            <a:r>
              <a:rPr lang="zh-TW" altLang="en-US" sz="2800" dirty="0">
                <a:latin typeface="+mj-lt"/>
                <a:ea typeface="+mj-ea"/>
              </a:rPr>
              <a:t>可以查詢環境的差異影響生物存活，例如</a:t>
            </a:r>
            <a:r>
              <a:rPr lang="zh-TW" altLang="en-US" sz="2800" dirty="0">
                <a:latin typeface="+mj-ea"/>
                <a:ea typeface="+mj-ea"/>
              </a:rPr>
              <a:t>：</a:t>
            </a:r>
            <a:r>
              <a:rPr lang="zh-TW" altLang="en-US" sz="2800" dirty="0">
                <a:latin typeface="+mj-lt"/>
                <a:ea typeface="+mj-ea"/>
              </a:rPr>
              <a:t>陽光充足或陽光不充足的環境會如何影響生物。</a:t>
            </a:r>
          </a:p>
          <a:p>
            <a:pPr marL="0" indent="269875" eaLnBrk="1">
              <a:buFontTx/>
              <a:buNone/>
            </a:pPr>
            <a:r>
              <a:rPr lang="zh-TW" altLang="en-US" sz="2800" dirty="0">
                <a:latin typeface="+mj-lt"/>
                <a:ea typeface="+mj-ea"/>
              </a:rPr>
              <a:t>⑴陽光充足的環境適合哪些生物族群存活</a:t>
            </a:r>
            <a:r>
              <a:rPr lang="en-US" altLang="zh-TW" sz="2800" dirty="0">
                <a:latin typeface="+mj-ea"/>
                <a:ea typeface="+mj-ea"/>
              </a:rPr>
              <a:t>……</a:t>
            </a:r>
            <a:r>
              <a:rPr lang="zh-TW" altLang="en-US" sz="2800" dirty="0">
                <a:latin typeface="+mj-lt"/>
                <a:ea typeface="+mj-ea"/>
              </a:rPr>
              <a:t>。</a:t>
            </a:r>
          </a:p>
          <a:p>
            <a:pPr marL="0" indent="269875" eaLnBrk="1">
              <a:buFontTx/>
              <a:buNone/>
            </a:pPr>
            <a:r>
              <a:rPr lang="zh-TW" altLang="en-US" sz="2800" dirty="0">
                <a:latin typeface="+mj-lt"/>
                <a:ea typeface="+mj-ea"/>
              </a:rPr>
              <a:t>⑵陽光不足的環境適合哪些生物族群存活</a:t>
            </a:r>
            <a:r>
              <a:rPr lang="en-US" altLang="zh-TW" sz="2800" dirty="0">
                <a:latin typeface="+mj-ea"/>
                <a:ea typeface="+mj-ea"/>
              </a:rPr>
              <a:t>……</a:t>
            </a:r>
            <a:r>
              <a:rPr lang="zh-TW" altLang="en-US" sz="2800" dirty="0">
                <a:latin typeface="+mj-lt"/>
                <a:ea typeface="+mj-ea"/>
              </a:rPr>
              <a:t>。</a:t>
            </a:r>
          </a:p>
          <a:p>
            <a:pPr marL="269875" indent="-269875" eaLnBrk="1">
              <a:buFontTx/>
              <a:buNone/>
            </a:pPr>
            <a:r>
              <a:rPr lang="en-US" altLang="zh-TW" sz="2800" dirty="0">
                <a:latin typeface="+mj-lt"/>
                <a:ea typeface="+mj-ea"/>
              </a:rPr>
              <a:t>2.</a:t>
            </a:r>
            <a:r>
              <a:rPr lang="zh-TW" altLang="en-US" sz="2800" dirty="0">
                <a:latin typeface="+mj-lt"/>
                <a:ea typeface="+mj-ea"/>
              </a:rPr>
              <a:t>可以查詢想要研究族群的存活環境，例如：浮萍</a:t>
            </a:r>
            <a:r>
              <a:rPr lang="en-US" altLang="zh-TW" sz="2800" dirty="0">
                <a:latin typeface="+mj-ea"/>
                <a:ea typeface="+mj-ea"/>
              </a:rPr>
              <a:t>……</a:t>
            </a:r>
            <a:r>
              <a:rPr lang="zh-TW" altLang="en-US" sz="2800" dirty="0">
                <a:latin typeface="+mj-lt"/>
                <a:ea typeface="+mj-ea"/>
              </a:rPr>
              <a:t>。</a:t>
            </a:r>
          </a:p>
          <a:p>
            <a:pPr marL="0" indent="0" eaLnBrk="1">
              <a:buFontTx/>
              <a:buNone/>
            </a:pPr>
            <a:r>
              <a:rPr lang="en-US" altLang="zh-TW" sz="2800" dirty="0">
                <a:latin typeface="+mj-lt"/>
                <a:ea typeface="+mj-ea"/>
              </a:rPr>
              <a:t>3.</a:t>
            </a:r>
            <a:r>
              <a:rPr lang="zh-TW" altLang="en-US" sz="2800" dirty="0">
                <a:latin typeface="+mj-lt"/>
                <a:ea typeface="+mj-ea"/>
              </a:rPr>
              <a:t>族群變化</a:t>
            </a:r>
            <a:r>
              <a:rPr lang="en-US" altLang="zh-TW" sz="2800" dirty="0">
                <a:latin typeface="+mj-lt"/>
                <a:ea typeface="+mj-ea"/>
              </a:rPr>
              <a:t>=</a:t>
            </a:r>
            <a:r>
              <a:rPr lang="zh-TW" altLang="en-US" sz="2800" dirty="0">
                <a:latin typeface="+mj-lt"/>
                <a:ea typeface="+mj-ea"/>
              </a:rPr>
              <a:t>（出生＋遷入）－（死亡＋遷出）</a:t>
            </a:r>
            <a:endParaRPr lang="zh-TW" altLang="en-US" sz="2800" dirty="0">
              <a:solidFill>
                <a:srgbClr val="000000"/>
              </a:solidFill>
              <a:latin typeface="+mj-lt"/>
              <a:ea typeface="+mj-ea"/>
            </a:endParaRPr>
          </a:p>
        </p:txBody>
      </p:sp>
      <p:sp>
        <p:nvSpPr>
          <p:cNvPr id="13" name="矩形 12">
            <a:extLst>
              <a:ext uri="{FF2B5EF4-FFF2-40B4-BE49-F238E27FC236}">
                <a16:creationId xmlns:a16="http://schemas.microsoft.com/office/drawing/2014/main" id="{D2F3294A-A5BE-43A5-ADFC-2C01F850A132}"/>
              </a:ext>
            </a:extLst>
          </p:cNvPr>
          <p:cNvSpPr>
            <a:spLocks noChangeArrowheads="1"/>
          </p:cNvSpPr>
          <p:nvPr/>
        </p:nvSpPr>
        <p:spPr bwMode="auto">
          <a:xfrm>
            <a:off x="1028999" y="980728"/>
            <a:ext cx="6207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應該會，可以進行實驗試試看</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
        <p:nvSpPr>
          <p:cNvPr id="14" name="矩形 13">
            <a:extLst>
              <a:ext uri="{FF2B5EF4-FFF2-40B4-BE49-F238E27FC236}">
                <a16:creationId xmlns:a16="http://schemas.microsoft.com/office/drawing/2014/main" id="{AC831951-EC3C-49A6-9563-D57A359F4D00}"/>
              </a:ext>
            </a:extLst>
          </p:cNvPr>
          <p:cNvSpPr>
            <a:spLocks noChangeArrowheads="1"/>
          </p:cNvSpPr>
          <p:nvPr/>
        </p:nvSpPr>
        <p:spPr bwMode="auto">
          <a:xfrm>
            <a:off x="2477209" y="1599183"/>
            <a:ext cx="6207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有陽光的環境族群存活的個數會比較多嗎</a:t>
            </a:r>
            <a:r>
              <a:rPr lang="en-US" altLang="zh-TW" sz="2400" dirty="0">
                <a:solidFill>
                  <a:srgbClr val="FF0000"/>
                </a:solidFill>
                <a:latin typeface="+mj-ea"/>
                <a:ea typeface="+mj-ea"/>
              </a:rPr>
              <a:t>?</a:t>
            </a:r>
            <a:endParaRPr lang="zh-TW" altLang="en-US" sz="2400" dirty="0">
              <a:solidFill>
                <a:srgbClr val="FF0000"/>
              </a:solidFill>
              <a:latin typeface="+mj-ea"/>
              <a:ea typeface="+mj-ea"/>
            </a:endParaRPr>
          </a:p>
        </p:txBody>
      </p:sp>
    </p:spTree>
    <p:extLst>
      <p:ext uri="{BB962C8B-B14F-4D97-AF65-F5344CB8AC3E}">
        <p14:creationId xmlns:p14="http://schemas.microsoft.com/office/powerpoint/2010/main" val="27419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P52</a:t>
            </a:r>
            <a:endParaRPr kumimoji="0" lang="en-US" altLang="zh-TW" sz="2000" dirty="0">
              <a:solidFill>
                <a:schemeClr val="bg1"/>
              </a:solidFill>
            </a:endParaRPr>
          </a:p>
        </p:txBody>
      </p:sp>
      <p:sp>
        <p:nvSpPr>
          <p:cNvPr id="12" name="矩形 11">
            <a:extLst>
              <a:ext uri="{FF2B5EF4-FFF2-40B4-BE49-F238E27FC236}">
                <a16:creationId xmlns:a16="http://schemas.microsoft.com/office/drawing/2014/main" id="{1F3E7601-E57F-4A9B-9DCE-B5A9AB6D61B9}"/>
              </a:ext>
            </a:extLst>
          </p:cNvPr>
          <p:cNvSpPr/>
          <p:nvPr/>
        </p:nvSpPr>
        <p:spPr>
          <a:xfrm>
            <a:off x="459494" y="-27384"/>
            <a:ext cx="45719" cy="6948000"/>
          </a:xfrm>
          <a:prstGeom prst="rect">
            <a:avLst/>
          </a:prstGeom>
          <a:solidFill>
            <a:srgbClr val="F8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a:extLst>
              <a:ext uri="{FF2B5EF4-FFF2-40B4-BE49-F238E27FC236}">
                <a16:creationId xmlns:a16="http://schemas.microsoft.com/office/drawing/2014/main" id="{6CA446AE-08ED-4D4C-8C60-59D14D0CC870}"/>
              </a:ext>
            </a:extLst>
          </p:cNvPr>
          <p:cNvGrpSpPr/>
          <p:nvPr/>
        </p:nvGrpSpPr>
        <p:grpSpPr>
          <a:xfrm>
            <a:off x="899592" y="546024"/>
            <a:ext cx="8059874" cy="578720"/>
            <a:chOff x="898995" y="2273197"/>
            <a:chExt cx="8059874" cy="578720"/>
          </a:xfrm>
        </p:grpSpPr>
        <p:pic>
          <p:nvPicPr>
            <p:cNvPr id="7" name="圖片 6">
              <a:extLst>
                <a:ext uri="{FF2B5EF4-FFF2-40B4-BE49-F238E27FC236}">
                  <a16:creationId xmlns:a16="http://schemas.microsoft.com/office/drawing/2014/main" id="{CE347CF0-29C9-46BF-AA75-F60C6562824A}"/>
                </a:ext>
              </a:extLst>
            </p:cNvPr>
            <p:cNvPicPr>
              <a:picLocks noChangeAspect="1"/>
            </p:cNvPicPr>
            <p:nvPr/>
          </p:nvPicPr>
          <p:blipFill>
            <a:blip r:embed="rId2" cstate="print"/>
            <a:stretch>
              <a:fillRect/>
            </a:stretch>
          </p:blipFill>
          <p:spPr>
            <a:xfrm>
              <a:off x="898995" y="2273197"/>
              <a:ext cx="8059874" cy="578720"/>
            </a:xfrm>
            <a:prstGeom prst="rect">
              <a:avLst/>
            </a:prstGeom>
          </p:spPr>
        </p:pic>
        <p:sp>
          <p:nvSpPr>
            <p:cNvPr id="8" name="文字方塊 7">
              <a:extLst>
                <a:ext uri="{FF2B5EF4-FFF2-40B4-BE49-F238E27FC236}">
                  <a16:creationId xmlns:a16="http://schemas.microsoft.com/office/drawing/2014/main" id="{C1E76F29-D989-4CF6-AC49-710024F43F52}"/>
                </a:ext>
              </a:extLst>
            </p:cNvPr>
            <p:cNvSpPr txBox="1">
              <a:spLocks noChangeArrowheads="1"/>
            </p:cNvSpPr>
            <p:nvPr/>
          </p:nvSpPr>
          <p:spPr bwMode="auto">
            <a:xfrm>
              <a:off x="972406" y="2359046"/>
              <a:ext cx="1718174"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標楷體" panose="03000509000000000000" pitchFamily="65" charset="-120"/>
                </a:rPr>
                <a:t>我找到的資料</a:t>
              </a:r>
            </a:p>
          </p:txBody>
        </p:sp>
      </p:grpSp>
      <p:pic>
        <p:nvPicPr>
          <p:cNvPr id="9" name="圖片 8">
            <a:extLst>
              <a:ext uri="{FF2B5EF4-FFF2-40B4-BE49-F238E27FC236}">
                <a16:creationId xmlns:a16="http://schemas.microsoft.com/office/drawing/2014/main" id="{E9EF1A43-ACBA-4D4B-89BA-ABE8BEB9B34B}"/>
              </a:ext>
            </a:extLst>
          </p:cNvPr>
          <p:cNvPicPr>
            <a:picLocks noChangeAspect="1"/>
          </p:cNvPicPr>
          <p:nvPr/>
        </p:nvPicPr>
        <p:blipFill>
          <a:blip r:embed="rId3" cstate="print"/>
          <a:stretch>
            <a:fillRect/>
          </a:stretch>
        </p:blipFill>
        <p:spPr>
          <a:xfrm>
            <a:off x="174150" y="1378400"/>
            <a:ext cx="653434" cy="898472"/>
          </a:xfrm>
          <a:prstGeom prst="rect">
            <a:avLst/>
          </a:prstGeom>
        </p:spPr>
      </p:pic>
      <p:sp>
        <p:nvSpPr>
          <p:cNvPr id="10" name="矩形 9">
            <a:extLst>
              <a:ext uri="{FF2B5EF4-FFF2-40B4-BE49-F238E27FC236}">
                <a16:creationId xmlns:a16="http://schemas.microsoft.com/office/drawing/2014/main" id="{461BFBD0-0D3B-40A9-BC0E-8133D35C5E5D}"/>
              </a:ext>
            </a:extLst>
          </p:cNvPr>
          <p:cNvSpPr/>
          <p:nvPr/>
        </p:nvSpPr>
        <p:spPr>
          <a:xfrm>
            <a:off x="971600" y="1484784"/>
            <a:ext cx="7920880" cy="1080120"/>
          </a:xfrm>
          <a:prstGeom prst="rect">
            <a:avLst/>
          </a:prstGeom>
          <a:noFill/>
          <a:ln w="28575">
            <a:solidFill>
              <a:srgbClr val="F8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3">
            <a:extLst>
              <a:ext uri="{FF2B5EF4-FFF2-40B4-BE49-F238E27FC236}">
                <a16:creationId xmlns:a16="http://schemas.microsoft.com/office/drawing/2014/main" id="{3CB6B5B0-3601-4C8B-8F6B-4E0F6A9D2F20}"/>
              </a:ext>
            </a:extLst>
          </p:cNvPr>
          <p:cNvSpPr txBox="1">
            <a:spLocks noChangeArrowheads="1"/>
          </p:cNvSpPr>
          <p:nvPr/>
        </p:nvSpPr>
        <p:spPr bwMode="auto">
          <a:xfrm>
            <a:off x="971600" y="1484784"/>
            <a:ext cx="784887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buFontTx/>
              <a:buNone/>
            </a:pPr>
            <a:r>
              <a:rPr lang="zh-TW" altLang="en-US" sz="2800" dirty="0"/>
              <a:t>有陽光，族群中存活的個體數量會增加；沒有陽光，族群存活的個體數量會減少。</a:t>
            </a:r>
            <a:endParaRPr lang="zh-TW" altLang="en-US" sz="2800" dirty="0">
              <a:solidFill>
                <a:srgbClr val="000000"/>
              </a:solidFill>
            </a:endParaRPr>
          </a:p>
        </p:txBody>
      </p:sp>
      <p:grpSp>
        <p:nvGrpSpPr>
          <p:cNvPr id="13" name="群組 12">
            <a:extLst>
              <a:ext uri="{FF2B5EF4-FFF2-40B4-BE49-F238E27FC236}">
                <a16:creationId xmlns:a16="http://schemas.microsoft.com/office/drawing/2014/main" id="{1F75D382-A489-49D4-8AC8-D778FDA304D0}"/>
              </a:ext>
            </a:extLst>
          </p:cNvPr>
          <p:cNvGrpSpPr/>
          <p:nvPr/>
        </p:nvGrpSpPr>
        <p:grpSpPr>
          <a:xfrm>
            <a:off x="899592" y="2780928"/>
            <a:ext cx="8059874" cy="578720"/>
            <a:chOff x="898995" y="2273197"/>
            <a:chExt cx="8059874" cy="578720"/>
          </a:xfrm>
        </p:grpSpPr>
        <p:pic>
          <p:nvPicPr>
            <p:cNvPr id="14" name="圖片 13">
              <a:extLst>
                <a:ext uri="{FF2B5EF4-FFF2-40B4-BE49-F238E27FC236}">
                  <a16:creationId xmlns:a16="http://schemas.microsoft.com/office/drawing/2014/main" id="{188A4E0F-8F91-49C5-A61E-43B9E6E16E0B}"/>
                </a:ext>
              </a:extLst>
            </p:cNvPr>
            <p:cNvPicPr>
              <a:picLocks noChangeAspect="1"/>
            </p:cNvPicPr>
            <p:nvPr/>
          </p:nvPicPr>
          <p:blipFill>
            <a:blip r:embed="rId2" cstate="print"/>
            <a:stretch>
              <a:fillRect/>
            </a:stretch>
          </p:blipFill>
          <p:spPr>
            <a:xfrm>
              <a:off x="898995" y="2273197"/>
              <a:ext cx="8059874" cy="578720"/>
            </a:xfrm>
            <a:prstGeom prst="rect">
              <a:avLst/>
            </a:prstGeom>
          </p:spPr>
        </p:pic>
        <p:sp>
          <p:nvSpPr>
            <p:cNvPr id="17" name="文字方塊 16">
              <a:extLst>
                <a:ext uri="{FF2B5EF4-FFF2-40B4-BE49-F238E27FC236}">
                  <a16:creationId xmlns:a16="http://schemas.microsoft.com/office/drawing/2014/main" id="{6D9B42CC-E311-45B9-8939-AF3508863DA8}"/>
                </a:ext>
              </a:extLst>
            </p:cNvPr>
            <p:cNvSpPr txBox="1">
              <a:spLocks noChangeArrowheads="1"/>
            </p:cNvSpPr>
            <p:nvPr/>
          </p:nvSpPr>
          <p:spPr bwMode="auto">
            <a:xfrm>
              <a:off x="972406" y="2359046"/>
              <a:ext cx="1718174"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標楷體" panose="03000509000000000000" pitchFamily="65" charset="-120"/>
                </a:rPr>
                <a:t>我提出的假設</a:t>
              </a:r>
            </a:p>
          </p:txBody>
        </p:sp>
      </p:grpSp>
      <p:sp>
        <p:nvSpPr>
          <p:cNvPr id="15" name="矩形 14">
            <a:extLst>
              <a:ext uri="{FF2B5EF4-FFF2-40B4-BE49-F238E27FC236}">
                <a16:creationId xmlns:a16="http://schemas.microsoft.com/office/drawing/2014/main" id="{D784DEDD-B589-4EA7-B85E-61DCC0B1B86F}"/>
              </a:ext>
            </a:extLst>
          </p:cNvPr>
          <p:cNvSpPr>
            <a:spLocks noChangeArrowheads="1"/>
          </p:cNvSpPr>
          <p:nvPr/>
        </p:nvSpPr>
        <p:spPr bwMode="auto">
          <a:xfrm>
            <a:off x="2477209" y="591071"/>
            <a:ext cx="6207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大多數植物在有陽光的環境會生長較好。</a:t>
            </a:r>
          </a:p>
        </p:txBody>
      </p:sp>
      <p:sp>
        <p:nvSpPr>
          <p:cNvPr id="16" name="矩形 15">
            <a:extLst>
              <a:ext uri="{FF2B5EF4-FFF2-40B4-BE49-F238E27FC236}">
                <a16:creationId xmlns:a16="http://schemas.microsoft.com/office/drawing/2014/main" id="{4B7945E0-D54A-4BD0-979D-7BF4FE282D4E}"/>
              </a:ext>
            </a:extLst>
          </p:cNvPr>
          <p:cNvSpPr>
            <a:spLocks noChangeArrowheads="1"/>
          </p:cNvSpPr>
          <p:nvPr/>
        </p:nvSpPr>
        <p:spPr bwMode="auto">
          <a:xfrm>
            <a:off x="2509104" y="2823319"/>
            <a:ext cx="6207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陽光的多寡會影響族群存活的個體數量。</a:t>
            </a:r>
          </a:p>
        </p:txBody>
      </p:sp>
      <p:sp>
        <p:nvSpPr>
          <p:cNvPr id="18" name="文字方塊 17">
            <a:extLst>
              <a:ext uri="{FF2B5EF4-FFF2-40B4-BE49-F238E27FC236}">
                <a16:creationId xmlns:a16="http://schemas.microsoft.com/office/drawing/2014/main" id="{592369A4-A44D-4A3E-AE4B-BE1D8B8A6683}"/>
              </a:ext>
            </a:extLst>
          </p:cNvPr>
          <p:cNvSpPr txBox="1">
            <a:spLocks noChangeArrowheads="1"/>
          </p:cNvSpPr>
          <p:nvPr/>
        </p:nvSpPr>
        <p:spPr bwMode="auto">
          <a:xfrm>
            <a:off x="971600" y="3645024"/>
            <a:ext cx="7920879" cy="156966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若出生＋遷入＞死亡＋遷出，則族群會增大，曲線上升；相反的，若出生＋遷入＜死亡＋遷出，則族群會縮小，曲線會下降。若兩者總和相當，則族群的大小幾乎沒有改變，稱為族群平衡。</a:t>
            </a:r>
          </a:p>
        </p:txBody>
      </p:sp>
    </p:spTree>
    <p:extLst>
      <p:ext uri="{BB962C8B-B14F-4D97-AF65-F5344CB8AC3E}">
        <p14:creationId xmlns:p14="http://schemas.microsoft.com/office/powerpoint/2010/main" val="15827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5863630-AE93-441A-8665-028CC405120E}"/>
              </a:ext>
            </a:extLst>
          </p:cNvPr>
          <p:cNvSpPr/>
          <p:nvPr/>
        </p:nvSpPr>
        <p:spPr>
          <a:xfrm>
            <a:off x="459494" y="-27384"/>
            <a:ext cx="45719" cy="6948000"/>
          </a:xfrm>
          <a:prstGeom prst="rect">
            <a:avLst/>
          </a:prstGeom>
          <a:solidFill>
            <a:srgbClr val="F8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P53</a:t>
            </a:r>
            <a:endParaRPr kumimoji="0" lang="en-US" altLang="zh-TW" sz="2000" dirty="0">
              <a:solidFill>
                <a:schemeClr val="bg1"/>
              </a:solidFill>
            </a:endParaRPr>
          </a:p>
        </p:txBody>
      </p:sp>
      <p:sp>
        <p:nvSpPr>
          <p:cNvPr id="16" name="矩形 15">
            <a:extLst>
              <a:ext uri="{FF2B5EF4-FFF2-40B4-BE49-F238E27FC236}">
                <a16:creationId xmlns:a16="http://schemas.microsoft.com/office/drawing/2014/main" id="{BCB29D08-CD2F-4EE3-A5D9-6B2BA965D0BC}"/>
              </a:ext>
            </a:extLst>
          </p:cNvPr>
          <p:cNvSpPr/>
          <p:nvPr/>
        </p:nvSpPr>
        <p:spPr>
          <a:xfrm>
            <a:off x="971600" y="548680"/>
            <a:ext cx="7920880" cy="954107"/>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各組可以選用不同的生物及方式進行觀察與調查，也可以參考下列方式進行。</a:t>
            </a:r>
            <a:endParaRPr lang="zh-TW" altLang="en-US" sz="2800" dirty="0">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2FAEF936-F232-4B7D-BAB7-898A038ECC9B}"/>
              </a:ext>
            </a:extLst>
          </p:cNvPr>
          <p:cNvPicPr>
            <a:picLocks noChangeAspect="1"/>
          </p:cNvPicPr>
          <p:nvPr/>
        </p:nvPicPr>
        <p:blipFill>
          <a:blip r:embed="rId2" cstate="print"/>
          <a:stretch>
            <a:fillRect/>
          </a:stretch>
        </p:blipFill>
        <p:spPr>
          <a:xfrm>
            <a:off x="140109" y="416100"/>
            <a:ext cx="669359" cy="894688"/>
          </a:xfrm>
          <a:prstGeom prst="rect">
            <a:avLst/>
          </a:prstGeom>
        </p:spPr>
      </p:pic>
      <p:pic>
        <p:nvPicPr>
          <p:cNvPr id="2" name="圖片 1">
            <a:extLst>
              <a:ext uri="{FF2B5EF4-FFF2-40B4-BE49-F238E27FC236}">
                <a16:creationId xmlns:a16="http://schemas.microsoft.com/office/drawing/2014/main" id="{4A6DA38E-7B0E-4329-82F4-787F26E92DE3}"/>
              </a:ext>
            </a:extLst>
          </p:cNvPr>
          <p:cNvPicPr>
            <a:picLocks noChangeAspect="1"/>
          </p:cNvPicPr>
          <p:nvPr/>
        </p:nvPicPr>
        <p:blipFill>
          <a:blip r:embed="rId3" cstate="print"/>
          <a:stretch>
            <a:fillRect/>
          </a:stretch>
        </p:blipFill>
        <p:spPr>
          <a:xfrm>
            <a:off x="899592" y="1581335"/>
            <a:ext cx="8104299" cy="4295937"/>
          </a:xfrm>
          <a:prstGeom prst="rect">
            <a:avLst/>
          </a:prstGeom>
        </p:spPr>
      </p:pic>
      <p:sp>
        <p:nvSpPr>
          <p:cNvPr id="8" name="矩形 7">
            <a:extLst>
              <a:ext uri="{FF2B5EF4-FFF2-40B4-BE49-F238E27FC236}">
                <a16:creationId xmlns:a16="http://schemas.microsoft.com/office/drawing/2014/main" id="{1F1669FF-9C25-42DD-860C-660301D51F94}"/>
              </a:ext>
            </a:extLst>
          </p:cNvPr>
          <p:cNvSpPr/>
          <p:nvPr/>
        </p:nvSpPr>
        <p:spPr>
          <a:xfrm>
            <a:off x="1043608" y="1581335"/>
            <a:ext cx="2160240"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選擇什麼生物進行觀察比較合適？</a:t>
            </a:r>
            <a:endParaRPr lang="zh-TW" altLang="en-US" sz="2400" dirty="0">
              <a:latin typeface="標楷體" panose="03000509000000000000" pitchFamily="65" charset="-120"/>
              <a:ea typeface="標楷體" panose="03000509000000000000" pitchFamily="65" charset="-120"/>
            </a:endParaRPr>
          </a:p>
        </p:txBody>
      </p:sp>
      <p:sp>
        <p:nvSpPr>
          <p:cNvPr id="9" name="矩形 8">
            <a:extLst>
              <a:ext uri="{FF2B5EF4-FFF2-40B4-BE49-F238E27FC236}">
                <a16:creationId xmlns:a16="http://schemas.microsoft.com/office/drawing/2014/main" id="{151E1DCF-0D74-4E6D-96FE-02D78DF032F4}"/>
              </a:ext>
            </a:extLst>
          </p:cNvPr>
          <p:cNvSpPr/>
          <p:nvPr/>
        </p:nvSpPr>
        <p:spPr>
          <a:xfrm>
            <a:off x="3275856" y="1581335"/>
            <a:ext cx="2828013"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可能需要兩個相同容器，放入相同數量個體。</a:t>
            </a:r>
            <a:endParaRPr lang="zh-TW" altLang="en-US" sz="2400" dirty="0">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4A29D119-C06F-480E-9CDB-5C36B28FCF9C}"/>
              </a:ext>
            </a:extLst>
          </p:cNvPr>
          <p:cNvSpPr/>
          <p:nvPr/>
        </p:nvSpPr>
        <p:spPr>
          <a:xfrm>
            <a:off x="6156176" y="1581335"/>
            <a:ext cx="2828013"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各組自訂調查日期和時間，再互相比較有什麼變化。</a:t>
            </a:r>
            <a:endParaRPr lang="zh-TW" altLang="en-US" sz="2400" dirty="0">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5FB4387B-B64B-452A-BAA3-B8B7F455551E}"/>
              </a:ext>
            </a:extLst>
          </p:cNvPr>
          <p:cNvSpPr/>
          <p:nvPr/>
        </p:nvSpPr>
        <p:spPr>
          <a:xfrm>
            <a:off x="6191012" y="3669567"/>
            <a:ext cx="2828012" cy="1015663"/>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照射陽光：</a:t>
            </a:r>
          </a:p>
          <a:p>
            <a:pPr eaLnBrk="1"/>
            <a:r>
              <a:rPr lang="zh-TW" altLang="en-US" sz="2000" dirty="0">
                <a:solidFill>
                  <a:srgbClr val="211D1E"/>
                </a:solidFill>
                <a:latin typeface="標楷體" panose="03000509000000000000" pitchFamily="65" charset="-120"/>
                <a:ea typeface="標楷體" panose="03000509000000000000" pitchFamily="65" charset="-120"/>
              </a:rPr>
              <a:t>如讓浮萍或</a:t>
            </a:r>
            <a:r>
              <a:rPr lang="en-US" altLang="zh-TW" sz="2000" dirty="0">
                <a:solidFill>
                  <a:srgbClr val="211D1E"/>
                </a:solidFill>
                <a:latin typeface="標楷體" panose="03000509000000000000" pitchFamily="65" charset="-120"/>
                <a:ea typeface="標楷體" panose="03000509000000000000" pitchFamily="65" charset="-120"/>
              </a:rPr>
              <a:t>……</a:t>
            </a:r>
            <a:r>
              <a:rPr lang="zh-TW" altLang="en-US" sz="2000" dirty="0">
                <a:solidFill>
                  <a:srgbClr val="211D1E"/>
                </a:solidFill>
                <a:latin typeface="標楷體" panose="03000509000000000000" pitchFamily="65" charset="-120"/>
                <a:ea typeface="標楷體" panose="03000509000000000000" pitchFamily="65" charset="-120"/>
              </a:rPr>
              <a:t>直接照陽光。</a:t>
            </a:r>
            <a:endParaRPr lang="zh-TW" altLang="en-US" sz="2000" dirty="0">
              <a:latin typeface="標楷體" panose="03000509000000000000" pitchFamily="65" charset="-120"/>
              <a:ea typeface="標楷體" panose="03000509000000000000" pitchFamily="65" charset="-120"/>
            </a:endParaRPr>
          </a:p>
        </p:txBody>
      </p:sp>
      <p:sp>
        <p:nvSpPr>
          <p:cNvPr id="13" name="矩形 12">
            <a:extLst>
              <a:ext uri="{FF2B5EF4-FFF2-40B4-BE49-F238E27FC236}">
                <a16:creationId xmlns:a16="http://schemas.microsoft.com/office/drawing/2014/main" id="{25894E07-C73C-41F2-A67B-0A1A76933977}"/>
              </a:ext>
            </a:extLst>
          </p:cNvPr>
          <p:cNvSpPr/>
          <p:nvPr/>
        </p:nvSpPr>
        <p:spPr>
          <a:xfrm>
            <a:off x="6191012" y="4797729"/>
            <a:ext cx="2828012" cy="1015663"/>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不照射陽光：</a:t>
            </a:r>
          </a:p>
          <a:p>
            <a:pPr eaLnBrk="1"/>
            <a:r>
              <a:rPr lang="zh-TW" altLang="en-US" sz="2000" dirty="0">
                <a:solidFill>
                  <a:srgbClr val="211D1E"/>
                </a:solidFill>
                <a:latin typeface="標楷體" panose="03000509000000000000" pitchFamily="65" charset="-120"/>
                <a:ea typeface="標楷體" panose="03000509000000000000" pitchFamily="65" charset="-120"/>
              </a:rPr>
              <a:t>如用物品蓋住浮萍或</a:t>
            </a:r>
            <a:r>
              <a:rPr lang="en-US" altLang="zh-TW" sz="2000" dirty="0">
                <a:solidFill>
                  <a:srgbClr val="211D1E"/>
                </a:solidFill>
                <a:latin typeface="標楷體" panose="03000509000000000000" pitchFamily="65" charset="-120"/>
                <a:ea typeface="標楷體" panose="03000509000000000000" pitchFamily="65" charset="-120"/>
              </a:rPr>
              <a:t>……</a:t>
            </a:r>
            <a:r>
              <a:rPr lang="zh-TW" altLang="en-US" sz="2000" dirty="0">
                <a:solidFill>
                  <a:srgbClr val="211D1E"/>
                </a:solidFill>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0063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617E18A5-C49E-4DBE-B1BC-EC780BD76A55}"/>
              </a:ext>
            </a:extLst>
          </p:cNvPr>
          <p:cNvSpPr/>
          <p:nvPr/>
        </p:nvSpPr>
        <p:spPr>
          <a:xfrm>
            <a:off x="459494" y="-27384"/>
            <a:ext cx="45719" cy="6948000"/>
          </a:xfrm>
          <a:prstGeom prst="rect">
            <a:avLst/>
          </a:prstGeom>
          <a:solidFill>
            <a:srgbClr val="F8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P53</a:t>
            </a:r>
            <a:endParaRPr kumimoji="0" lang="en-US" altLang="zh-TW" sz="2000" dirty="0">
              <a:solidFill>
                <a:schemeClr val="bg1"/>
              </a:solidFill>
            </a:endParaRPr>
          </a:p>
        </p:txBody>
      </p:sp>
      <p:sp>
        <p:nvSpPr>
          <p:cNvPr id="16" name="矩形 15">
            <a:extLst>
              <a:ext uri="{FF2B5EF4-FFF2-40B4-BE49-F238E27FC236}">
                <a16:creationId xmlns:a16="http://schemas.microsoft.com/office/drawing/2014/main" id="{BCB29D08-CD2F-4EE3-A5D9-6B2BA965D0BC}"/>
              </a:ext>
            </a:extLst>
          </p:cNvPr>
          <p:cNvSpPr/>
          <p:nvPr/>
        </p:nvSpPr>
        <p:spPr>
          <a:xfrm>
            <a:off x="971600" y="548680"/>
            <a:ext cx="7920880" cy="954107"/>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檢驗實驗結果是否支持假設？將結果記錄在習作中。</a:t>
            </a:r>
            <a:endParaRPr lang="zh-TW" altLang="en-US" sz="2800" dirty="0">
              <a:latin typeface="標楷體" panose="03000509000000000000" pitchFamily="65" charset="-120"/>
              <a:ea typeface="標楷體" panose="03000509000000000000" pitchFamily="65" charset="-120"/>
            </a:endParaRPr>
          </a:p>
        </p:txBody>
      </p:sp>
      <p:pic>
        <p:nvPicPr>
          <p:cNvPr id="8" name="圖片 7">
            <a:extLst>
              <a:ext uri="{FF2B5EF4-FFF2-40B4-BE49-F238E27FC236}">
                <a16:creationId xmlns:a16="http://schemas.microsoft.com/office/drawing/2014/main" id="{0821D4EF-D74C-487C-9ACF-F9A6FBF2EC7D}"/>
              </a:ext>
            </a:extLst>
          </p:cNvPr>
          <p:cNvPicPr>
            <a:picLocks noChangeAspect="1"/>
          </p:cNvPicPr>
          <p:nvPr/>
        </p:nvPicPr>
        <p:blipFill>
          <a:blip r:embed="rId2" cstate="print"/>
          <a:stretch>
            <a:fillRect/>
          </a:stretch>
        </p:blipFill>
        <p:spPr>
          <a:xfrm>
            <a:off x="193465" y="476672"/>
            <a:ext cx="592581" cy="799086"/>
          </a:xfrm>
          <a:prstGeom prst="rect">
            <a:avLst/>
          </a:prstGeom>
        </p:spPr>
      </p:pic>
      <p:graphicFrame>
        <p:nvGraphicFramePr>
          <p:cNvPr id="9" name="表格 4">
            <a:extLst>
              <a:ext uri="{FF2B5EF4-FFF2-40B4-BE49-F238E27FC236}">
                <a16:creationId xmlns:a16="http://schemas.microsoft.com/office/drawing/2014/main" id="{2CB5BEFA-D08F-4867-9E6B-C101D65E0240}"/>
              </a:ext>
            </a:extLst>
          </p:cNvPr>
          <p:cNvGraphicFramePr>
            <a:graphicFrameLocks noGrp="1"/>
          </p:cNvGraphicFramePr>
          <p:nvPr>
            <p:extLst>
              <p:ext uri="{D42A27DB-BD31-4B8C-83A1-F6EECF244321}">
                <p14:modId xmlns:p14="http://schemas.microsoft.com/office/powerpoint/2010/main" val="2143413393"/>
              </p:ext>
            </p:extLst>
          </p:nvPr>
        </p:nvGraphicFramePr>
        <p:xfrm>
          <a:off x="877484" y="1657933"/>
          <a:ext cx="8015306" cy="3643275"/>
        </p:xfrm>
        <a:graphic>
          <a:graphicData uri="http://schemas.openxmlformats.org/drawingml/2006/table">
            <a:tbl>
              <a:tblPr firstRow="1" bandRow="1">
                <a:tableStyleId>{5940675A-B579-460E-94D1-54222C63F5DA}</a:tableStyleId>
              </a:tblPr>
              <a:tblGrid>
                <a:gridCol w="3838532">
                  <a:extLst>
                    <a:ext uri="{9D8B030D-6E8A-4147-A177-3AD203B41FA5}">
                      <a16:colId xmlns:a16="http://schemas.microsoft.com/office/drawing/2014/main" val="646292088"/>
                    </a:ext>
                  </a:extLst>
                </a:gridCol>
                <a:gridCol w="2088387">
                  <a:extLst>
                    <a:ext uri="{9D8B030D-6E8A-4147-A177-3AD203B41FA5}">
                      <a16:colId xmlns:a16="http://schemas.microsoft.com/office/drawing/2014/main" val="928378285"/>
                    </a:ext>
                  </a:extLst>
                </a:gridCol>
                <a:gridCol w="2088387">
                  <a:extLst>
                    <a:ext uri="{9D8B030D-6E8A-4147-A177-3AD203B41FA5}">
                      <a16:colId xmlns:a16="http://schemas.microsoft.com/office/drawing/2014/main" val="2637069749"/>
                    </a:ext>
                  </a:extLst>
                </a:gridCol>
              </a:tblGrid>
              <a:tr h="564063">
                <a:tc gridSpan="3">
                  <a:txBody>
                    <a:bodyPr/>
                    <a:lstStyle/>
                    <a:p>
                      <a:pPr algn="l"/>
                      <a:r>
                        <a:rPr lang="en-US" altLang="zh-TW" sz="2400" dirty="0">
                          <a:latin typeface="+mj-lt"/>
                          <a:ea typeface="+mj-ea"/>
                        </a:rPr>
                        <a:t>1.</a:t>
                      </a:r>
                      <a:r>
                        <a:rPr lang="zh-TW" altLang="en-US" sz="2400" dirty="0">
                          <a:latin typeface="+mj-lt"/>
                          <a:ea typeface="+mj-ea"/>
                        </a:rPr>
                        <a:t>我是第　　　組，調查的族群名稱</a:t>
                      </a:r>
                      <a:r>
                        <a:rPr lang="en-US" altLang="zh-TW" sz="2400" dirty="0">
                          <a:latin typeface="+mj-lt"/>
                          <a:ea typeface="+mj-ea"/>
                        </a:rPr>
                        <a:t>︰</a:t>
                      </a:r>
                      <a:endParaRPr lang="zh-TW" altLang="en-US" sz="2400" dirty="0">
                        <a:latin typeface="+mj-lt"/>
                        <a:ea typeface="+mj-ea"/>
                      </a:endParaRPr>
                    </a:p>
                  </a:txBody>
                  <a:tcPr anchor="ctr">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BE6EF"/>
                    </a:solidFill>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843046743"/>
                  </a:ext>
                </a:extLst>
              </a:tr>
              <a:tr h="564063">
                <a:tc gridSpan="3">
                  <a:txBody>
                    <a:bodyPr/>
                    <a:lstStyle/>
                    <a:p>
                      <a:pPr algn="l"/>
                      <a:r>
                        <a:rPr lang="en-US" altLang="zh-TW" sz="2400" dirty="0">
                          <a:latin typeface="+mj-lt"/>
                          <a:ea typeface="+mj-ea"/>
                        </a:rPr>
                        <a:t>2.</a:t>
                      </a:r>
                      <a:r>
                        <a:rPr lang="zh-TW" altLang="en-US" sz="2400" dirty="0">
                          <a:latin typeface="+mj-lt"/>
                          <a:ea typeface="+mj-ea"/>
                        </a:rPr>
                        <a:t>我們這一組的遮光方式</a:t>
                      </a:r>
                      <a:r>
                        <a:rPr lang="en-US" altLang="zh-TW" sz="2400" dirty="0">
                          <a:latin typeface="+mj-lt"/>
                          <a:ea typeface="+mj-ea"/>
                        </a:rPr>
                        <a:t>︰</a:t>
                      </a:r>
                      <a:endParaRPr lang="zh-TW" altLang="en-US" sz="2400" dirty="0">
                        <a:latin typeface="+mj-lt"/>
                        <a:ea typeface="+mj-ea"/>
                      </a:endParaRPr>
                    </a:p>
                  </a:txBody>
                  <a:tcPr anchor="ctr">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BE6EF"/>
                    </a:solidFill>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716486929"/>
                  </a:ext>
                </a:extLst>
              </a:tr>
              <a:tr h="564063">
                <a:tc>
                  <a:txBody>
                    <a:bodyPr/>
                    <a:lstStyle/>
                    <a:p>
                      <a:pPr algn="l"/>
                      <a:r>
                        <a:rPr lang="en-US" altLang="zh-TW" sz="2400" dirty="0">
                          <a:latin typeface="+mj-lt"/>
                          <a:ea typeface="+mj-ea"/>
                        </a:rPr>
                        <a:t>3.</a:t>
                      </a:r>
                      <a:r>
                        <a:rPr lang="zh-TW" altLang="en-US" sz="2400" dirty="0">
                          <a:latin typeface="+mj-lt"/>
                          <a:ea typeface="+mj-ea"/>
                        </a:rPr>
                        <a:t>調查、記錄日期</a:t>
                      </a:r>
                    </a:p>
                  </a:txBody>
                  <a:tcPr anchor="ctr">
                    <a:lnL w="28575" cap="flat" cmpd="sng" algn="ctr">
                      <a:solidFill>
                        <a:schemeClr val="bg1">
                          <a:lumMod val="6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BE6EF"/>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400" kern="1200" dirty="0">
                          <a:solidFill>
                            <a:schemeClr val="tx1"/>
                          </a:solidFill>
                          <a:latin typeface="+mj-lt"/>
                          <a:ea typeface="+mj-ea"/>
                          <a:cs typeface="Times New Roman" panose="02020603050405020304" pitchFamily="18" charset="0"/>
                        </a:rPr>
                        <a:t>　年　月　日</a:t>
                      </a:r>
                      <a:endParaRPr lang="zh-TW" altLang="en-US" sz="2400" dirty="0">
                        <a:latin typeface="+mj-lt"/>
                        <a:ea typeface="+mj-ea"/>
                      </a:endParaRPr>
                    </a:p>
                  </a:txBody>
                  <a:tcPr anchor="ctr">
                    <a:lnL w="19050" cap="flat" cmpd="sng" algn="ctr">
                      <a:no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400" kern="1200" dirty="0">
                          <a:solidFill>
                            <a:schemeClr val="tx1"/>
                          </a:solidFill>
                          <a:latin typeface="+mj-lt"/>
                          <a:ea typeface="+mj-ea"/>
                          <a:cs typeface="Times New Roman" panose="02020603050405020304" pitchFamily="18" charset="0"/>
                        </a:rPr>
                        <a:t>　年　月　日</a:t>
                      </a:r>
                      <a:endParaRPr lang="zh-TW" altLang="en-US" sz="2400" dirty="0">
                        <a:latin typeface="+mj-lt"/>
                        <a:ea typeface="+mj-ea"/>
                      </a:endParaRPr>
                    </a:p>
                  </a:txBody>
                  <a:tcPr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63580707"/>
                  </a:ext>
                </a:extLst>
              </a:tr>
              <a:tr h="564063">
                <a:tc>
                  <a:txBody>
                    <a:bodyPr/>
                    <a:lstStyle/>
                    <a:p>
                      <a:pPr marL="222250" indent="-222250" algn="l"/>
                      <a:r>
                        <a:rPr lang="en-US" altLang="zh-TW" sz="2400" dirty="0">
                          <a:latin typeface="+mj-lt"/>
                          <a:ea typeface="+mj-ea"/>
                        </a:rPr>
                        <a:t>4.</a:t>
                      </a:r>
                      <a:r>
                        <a:rPr lang="zh-TW" altLang="en-US" sz="2400" dirty="0">
                          <a:latin typeface="+mj-lt"/>
                          <a:ea typeface="+mj-ea"/>
                        </a:rPr>
                        <a:t>有陽光環境存活的個體數</a:t>
                      </a:r>
                    </a:p>
                  </a:txBody>
                  <a:tcPr anchor="ctr">
                    <a:lnL w="28575" cap="flat" cmpd="sng" algn="ctr">
                      <a:solidFill>
                        <a:schemeClr val="bg1">
                          <a:lumMod val="6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BE6EF"/>
                    </a:solidFill>
                  </a:tcPr>
                </a:tc>
                <a:tc>
                  <a:txBody>
                    <a:bodyPr/>
                    <a:lstStyle/>
                    <a:p>
                      <a:pPr algn="ctr"/>
                      <a:endParaRPr lang="zh-TW" altLang="en-US" sz="2400" b="0" dirty="0">
                        <a:latin typeface="+mj-lt"/>
                        <a:ea typeface="+mj-ea"/>
                      </a:endParaRPr>
                    </a:p>
                  </a:txBody>
                  <a:tcPr anchor="ctr">
                    <a:lnL w="19050" cap="flat" cmpd="sng" algn="ctr">
                      <a:no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algn="ctr"/>
                      <a:endParaRPr lang="zh-TW" altLang="en-US" sz="2400" dirty="0">
                        <a:latin typeface="+mj-lt"/>
                        <a:ea typeface="+mj-ea"/>
                      </a:endParaRPr>
                    </a:p>
                  </a:txBody>
                  <a:tcPr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79374935"/>
                  </a:ext>
                </a:extLst>
              </a:tr>
              <a:tr h="564063">
                <a:tc>
                  <a:txBody>
                    <a:bodyPr/>
                    <a:lstStyle/>
                    <a:p>
                      <a:pPr marL="207963" indent="-207963" algn="l"/>
                      <a:r>
                        <a:rPr lang="en-US" altLang="zh-TW" sz="2400" dirty="0">
                          <a:latin typeface="+mj-lt"/>
                          <a:ea typeface="+mj-ea"/>
                        </a:rPr>
                        <a:t>5.</a:t>
                      </a:r>
                      <a:r>
                        <a:rPr lang="zh-TW" altLang="en-US" sz="2400" dirty="0">
                          <a:latin typeface="+mj-lt"/>
                          <a:ea typeface="+mj-ea"/>
                        </a:rPr>
                        <a:t>沒有陽光環境存活的個體數</a:t>
                      </a:r>
                    </a:p>
                  </a:txBody>
                  <a:tcPr anchor="ctr">
                    <a:lnL w="28575" cap="flat" cmpd="sng" algn="ctr">
                      <a:solidFill>
                        <a:schemeClr val="bg1">
                          <a:lumMod val="6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BE6EF"/>
                    </a:solidFill>
                  </a:tcPr>
                </a:tc>
                <a:tc>
                  <a:txBody>
                    <a:bodyPr/>
                    <a:lstStyle/>
                    <a:p>
                      <a:pPr algn="ctr"/>
                      <a:endParaRPr lang="zh-TW" altLang="en-US" sz="2400" dirty="0">
                        <a:latin typeface="+mj-lt"/>
                        <a:ea typeface="+mj-ea"/>
                      </a:endParaRPr>
                    </a:p>
                  </a:txBody>
                  <a:tcPr anchor="ctr">
                    <a:lnL w="19050" cap="flat" cmpd="sng" algn="ctr">
                      <a:no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algn="ctr"/>
                      <a:endParaRPr lang="zh-TW" altLang="en-US" sz="2400" dirty="0">
                        <a:latin typeface="+mj-lt"/>
                        <a:ea typeface="+mj-ea"/>
                      </a:endParaRPr>
                    </a:p>
                  </a:txBody>
                  <a:tcPr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79396199"/>
                  </a:ext>
                </a:extLst>
              </a:tr>
              <a:tr h="564063">
                <a:tc>
                  <a:txBody>
                    <a:bodyPr/>
                    <a:lstStyle/>
                    <a:p>
                      <a:pPr algn="l"/>
                      <a:r>
                        <a:rPr lang="en-US" altLang="zh-TW" sz="2400" dirty="0">
                          <a:latin typeface="+mj-lt"/>
                          <a:ea typeface="+mj-ea"/>
                        </a:rPr>
                        <a:t>6.</a:t>
                      </a:r>
                      <a:r>
                        <a:rPr lang="zh-TW" altLang="en-US" sz="2400" dirty="0">
                          <a:latin typeface="+mj-lt"/>
                          <a:ea typeface="+mj-ea"/>
                        </a:rPr>
                        <a:t>簡述個體變化情形</a:t>
                      </a:r>
                    </a:p>
                  </a:txBody>
                  <a:tcPr anchor="ctr">
                    <a:lnL w="28575" cap="flat" cmpd="sng" algn="ctr">
                      <a:solidFill>
                        <a:schemeClr val="bg1">
                          <a:lumMod val="6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rgbClr val="FBE6EF"/>
                    </a:solidFill>
                  </a:tcPr>
                </a:tc>
                <a:tc gridSpan="2">
                  <a:txBody>
                    <a:bodyPr/>
                    <a:lstStyle/>
                    <a:p>
                      <a:pPr algn="ctr"/>
                      <a:endParaRPr lang="zh-TW" altLang="en-US" sz="2400" dirty="0">
                        <a:latin typeface="+mj-lt"/>
                        <a:ea typeface="+mj-ea"/>
                      </a:endParaRPr>
                    </a:p>
                  </a:txBody>
                  <a:tcPr anchor="ctr">
                    <a:lnL w="19050" cap="flat" cmpd="sng" algn="ctr">
                      <a:no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hMerge="1">
                  <a:txBody>
                    <a:bodyPr/>
                    <a:lstStyle/>
                    <a:p>
                      <a:pPr algn="ctr"/>
                      <a:endParaRPr lang="zh-TW" altLang="en-US" dirty="0"/>
                    </a:p>
                  </a:txBody>
                  <a:tcPr anchor="ctr"/>
                </a:tc>
                <a:extLst>
                  <a:ext uri="{0D108BD9-81ED-4DB2-BD59-A6C34878D82A}">
                    <a16:rowId xmlns:a16="http://schemas.microsoft.com/office/drawing/2014/main" val="4027975946"/>
                  </a:ext>
                </a:extLst>
              </a:tr>
            </a:tbl>
          </a:graphicData>
        </a:graphic>
      </p:graphicFrame>
      <p:sp>
        <p:nvSpPr>
          <p:cNvPr id="10" name="矩形: 圓角 9">
            <a:extLst>
              <a:ext uri="{FF2B5EF4-FFF2-40B4-BE49-F238E27FC236}">
                <a16:creationId xmlns:a16="http://schemas.microsoft.com/office/drawing/2014/main" id="{18490B4D-CD82-4B12-AB43-49F664B73D3F}"/>
              </a:ext>
            </a:extLst>
          </p:cNvPr>
          <p:cNvSpPr/>
          <p:nvPr/>
        </p:nvSpPr>
        <p:spPr>
          <a:xfrm>
            <a:off x="6084168" y="1742641"/>
            <a:ext cx="1944216" cy="383758"/>
          </a:xfrm>
          <a:prstGeom prst="roundRect">
            <a:avLst>
              <a:gd name="adj" fmla="val 404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B20D436C-A1C2-4D6E-84CD-46303D51C6E6}"/>
              </a:ext>
            </a:extLst>
          </p:cNvPr>
          <p:cNvSpPr/>
          <p:nvPr/>
        </p:nvSpPr>
        <p:spPr>
          <a:xfrm>
            <a:off x="4572000" y="2317561"/>
            <a:ext cx="4176462" cy="383758"/>
          </a:xfrm>
          <a:prstGeom prst="roundRect">
            <a:avLst>
              <a:gd name="adj" fmla="val 404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0C9BA9C8-12AA-41FA-B95E-76296A1C58DB}"/>
              </a:ext>
            </a:extLst>
          </p:cNvPr>
          <p:cNvSpPr/>
          <p:nvPr/>
        </p:nvSpPr>
        <p:spPr>
          <a:xfrm>
            <a:off x="2123728" y="1749105"/>
            <a:ext cx="828091" cy="383758"/>
          </a:xfrm>
          <a:prstGeom prst="roundRect">
            <a:avLst>
              <a:gd name="adj" fmla="val 404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3638945A-1266-4E39-AE87-B3934FC07B0A}"/>
              </a:ext>
            </a:extLst>
          </p:cNvPr>
          <p:cNvSpPr/>
          <p:nvPr/>
        </p:nvSpPr>
        <p:spPr>
          <a:xfrm>
            <a:off x="6598756" y="1657933"/>
            <a:ext cx="997580" cy="461665"/>
          </a:xfrm>
          <a:prstGeom prst="rect">
            <a:avLst/>
          </a:prstGeom>
        </p:spPr>
        <p:txBody>
          <a:bodyPr wrap="square">
            <a:spAutoFit/>
          </a:bodyPr>
          <a:lstStyle/>
          <a:p>
            <a:pPr eaLnBrk="1"/>
            <a:r>
              <a:rPr lang="zh-TW" altLang="en-US" sz="2400" dirty="0">
                <a:solidFill>
                  <a:srgbClr val="0070C0"/>
                </a:solidFill>
                <a:latin typeface="標楷體" panose="03000509000000000000" pitchFamily="65" charset="-120"/>
                <a:ea typeface="標楷體" panose="03000509000000000000" pitchFamily="65" charset="-120"/>
              </a:rPr>
              <a:t>浮萍</a:t>
            </a:r>
          </a:p>
        </p:txBody>
      </p:sp>
      <p:sp>
        <p:nvSpPr>
          <p:cNvPr id="17" name="矩形 16">
            <a:extLst>
              <a:ext uri="{FF2B5EF4-FFF2-40B4-BE49-F238E27FC236}">
                <a16:creationId xmlns:a16="http://schemas.microsoft.com/office/drawing/2014/main" id="{F6A73FB8-A626-47A9-A882-E760B1784601}"/>
              </a:ext>
            </a:extLst>
          </p:cNvPr>
          <p:cNvSpPr>
            <a:spLocks noChangeArrowheads="1"/>
          </p:cNvSpPr>
          <p:nvPr/>
        </p:nvSpPr>
        <p:spPr bwMode="auto">
          <a:xfrm>
            <a:off x="819703" y="5445224"/>
            <a:ext cx="54804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學生將調查結果記錄在習作表格即可，不一定要記錄在課本上。</a:t>
            </a:r>
          </a:p>
        </p:txBody>
      </p:sp>
    </p:spTree>
    <p:extLst>
      <p:ext uri="{BB962C8B-B14F-4D97-AF65-F5344CB8AC3E}">
        <p14:creationId xmlns:p14="http://schemas.microsoft.com/office/powerpoint/2010/main" val="260210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P53</a:t>
            </a:r>
            <a:endParaRPr kumimoji="0" lang="en-US" altLang="zh-TW" sz="2000" dirty="0">
              <a:solidFill>
                <a:schemeClr val="bg1"/>
              </a:solidFill>
            </a:endParaRPr>
          </a:p>
        </p:txBody>
      </p:sp>
      <p:sp>
        <p:nvSpPr>
          <p:cNvPr id="12" name="矩形 11">
            <a:extLst>
              <a:ext uri="{FF2B5EF4-FFF2-40B4-BE49-F238E27FC236}">
                <a16:creationId xmlns:a16="http://schemas.microsoft.com/office/drawing/2014/main" id="{1F3E7601-E57F-4A9B-9DCE-B5A9AB6D61B9}"/>
              </a:ext>
            </a:extLst>
          </p:cNvPr>
          <p:cNvSpPr/>
          <p:nvPr/>
        </p:nvSpPr>
        <p:spPr>
          <a:xfrm>
            <a:off x="459494" y="-27384"/>
            <a:ext cx="45719" cy="4356000"/>
          </a:xfrm>
          <a:prstGeom prst="rect">
            <a:avLst/>
          </a:prstGeom>
          <a:solidFill>
            <a:srgbClr val="F8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C4D9E9FB-CAFF-4388-85EF-3B330464333E}"/>
              </a:ext>
            </a:extLst>
          </p:cNvPr>
          <p:cNvPicPr>
            <a:picLocks noChangeAspect="1"/>
          </p:cNvPicPr>
          <p:nvPr/>
        </p:nvPicPr>
        <p:blipFill>
          <a:blip r:embed="rId2" cstate="print"/>
          <a:stretch>
            <a:fillRect/>
          </a:stretch>
        </p:blipFill>
        <p:spPr>
          <a:xfrm>
            <a:off x="192087" y="476672"/>
            <a:ext cx="592581" cy="781129"/>
          </a:xfrm>
          <a:prstGeom prst="rect">
            <a:avLst/>
          </a:prstGeom>
        </p:spPr>
      </p:pic>
      <p:sp>
        <p:nvSpPr>
          <p:cNvPr id="15" name="Rectangle 3">
            <a:extLst>
              <a:ext uri="{FF2B5EF4-FFF2-40B4-BE49-F238E27FC236}">
                <a16:creationId xmlns:a16="http://schemas.microsoft.com/office/drawing/2014/main" id="{52BB3B36-FD1A-4DE0-8159-E6908C1D836E}"/>
              </a:ext>
            </a:extLst>
          </p:cNvPr>
          <p:cNvSpPr txBox="1">
            <a:spLocks noChangeArrowheads="1"/>
          </p:cNvSpPr>
          <p:nvPr/>
        </p:nvSpPr>
        <p:spPr bwMode="auto">
          <a:xfrm>
            <a:off x="971600" y="548680"/>
            <a:ext cx="7920880"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buFontTx/>
              <a:buNone/>
            </a:pPr>
            <a:r>
              <a:rPr lang="en-US" altLang="zh-TW" sz="2800" dirty="0"/>
              <a:t>1.</a:t>
            </a:r>
            <a:r>
              <a:rPr lang="zh-TW" altLang="en-US" sz="2800" dirty="0"/>
              <a:t>不同族群中適合存活的環境都一樣嗎？</a:t>
            </a:r>
          </a:p>
          <a:p>
            <a:pPr marL="269875" indent="-269875" eaLnBrk="1">
              <a:buFontTx/>
              <a:buNone/>
            </a:pPr>
            <a:endParaRPr lang="en-US" altLang="zh-TW" sz="2800" dirty="0"/>
          </a:p>
          <a:p>
            <a:pPr marL="269875" indent="-269875" eaLnBrk="1">
              <a:buFontTx/>
              <a:buNone/>
            </a:pPr>
            <a:r>
              <a:rPr lang="en-US" altLang="zh-TW" sz="2800" dirty="0"/>
              <a:t>2.</a:t>
            </a:r>
            <a:r>
              <a:rPr lang="zh-TW" altLang="en-US" sz="2800" dirty="0"/>
              <a:t>和其他組比較，環境改變會影響族群中存活的個體數量嗎？</a:t>
            </a:r>
            <a:endParaRPr lang="zh-TW" altLang="en-US" sz="2800" dirty="0">
              <a:solidFill>
                <a:srgbClr val="000000"/>
              </a:solidFill>
            </a:endParaRPr>
          </a:p>
        </p:txBody>
      </p:sp>
      <p:grpSp>
        <p:nvGrpSpPr>
          <p:cNvPr id="17" name="群組 23">
            <a:extLst>
              <a:ext uri="{FF2B5EF4-FFF2-40B4-BE49-F238E27FC236}">
                <a16:creationId xmlns:a16="http://schemas.microsoft.com/office/drawing/2014/main" id="{65625F5C-EC55-4382-9EAE-A9B8C2E09918}"/>
              </a:ext>
            </a:extLst>
          </p:cNvPr>
          <p:cNvGrpSpPr/>
          <p:nvPr/>
        </p:nvGrpSpPr>
        <p:grpSpPr>
          <a:xfrm>
            <a:off x="914553" y="3068960"/>
            <a:ext cx="7921180" cy="1050544"/>
            <a:chOff x="914553" y="4077072"/>
            <a:chExt cx="7921180" cy="1050544"/>
          </a:xfrm>
        </p:grpSpPr>
        <p:sp>
          <p:nvSpPr>
            <p:cNvPr id="18" name="矩形: 圓角 17">
              <a:extLst>
                <a:ext uri="{FF2B5EF4-FFF2-40B4-BE49-F238E27FC236}">
                  <a16:creationId xmlns:a16="http://schemas.microsoft.com/office/drawing/2014/main" id="{25BF78BD-1E63-4A0A-A79E-B7E86E2382A7}"/>
                </a:ext>
              </a:extLst>
            </p:cNvPr>
            <p:cNvSpPr/>
            <p:nvPr/>
          </p:nvSpPr>
          <p:spPr>
            <a:xfrm>
              <a:off x="914553" y="4087331"/>
              <a:ext cx="7921180" cy="1040285"/>
            </a:xfrm>
            <a:prstGeom prst="roundRect">
              <a:avLst>
                <a:gd name="adj" fmla="val 11348"/>
              </a:avLst>
            </a:prstGeom>
            <a:noFill/>
            <a:ln w="38100">
              <a:solidFill>
                <a:srgbClr val="F7C8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F884E485-8DBC-4906-8036-E0D5786CBB21}"/>
                </a:ext>
              </a:extLst>
            </p:cNvPr>
            <p:cNvSpPr/>
            <p:nvPr/>
          </p:nvSpPr>
          <p:spPr>
            <a:xfrm>
              <a:off x="1115309" y="4077072"/>
              <a:ext cx="7561147" cy="1040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eaLnBrk="1"/>
              <a:r>
                <a:rPr lang="zh-TW" altLang="en-US" sz="2800" dirty="0">
                  <a:solidFill>
                    <a:srgbClr val="000000"/>
                  </a:solidFill>
                  <a:latin typeface="標楷體" panose="03000509000000000000" pitchFamily="65" charset="-120"/>
                </a:rPr>
                <a:t>請依據假設及研究結果進行討論，並將結論記錄在習作中。</a:t>
              </a:r>
            </a:p>
          </p:txBody>
        </p:sp>
      </p:grpSp>
      <p:pic>
        <p:nvPicPr>
          <p:cNvPr id="20" name="圖片 19">
            <a:extLst>
              <a:ext uri="{FF2B5EF4-FFF2-40B4-BE49-F238E27FC236}">
                <a16:creationId xmlns:a16="http://schemas.microsoft.com/office/drawing/2014/main" id="{E3DDD570-0420-4528-9157-9808B7FBB3E2}"/>
              </a:ext>
            </a:extLst>
          </p:cNvPr>
          <p:cNvPicPr>
            <a:picLocks noChangeAspect="1"/>
          </p:cNvPicPr>
          <p:nvPr/>
        </p:nvPicPr>
        <p:blipFill>
          <a:blip r:embed="rId3" cstate="print"/>
          <a:stretch>
            <a:fillRect/>
          </a:stretch>
        </p:blipFill>
        <p:spPr>
          <a:xfrm>
            <a:off x="192299" y="3085408"/>
            <a:ext cx="556667" cy="808065"/>
          </a:xfrm>
          <a:prstGeom prst="rect">
            <a:avLst/>
          </a:prstGeom>
        </p:spPr>
      </p:pic>
      <p:sp>
        <p:nvSpPr>
          <p:cNvPr id="21" name="Rectangle 3">
            <a:extLst>
              <a:ext uri="{FF2B5EF4-FFF2-40B4-BE49-F238E27FC236}">
                <a16:creationId xmlns:a16="http://schemas.microsoft.com/office/drawing/2014/main" id="{35B06AC3-4246-454E-8DAA-DEF626B51E95}"/>
              </a:ext>
            </a:extLst>
          </p:cNvPr>
          <p:cNvSpPr txBox="1">
            <a:spLocks noChangeArrowheads="1"/>
          </p:cNvSpPr>
          <p:nvPr/>
        </p:nvSpPr>
        <p:spPr bwMode="auto">
          <a:xfrm>
            <a:off x="242640" y="4581128"/>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環境會影響族群的生長。不同族群的生物，獲得營養的方式也不同。不同的環境也孕育不同的生物族群，組成的群集也會不一樣。</a:t>
            </a:r>
            <a:endParaRPr lang="zh-TW" altLang="en-US" sz="2800" dirty="0">
              <a:solidFill>
                <a:srgbClr val="000000"/>
              </a:solidFill>
            </a:endParaRPr>
          </a:p>
        </p:txBody>
      </p:sp>
      <p:sp>
        <p:nvSpPr>
          <p:cNvPr id="11" name="矩形 10">
            <a:extLst>
              <a:ext uri="{FF2B5EF4-FFF2-40B4-BE49-F238E27FC236}">
                <a16:creationId xmlns:a16="http://schemas.microsoft.com/office/drawing/2014/main" id="{094E7779-3151-4127-B269-B37D7164EFC0}"/>
              </a:ext>
            </a:extLst>
          </p:cNvPr>
          <p:cNvSpPr>
            <a:spLocks noChangeArrowheads="1"/>
          </p:cNvSpPr>
          <p:nvPr/>
        </p:nvSpPr>
        <p:spPr bwMode="auto">
          <a:xfrm>
            <a:off x="1279211" y="1085835"/>
            <a:ext cx="7613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不一樣，例如：在陽光下的浮萍族群生長比較好。</a:t>
            </a:r>
          </a:p>
        </p:txBody>
      </p:sp>
      <p:sp>
        <p:nvSpPr>
          <p:cNvPr id="13" name="矩形 12">
            <a:extLst>
              <a:ext uri="{FF2B5EF4-FFF2-40B4-BE49-F238E27FC236}">
                <a16:creationId xmlns:a16="http://schemas.microsoft.com/office/drawing/2014/main" id="{5118CCC5-7ED8-4D6A-8799-C79E4E8FD617}"/>
              </a:ext>
            </a:extLst>
          </p:cNvPr>
          <p:cNvSpPr>
            <a:spLocks noChangeArrowheads="1"/>
          </p:cNvSpPr>
          <p:nvPr/>
        </p:nvSpPr>
        <p:spPr bwMode="auto">
          <a:xfrm>
            <a:off x="1279211" y="2454654"/>
            <a:ext cx="7613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會。有陽光的環境，族群個體生長得比較好。</a:t>
            </a:r>
          </a:p>
        </p:txBody>
      </p:sp>
      <p:sp>
        <p:nvSpPr>
          <p:cNvPr id="3" name="矩形: 圓角 9">
            <a:hlinkClick r:id="rId4"/>
            <a:extLst>
              <a:ext uri="{FF2B5EF4-FFF2-40B4-BE49-F238E27FC236}">
                <a16:creationId xmlns:a16="http://schemas.microsoft.com/office/drawing/2014/main" id="{DE48292B-3E19-A544-D5BA-D9B5CA910C89}"/>
              </a:ext>
            </a:extLst>
          </p:cNvPr>
          <p:cNvSpPr/>
          <p:nvPr/>
        </p:nvSpPr>
        <p:spPr>
          <a:xfrm>
            <a:off x="5745029" y="6297860"/>
            <a:ext cx="1136739" cy="40908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QQ</a:t>
            </a:r>
            <a:r>
              <a:rPr lang="zh-TW" altLang="en-US"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快答</a:t>
            </a:r>
            <a:endPar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8903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BE37CEA-0F7A-43C6-814F-7A5E15629AED}"/>
              </a:ext>
            </a:extLst>
          </p:cNvPr>
          <p:cNvPicPr>
            <a:picLocks noChangeAspect="1"/>
          </p:cNvPicPr>
          <p:nvPr/>
        </p:nvPicPr>
        <p:blipFill>
          <a:blip r:embed="rId2" cstate="print"/>
          <a:stretch>
            <a:fillRect/>
          </a:stretch>
        </p:blipFill>
        <p:spPr>
          <a:xfrm>
            <a:off x="0" y="1311818"/>
            <a:ext cx="9144000" cy="5573566"/>
          </a:xfrm>
          <a:prstGeom prst="rect">
            <a:avLst/>
          </a:prstGeom>
        </p:spPr>
      </p:pic>
      <p:pic>
        <p:nvPicPr>
          <p:cNvPr id="6" name="圖片 5">
            <a:extLst>
              <a:ext uri="{FF2B5EF4-FFF2-40B4-BE49-F238E27FC236}">
                <a16:creationId xmlns:a16="http://schemas.microsoft.com/office/drawing/2014/main" id="{0CF6F3BC-52D9-41F8-B733-A27682DAC361}"/>
              </a:ext>
            </a:extLst>
          </p:cNvPr>
          <p:cNvPicPr>
            <a:picLocks noChangeAspect="1"/>
          </p:cNvPicPr>
          <p:nvPr/>
        </p:nvPicPr>
        <p:blipFill rotWithShape="1">
          <a:blip r:embed="rId3" cstate="print"/>
          <a:srcRect t="8159"/>
          <a:stretch/>
        </p:blipFill>
        <p:spPr>
          <a:xfrm>
            <a:off x="1" y="0"/>
            <a:ext cx="1928812" cy="1133239"/>
          </a:xfrm>
          <a:prstGeom prst="rect">
            <a:avLst/>
          </a:prstGeom>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P54</a:t>
            </a:r>
          </a:p>
        </p:txBody>
      </p:sp>
      <p:sp>
        <p:nvSpPr>
          <p:cNvPr id="3" name="Rectangle 2">
            <a:extLst>
              <a:ext uri="{FF2B5EF4-FFF2-40B4-BE49-F238E27FC236}">
                <a16:creationId xmlns:a16="http://schemas.microsoft.com/office/drawing/2014/main" id="{660EBD86-F513-4F8B-AC6C-03C8BCFB0750}"/>
              </a:ext>
            </a:extLst>
          </p:cNvPr>
          <p:cNvSpPr>
            <a:spLocks noGrp="1" noChangeArrowheads="1"/>
          </p:cNvSpPr>
          <p:nvPr>
            <p:ph type="title"/>
          </p:nvPr>
        </p:nvSpPr>
        <p:spPr>
          <a:xfrm>
            <a:off x="251520" y="1281113"/>
            <a:ext cx="4464496" cy="647700"/>
          </a:xfrm>
        </p:spPr>
        <p:txBody>
          <a:bodyPr/>
          <a:lstStyle/>
          <a:p>
            <a:pPr eaLnBrk="1" hangingPunct="1">
              <a:defRPr/>
            </a:pPr>
            <a:r>
              <a:rPr lang="en-US" altLang="zh-TW" dirty="0">
                <a:latin typeface="+mn-lt"/>
              </a:rPr>
              <a:t>2-1</a:t>
            </a:r>
            <a:r>
              <a:rPr lang="zh-TW" altLang="en-US" dirty="0">
                <a:latin typeface="+mn-lt"/>
              </a:rPr>
              <a:t> 生物間的互動關係</a:t>
            </a:r>
          </a:p>
        </p:txBody>
      </p:sp>
      <p:sp>
        <p:nvSpPr>
          <p:cNvPr id="4" name="Rectangle 3">
            <a:extLst>
              <a:ext uri="{FF2B5EF4-FFF2-40B4-BE49-F238E27FC236}">
                <a16:creationId xmlns:a16="http://schemas.microsoft.com/office/drawing/2014/main" id="{6F383372-CFD9-4888-8B4F-7DBB349814A6}"/>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生物間的交互作用</a:t>
            </a:r>
          </a:p>
        </p:txBody>
      </p:sp>
      <p:pic>
        <p:nvPicPr>
          <p:cNvPr id="19" name="Picture 8" descr="上一頁">
            <a:hlinkClick r:id="" action="ppaction://hlinkshowjump?jump=previousslide" tooltip="上一頁"/>
            <a:extLst>
              <a:ext uri="{FF2B5EF4-FFF2-40B4-BE49-F238E27FC236}">
                <a16:creationId xmlns:a16="http://schemas.microsoft.com/office/drawing/2014/main" id="{437B491C-6CB4-4565-B399-29A41BABBA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進入">
            <a:hlinkClick r:id="" action="ppaction://hlinkshowjump?jump=nextslide" tooltip="下一頁"/>
            <a:extLst>
              <a:ext uri="{FF2B5EF4-FFF2-40B4-BE49-F238E27FC236}">
                <a16:creationId xmlns:a16="http://schemas.microsoft.com/office/drawing/2014/main" id="{7269BB7B-863B-488F-A5F5-D4C73D74BD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回首頁">
            <a:hlinkClick r:id="rId6" action="ppaction://hlinksldjump"/>
            <a:extLst>
              <a:ext uri="{FF2B5EF4-FFF2-40B4-BE49-F238E27FC236}">
                <a16:creationId xmlns:a16="http://schemas.microsoft.com/office/drawing/2014/main" id="{B41E277D-F36E-4545-B9B8-677A05371F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a:extLst>
              <a:ext uri="{FF2B5EF4-FFF2-40B4-BE49-F238E27FC236}">
                <a16:creationId xmlns:a16="http://schemas.microsoft.com/office/drawing/2014/main" id="{CF2A6A86-94CB-4DE4-8B51-8E0B38ACF246}"/>
              </a:ext>
            </a:extLst>
          </p:cNvPr>
          <p:cNvSpPr txBox="1">
            <a:spLocks noChangeArrowheads="1"/>
          </p:cNvSpPr>
          <p:nvPr/>
        </p:nvSpPr>
        <p:spPr bwMode="auto">
          <a:xfrm>
            <a:off x="242640" y="1988840"/>
            <a:ext cx="8649840" cy="1815882"/>
          </a:xfrm>
          <a:prstGeom prst="rect">
            <a:avLst/>
          </a:prstGeom>
          <a:solidFill>
            <a:srgbClr val="FFFFFF">
              <a:alpha val="80000"/>
            </a:srgbClr>
          </a:solid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在海洋中有許多不同的生物族群生活在一起，因為自然環境的資源有限，同一個棲地生活的同生物族群內個體間或是不同物種之間，彼此會互相影響，例如：</a:t>
            </a:r>
            <a:r>
              <a:rPr lang="zh-TW" altLang="en-US" sz="2800" dirty="0">
                <a:solidFill>
                  <a:srgbClr val="C6178D"/>
                </a:solidFill>
              </a:rPr>
              <a:t>掠食</a:t>
            </a:r>
            <a:r>
              <a:rPr lang="zh-TW" altLang="en-US" sz="2800" dirty="0"/>
              <a:t>、</a:t>
            </a:r>
            <a:r>
              <a:rPr lang="zh-TW" altLang="en-US" sz="2800" dirty="0">
                <a:solidFill>
                  <a:srgbClr val="C6178D"/>
                </a:solidFill>
              </a:rPr>
              <a:t>競爭</a:t>
            </a:r>
            <a:r>
              <a:rPr lang="zh-TW" altLang="en-US" sz="2800" dirty="0"/>
              <a:t>、</a:t>
            </a:r>
            <a:r>
              <a:rPr lang="zh-TW" altLang="en-US" sz="2800" dirty="0">
                <a:solidFill>
                  <a:srgbClr val="C6178D"/>
                </a:solidFill>
              </a:rPr>
              <a:t>寄生</a:t>
            </a:r>
            <a:r>
              <a:rPr lang="zh-TW" altLang="en-US" sz="2800" dirty="0"/>
              <a:t>和</a:t>
            </a:r>
            <a:r>
              <a:rPr lang="zh-TW" altLang="en-US" sz="2800" dirty="0">
                <a:solidFill>
                  <a:srgbClr val="C6178D"/>
                </a:solidFill>
              </a:rPr>
              <a:t>共生</a:t>
            </a:r>
            <a:r>
              <a:rPr lang="zh-TW" altLang="en-US" sz="2800" dirty="0"/>
              <a:t>。</a:t>
            </a:r>
            <a:endParaRPr lang="zh-TW" altLang="en-US" sz="2800" dirty="0">
              <a:solidFill>
                <a:srgbClr val="000000"/>
              </a:solidFill>
            </a:endParaRPr>
          </a:p>
        </p:txBody>
      </p:sp>
      <p:sp>
        <p:nvSpPr>
          <p:cNvPr id="2" name="矩形: 圓角 1">
            <a:hlinkClick r:id="rId8" action="ppaction://hlinkfile"/>
            <a:extLst>
              <a:ext uri="{FF2B5EF4-FFF2-40B4-BE49-F238E27FC236}">
                <a16:creationId xmlns:a16="http://schemas.microsoft.com/office/drawing/2014/main" id="{B7D0A756-4F90-D9E5-6821-48E25EBE4157}"/>
              </a:ext>
            </a:extLst>
          </p:cNvPr>
          <p:cNvSpPr/>
          <p:nvPr/>
        </p:nvSpPr>
        <p:spPr>
          <a:xfrm>
            <a:off x="4374016" y="1452388"/>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7" name="矩形 6">
            <a:extLst>
              <a:ext uri="{FF2B5EF4-FFF2-40B4-BE49-F238E27FC236}">
                <a16:creationId xmlns:a16="http://schemas.microsoft.com/office/drawing/2014/main" id="{91AD7E49-FABF-1047-A6F6-60A73F26208E}"/>
              </a:ext>
            </a:extLst>
          </p:cNvPr>
          <p:cNvSpPr/>
          <p:nvPr/>
        </p:nvSpPr>
        <p:spPr>
          <a:xfrm>
            <a:off x="5043062" y="1470710"/>
            <a:ext cx="1620957"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生物間的互動關係</a:t>
            </a:r>
            <a:endParaRPr lang="zh-TW" altLang="en-US" sz="1100" dirty="0">
              <a:latin typeface="微軟正黑體" panose="020B0604030504040204" pitchFamily="34" charset="-120"/>
              <a:ea typeface="微軟正黑體" panose="020B0604030504040204" pitchFamily="34" charset="-120"/>
            </a:endParaRPr>
          </a:p>
        </p:txBody>
      </p:sp>
      <p:pic>
        <p:nvPicPr>
          <p:cNvPr id="8" name="Picture 8">
            <a:hlinkClick r:id="rId9"/>
            <a:extLst>
              <a:ext uri="{FF2B5EF4-FFF2-40B4-BE49-F238E27FC236}">
                <a16:creationId xmlns:a16="http://schemas.microsoft.com/office/drawing/2014/main" id="{5C26891B-9BDF-5541-E122-7C488489181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890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P54</a:t>
            </a:r>
          </a:p>
        </p:txBody>
      </p:sp>
      <p:grpSp>
        <p:nvGrpSpPr>
          <p:cNvPr id="14" name="群組 13">
            <a:extLst>
              <a:ext uri="{FF2B5EF4-FFF2-40B4-BE49-F238E27FC236}">
                <a16:creationId xmlns:a16="http://schemas.microsoft.com/office/drawing/2014/main" id="{2C18927E-988A-47F1-BAA9-EFFD2489FEB9}"/>
              </a:ext>
            </a:extLst>
          </p:cNvPr>
          <p:cNvGrpSpPr/>
          <p:nvPr/>
        </p:nvGrpSpPr>
        <p:grpSpPr>
          <a:xfrm>
            <a:off x="175608" y="522010"/>
            <a:ext cx="8788880" cy="4743785"/>
            <a:chOff x="175608" y="522010"/>
            <a:chExt cx="8788880" cy="4743785"/>
          </a:xfrm>
        </p:grpSpPr>
        <p:pic>
          <p:nvPicPr>
            <p:cNvPr id="13" name="圖片 12">
              <a:extLst>
                <a:ext uri="{FF2B5EF4-FFF2-40B4-BE49-F238E27FC236}">
                  <a16:creationId xmlns:a16="http://schemas.microsoft.com/office/drawing/2014/main" id="{A174D482-9768-4C3F-8E38-6601C69F2BBF}"/>
                </a:ext>
              </a:extLst>
            </p:cNvPr>
            <p:cNvPicPr>
              <a:picLocks noChangeAspect="1"/>
            </p:cNvPicPr>
            <p:nvPr/>
          </p:nvPicPr>
          <p:blipFill>
            <a:blip r:embed="rId2" cstate="print"/>
            <a:stretch>
              <a:fillRect/>
            </a:stretch>
          </p:blipFill>
          <p:spPr>
            <a:xfrm>
              <a:off x="175608" y="522010"/>
              <a:ext cx="8778821" cy="4743785"/>
            </a:xfrm>
            <a:prstGeom prst="rect">
              <a:avLst/>
            </a:prstGeom>
          </p:spPr>
        </p:pic>
        <p:sp>
          <p:nvSpPr>
            <p:cNvPr id="19" name="矩形: 圓角 18">
              <a:extLst>
                <a:ext uri="{FF2B5EF4-FFF2-40B4-BE49-F238E27FC236}">
                  <a16:creationId xmlns:a16="http://schemas.microsoft.com/office/drawing/2014/main" id="{6CED64E2-733C-4946-9D58-C1BAFECA2CA3}"/>
                </a:ext>
              </a:extLst>
            </p:cNvPr>
            <p:cNvSpPr/>
            <p:nvPr/>
          </p:nvSpPr>
          <p:spPr>
            <a:xfrm>
              <a:off x="4672583" y="544312"/>
              <a:ext cx="4214242" cy="4252840"/>
            </a:xfrm>
            <a:prstGeom prst="roundRect">
              <a:avLst>
                <a:gd name="adj" fmla="val 6754"/>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 2">
              <a:extLst>
                <a:ext uri="{FF2B5EF4-FFF2-40B4-BE49-F238E27FC236}">
                  <a16:creationId xmlns:a16="http://schemas.microsoft.com/office/drawing/2014/main" id="{7D31992E-3446-46B2-A5F8-A55C45F0E463}"/>
                </a:ext>
              </a:extLst>
            </p:cNvPr>
            <p:cNvSpPr/>
            <p:nvPr/>
          </p:nvSpPr>
          <p:spPr>
            <a:xfrm>
              <a:off x="234177" y="553234"/>
              <a:ext cx="4193808" cy="4643233"/>
            </a:xfrm>
            <a:prstGeom prst="roundRect">
              <a:avLst>
                <a:gd name="adj" fmla="val 5528"/>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1F1669FF-9C25-42DD-860C-660301D51F94}"/>
                </a:ext>
              </a:extLst>
            </p:cNvPr>
            <p:cNvSpPr/>
            <p:nvPr/>
          </p:nvSpPr>
          <p:spPr>
            <a:xfrm>
              <a:off x="229241" y="4119463"/>
              <a:ext cx="827275"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掠食</a:t>
              </a:r>
              <a:endParaRPr lang="zh-TW" altLang="en-US" sz="2400" dirty="0">
                <a:latin typeface="標楷體" panose="03000509000000000000" pitchFamily="65" charset="-120"/>
                <a:ea typeface="標楷體" panose="03000509000000000000" pitchFamily="65" charset="-120"/>
              </a:endParaRPr>
            </a:p>
          </p:txBody>
        </p:sp>
        <p:sp>
          <p:nvSpPr>
            <p:cNvPr id="8" name="矩形 7">
              <a:extLst>
                <a:ext uri="{FF2B5EF4-FFF2-40B4-BE49-F238E27FC236}">
                  <a16:creationId xmlns:a16="http://schemas.microsoft.com/office/drawing/2014/main" id="{1F1669FF-9C25-42DD-860C-660301D51F94}"/>
                </a:ext>
              </a:extLst>
            </p:cNvPr>
            <p:cNvSpPr/>
            <p:nvPr/>
          </p:nvSpPr>
          <p:spPr>
            <a:xfrm>
              <a:off x="1080429" y="3789040"/>
              <a:ext cx="3491571"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鯊魚利用嘴巴大、牙齒銳利、移動速度快來獵食體型較小魚類。</a:t>
              </a:r>
              <a:endParaRPr lang="zh-TW" altLang="en-US" sz="2400" dirty="0">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0A128568-2649-4C29-A9DA-61E0DAF192F5}"/>
                </a:ext>
              </a:extLst>
            </p:cNvPr>
            <p:cNvSpPr/>
            <p:nvPr/>
          </p:nvSpPr>
          <p:spPr>
            <a:xfrm>
              <a:off x="4680829" y="3903439"/>
              <a:ext cx="827275"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競爭</a:t>
              </a:r>
              <a:endParaRPr lang="zh-TW" altLang="en-US" sz="2400" dirty="0">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60457051-7B94-4251-8023-449A4A027B15}"/>
                </a:ext>
              </a:extLst>
            </p:cNvPr>
            <p:cNvSpPr/>
            <p:nvPr/>
          </p:nvSpPr>
          <p:spPr>
            <a:xfrm>
              <a:off x="5472917" y="3750131"/>
              <a:ext cx="3491571" cy="830997"/>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珊瑚和海綿都是濾食性生物，彼此競爭。</a:t>
              </a:r>
              <a:endParaRPr lang="zh-TW" altLang="en-US" sz="2400" dirty="0">
                <a:latin typeface="標楷體" panose="03000509000000000000" pitchFamily="65" charset="-120"/>
                <a:ea typeface="標楷體" panose="03000509000000000000" pitchFamily="65" charset="-120"/>
              </a:endParaRPr>
            </a:p>
          </p:txBody>
        </p:sp>
      </p:grpSp>
      <p:sp>
        <p:nvSpPr>
          <p:cNvPr id="15" name="文字方塊 14">
            <a:extLst>
              <a:ext uri="{FF2B5EF4-FFF2-40B4-BE49-F238E27FC236}">
                <a16:creationId xmlns:a16="http://schemas.microsoft.com/office/drawing/2014/main" id="{EBAA8F71-BEE1-4C84-A828-E5C08A51003F}"/>
              </a:ext>
            </a:extLst>
          </p:cNvPr>
          <p:cNvSpPr txBox="1">
            <a:spLocks noChangeArrowheads="1"/>
          </p:cNvSpPr>
          <p:nvPr/>
        </p:nvSpPr>
        <p:spPr bwMode="auto">
          <a:xfrm>
            <a:off x="4669551" y="3573016"/>
            <a:ext cx="4193808" cy="230832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競爭包含種內競爭和種間競爭兩種。由於同種個體對於生活資源的需求最接近，因此，種內競爭往往比種間競爭更為劇烈。例如：公海獅會互相打鬥就是屬於種內競爭。</a:t>
            </a:r>
          </a:p>
        </p:txBody>
      </p:sp>
    </p:spTree>
    <p:extLst>
      <p:ext uri="{BB962C8B-B14F-4D97-AF65-F5344CB8AC3E}">
        <p14:creationId xmlns:p14="http://schemas.microsoft.com/office/powerpoint/2010/main" val="40207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7A613C4-0160-49CF-941E-C4B44E47150E}"/>
              </a:ext>
            </a:extLst>
          </p:cNvPr>
          <p:cNvPicPr>
            <a:picLocks noChangeAspect="1"/>
          </p:cNvPicPr>
          <p:nvPr/>
        </p:nvPicPr>
        <p:blipFill>
          <a:blip r:embed="rId3" cstate="print"/>
          <a:stretch>
            <a:fillRect/>
          </a:stretch>
        </p:blipFill>
        <p:spPr>
          <a:xfrm>
            <a:off x="0" y="173037"/>
            <a:ext cx="3216007" cy="2977532"/>
          </a:xfrm>
          <a:prstGeom prst="rect">
            <a:avLst/>
          </a:prstGeom>
        </p:spPr>
      </p:pic>
      <p:sp>
        <p:nvSpPr>
          <p:cNvPr id="9218" name="Rectangle 12">
            <a:extLst>
              <a:ext uri="{FF2B5EF4-FFF2-40B4-BE49-F238E27FC236}">
                <a16:creationId xmlns:a16="http://schemas.microsoft.com/office/drawing/2014/main" id="{340E1E7A-12BF-4CF8-9134-D054E5F7A16E}"/>
              </a:ext>
            </a:extLst>
          </p:cNvPr>
          <p:cNvSpPr>
            <a:spLocks noChangeArrowheads="1"/>
          </p:cNvSpPr>
          <p:nvPr/>
        </p:nvSpPr>
        <p:spPr bwMode="auto">
          <a:xfrm>
            <a:off x="8266113" y="-26988"/>
            <a:ext cx="698500" cy="40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zh-TW" altLang="en-US" sz="2000">
                <a:solidFill>
                  <a:schemeClr val="bg1"/>
                </a:solidFill>
              </a:rPr>
              <a:t>目次</a:t>
            </a:r>
            <a:endParaRPr kumimoji="0" lang="en-US" altLang="zh-TW" sz="2000">
              <a:solidFill>
                <a:schemeClr val="bg1"/>
              </a:solidFill>
            </a:endParaRPr>
          </a:p>
        </p:txBody>
      </p:sp>
      <p:sp>
        <p:nvSpPr>
          <p:cNvPr id="9219" name="Rectangle 2">
            <a:extLst>
              <a:ext uri="{FF2B5EF4-FFF2-40B4-BE49-F238E27FC236}">
                <a16:creationId xmlns:a16="http://schemas.microsoft.com/office/drawing/2014/main" id="{3378B7B5-5C17-4659-B73A-ACDEAE83A37E}"/>
              </a:ext>
            </a:extLst>
          </p:cNvPr>
          <p:cNvSpPr txBox="1">
            <a:spLocks noChangeArrowheads="1"/>
          </p:cNvSpPr>
          <p:nvPr/>
        </p:nvSpPr>
        <p:spPr bwMode="auto">
          <a:xfrm>
            <a:off x="288925" y="3429000"/>
            <a:ext cx="2927082" cy="140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lang="zh-TW" altLang="en-US" sz="4000" dirty="0">
                <a:latin typeface="Arial" panose="020B0604020202020204" pitchFamily="34" charset="0"/>
              </a:rPr>
              <a:t>地球的</a:t>
            </a:r>
          </a:p>
          <a:p>
            <a:pPr eaLnBrk="1" hangingPunct="1">
              <a:spcBef>
                <a:spcPct val="0"/>
              </a:spcBef>
              <a:buFontTx/>
              <a:buNone/>
            </a:pPr>
            <a:r>
              <a:rPr lang="zh-TW" altLang="en-US" sz="4000" dirty="0">
                <a:latin typeface="Arial" panose="020B0604020202020204" pitchFamily="34" charset="0"/>
              </a:rPr>
              <a:t>環境與生態</a:t>
            </a:r>
          </a:p>
        </p:txBody>
      </p:sp>
      <p:sp>
        <p:nvSpPr>
          <p:cNvPr id="9221" name="Text Box 5">
            <a:hlinkClick r:id="rId4" action="ppaction://hlinksldjump"/>
            <a:extLst>
              <a:ext uri="{FF2B5EF4-FFF2-40B4-BE49-F238E27FC236}">
                <a16:creationId xmlns:a16="http://schemas.microsoft.com/office/drawing/2014/main" id="{3E6AEE14-4C2F-4E9C-ADB4-022C2B6BFB33}"/>
              </a:ext>
            </a:extLst>
          </p:cNvPr>
          <p:cNvSpPr txBox="1">
            <a:spLocks noChangeArrowheads="1"/>
          </p:cNvSpPr>
          <p:nvPr/>
        </p:nvSpPr>
        <p:spPr bwMode="auto">
          <a:xfrm>
            <a:off x="3573463" y="548680"/>
            <a:ext cx="29674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zh-TW" altLang="en-US" sz="2800" dirty="0">
                <a:solidFill>
                  <a:srgbClr val="FF5050"/>
                </a:solidFill>
                <a:cs typeface="Times New Roman" panose="02020603050405020304" pitchFamily="18" charset="0"/>
              </a:rPr>
              <a:t>活動</a:t>
            </a:r>
            <a:r>
              <a:rPr lang="en-US" altLang="zh-TW" sz="2800" dirty="0">
                <a:solidFill>
                  <a:srgbClr val="FF5050"/>
                </a:solidFill>
                <a:cs typeface="Times New Roman" panose="02020603050405020304" pitchFamily="18" charset="0"/>
              </a:rPr>
              <a:t>1</a:t>
            </a:r>
            <a:r>
              <a:rPr lang="zh-TW" altLang="en-US" sz="2800" dirty="0">
                <a:solidFill>
                  <a:srgbClr val="FF5050"/>
                </a:solidFill>
                <a:cs typeface="Times New Roman" panose="02020603050405020304" pitchFamily="18" charset="0"/>
              </a:rPr>
              <a:t> </a:t>
            </a:r>
            <a:r>
              <a:rPr lang="zh-TW" altLang="en-US" sz="2800" dirty="0">
                <a:cs typeface="Times New Roman" panose="02020603050405020304" pitchFamily="18" charset="0"/>
              </a:rPr>
              <a:t>族群與群集</a:t>
            </a:r>
            <a:endParaRPr lang="en-US" altLang="zh-TW" sz="2800" dirty="0">
              <a:cs typeface="Times New Roman" panose="02020603050405020304" pitchFamily="18" charset="0"/>
            </a:endParaRPr>
          </a:p>
        </p:txBody>
      </p:sp>
      <p:sp>
        <p:nvSpPr>
          <p:cNvPr id="9222" name="Text Box 5">
            <a:hlinkClick r:id="rId4" action="ppaction://hlinksldjump"/>
            <a:extLst>
              <a:ext uri="{FF2B5EF4-FFF2-40B4-BE49-F238E27FC236}">
                <a16:creationId xmlns:a16="http://schemas.microsoft.com/office/drawing/2014/main" id="{AA586EBC-7FFC-4706-814D-4776DC0C8652}"/>
              </a:ext>
            </a:extLst>
          </p:cNvPr>
          <p:cNvSpPr txBox="1">
            <a:spLocks noChangeArrowheads="1"/>
          </p:cNvSpPr>
          <p:nvPr/>
        </p:nvSpPr>
        <p:spPr bwMode="auto">
          <a:xfrm>
            <a:off x="4057650" y="1124744"/>
            <a:ext cx="32672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800" dirty="0">
                <a:cs typeface="Times New Roman" panose="02020603050405020304" pitchFamily="18" charset="0"/>
              </a:rPr>
              <a:t>1-1</a:t>
            </a:r>
            <a:r>
              <a:rPr lang="zh-TW" altLang="en-US" sz="2800" dirty="0">
                <a:cs typeface="Times New Roman" panose="02020603050405020304" pitchFamily="18" charset="0"/>
              </a:rPr>
              <a:t> 認識族群與群集</a:t>
            </a:r>
            <a:endParaRPr lang="en-US" altLang="zh-TW" sz="2800" dirty="0">
              <a:cs typeface="Times New Roman" panose="02020603050405020304" pitchFamily="18" charset="0"/>
            </a:endParaRPr>
          </a:p>
        </p:txBody>
      </p:sp>
      <p:sp>
        <p:nvSpPr>
          <p:cNvPr id="9224" name="Text Box 5">
            <a:hlinkClick r:id="rId5" action="ppaction://hlinksldjump"/>
            <a:extLst>
              <a:ext uri="{FF2B5EF4-FFF2-40B4-BE49-F238E27FC236}">
                <a16:creationId xmlns:a16="http://schemas.microsoft.com/office/drawing/2014/main" id="{9530140D-FAC2-45D9-8785-5D5CA0FCE1EB}"/>
              </a:ext>
            </a:extLst>
          </p:cNvPr>
          <p:cNvSpPr txBox="1">
            <a:spLocks noChangeArrowheads="1"/>
          </p:cNvSpPr>
          <p:nvPr/>
        </p:nvSpPr>
        <p:spPr bwMode="auto">
          <a:xfrm>
            <a:off x="3573463" y="2252188"/>
            <a:ext cx="40446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zh-TW" altLang="en-US" sz="2800" dirty="0">
                <a:solidFill>
                  <a:srgbClr val="FF5050"/>
                </a:solidFill>
                <a:cs typeface="Times New Roman" panose="02020603050405020304" pitchFamily="18" charset="0"/>
              </a:rPr>
              <a:t>活動</a:t>
            </a:r>
            <a:r>
              <a:rPr lang="en-US" altLang="zh-TW" sz="2800" dirty="0">
                <a:solidFill>
                  <a:srgbClr val="FF5050"/>
                </a:solidFill>
                <a:cs typeface="Times New Roman" panose="02020603050405020304" pitchFamily="18" charset="0"/>
              </a:rPr>
              <a:t>2</a:t>
            </a:r>
            <a:r>
              <a:rPr lang="zh-TW" altLang="en-US" sz="2800" dirty="0">
                <a:solidFill>
                  <a:srgbClr val="FF5050"/>
                </a:solidFill>
                <a:cs typeface="Times New Roman" panose="02020603050405020304" pitchFamily="18" charset="0"/>
              </a:rPr>
              <a:t> </a:t>
            </a:r>
            <a:r>
              <a:rPr lang="zh-TW" altLang="en-US" sz="2800" dirty="0">
                <a:cs typeface="Times New Roman" panose="02020603050405020304" pitchFamily="18" charset="0"/>
              </a:rPr>
              <a:t>生物間的交互作用</a:t>
            </a:r>
            <a:endParaRPr lang="en-US" altLang="zh-TW" sz="2800" dirty="0">
              <a:cs typeface="Times New Roman" panose="02020603050405020304" pitchFamily="18" charset="0"/>
            </a:endParaRPr>
          </a:p>
        </p:txBody>
      </p:sp>
      <p:sp>
        <p:nvSpPr>
          <p:cNvPr id="9226" name="Text Box 5">
            <a:hlinkClick r:id="rId5" action="ppaction://hlinksldjump"/>
            <a:extLst>
              <a:ext uri="{FF2B5EF4-FFF2-40B4-BE49-F238E27FC236}">
                <a16:creationId xmlns:a16="http://schemas.microsoft.com/office/drawing/2014/main" id="{9C145A5F-9513-4308-B6A6-E0138B04A808}"/>
              </a:ext>
            </a:extLst>
          </p:cNvPr>
          <p:cNvSpPr txBox="1">
            <a:spLocks noChangeArrowheads="1"/>
          </p:cNvSpPr>
          <p:nvPr/>
        </p:nvSpPr>
        <p:spPr bwMode="auto">
          <a:xfrm>
            <a:off x="4057650" y="2815910"/>
            <a:ext cx="3626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800" dirty="0">
                <a:cs typeface="Times New Roman" panose="02020603050405020304" pitchFamily="18" charset="0"/>
              </a:rPr>
              <a:t>2-1</a:t>
            </a:r>
            <a:r>
              <a:rPr lang="zh-TW" altLang="en-US" sz="2800" dirty="0">
                <a:cs typeface="Times New Roman" panose="02020603050405020304" pitchFamily="18" charset="0"/>
              </a:rPr>
              <a:t> 生物間的互動關係</a:t>
            </a:r>
            <a:endParaRPr lang="en-US" altLang="zh-TW" sz="2800" dirty="0">
              <a:cs typeface="Times New Roman" panose="02020603050405020304" pitchFamily="18" charset="0"/>
            </a:endParaRPr>
          </a:p>
        </p:txBody>
      </p:sp>
      <p:sp>
        <p:nvSpPr>
          <p:cNvPr id="9227" name="Text Box 5">
            <a:hlinkClick r:id="rId6" action="ppaction://hlinksldjump"/>
            <a:extLst>
              <a:ext uri="{FF2B5EF4-FFF2-40B4-BE49-F238E27FC236}">
                <a16:creationId xmlns:a16="http://schemas.microsoft.com/office/drawing/2014/main" id="{0F673675-E629-457B-AF0C-B3C83804EF8E}"/>
              </a:ext>
            </a:extLst>
          </p:cNvPr>
          <p:cNvSpPr txBox="1">
            <a:spLocks noChangeArrowheads="1"/>
          </p:cNvSpPr>
          <p:nvPr/>
        </p:nvSpPr>
        <p:spPr bwMode="auto">
          <a:xfrm>
            <a:off x="4057650" y="1688466"/>
            <a:ext cx="2549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800" dirty="0">
                <a:cs typeface="Times New Roman" panose="02020603050405020304" pitchFamily="18" charset="0"/>
              </a:rPr>
              <a:t>1-2</a:t>
            </a:r>
            <a:r>
              <a:rPr lang="zh-TW" altLang="en-US" sz="2800" dirty="0">
                <a:cs typeface="Times New Roman" panose="02020603050405020304" pitchFamily="18" charset="0"/>
              </a:rPr>
              <a:t> 族群的觀察</a:t>
            </a:r>
            <a:endParaRPr lang="en-US" altLang="zh-TW" sz="2800" dirty="0">
              <a:cs typeface="Times New Roman" panose="02020603050405020304" pitchFamily="18" charset="0"/>
            </a:endParaRPr>
          </a:p>
        </p:txBody>
      </p:sp>
      <p:sp>
        <p:nvSpPr>
          <p:cNvPr id="9228" name="Text Box 5">
            <a:hlinkClick r:id="rId7" action="ppaction://hlinksldjump"/>
            <a:extLst>
              <a:ext uri="{FF2B5EF4-FFF2-40B4-BE49-F238E27FC236}">
                <a16:creationId xmlns:a16="http://schemas.microsoft.com/office/drawing/2014/main" id="{DD15E767-19BF-4DF7-909A-0816AC3DA9E1}"/>
              </a:ext>
            </a:extLst>
          </p:cNvPr>
          <p:cNvSpPr txBox="1">
            <a:spLocks noChangeArrowheads="1"/>
          </p:cNvSpPr>
          <p:nvPr/>
        </p:nvSpPr>
        <p:spPr bwMode="auto">
          <a:xfrm>
            <a:off x="3573463" y="4507076"/>
            <a:ext cx="3878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zh-TW" altLang="en-US" sz="2800" dirty="0">
                <a:solidFill>
                  <a:srgbClr val="FF5050"/>
                </a:solidFill>
                <a:cs typeface="Times New Roman" panose="02020603050405020304" pitchFamily="18" charset="0"/>
              </a:rPr>
              <a:t>活動</a:t>
            </a:r>
            <a:r>
              <a:rPr lang="en-US" altLang="zh-TW" sz="2800" dirty="0">
                <a:solidFill>
                  <a:srgbClr val="FF5050"/>
                </a:solidFill>
                <a:cs typeface="Times New Roman" panose="02020603050405020304" pitchFamily="18" charset="0"/>
              </a:rPr>
              <a:t>3</a:t>
            </a:r>
            <a:r>
              <a:rPr lang="zh-TW" altLang="en-US" sz="2800" dirty="0">
                <a:solidFill>
                  <a:srgbClr val="FF5050"/>
                </a:solidFill>
                <a:cs typeface="Times New Roman" panose="02020603050405020304" pitchFamily="18" charset="0"/>
              </a:rPr>
              <a:t> </a:t>
            </a:r>
            <a:r>
              <a:rPr lang="zh-TW" altLang="en-US" sz="2800" dirty="0">
                <a:cs typeface="Times New Roman" panose="02020603050405020304" pitchFamily="18" charset="0"/>
              </a:rPr>
              <a:t>地球的生態系</a:t>
            </a:r>
            <a:endParaRPr lang="en-US" altLang="zh-TW" sz="2800" dirty="0">
              <a:cs typeface="Times New Roman" panose="02020603050405020304" pitchFamily="18" charset="0"/>
            </a:endParaRPr>
          </a:p>
        </p:txBody>
      </p:sp>
      <p:sp>
        <p:nvSpPr>
          <p:cNvPr id="9229" name="Text Box 5">
            <a:hlinkClick r:id="rId7" action="ppaction://hlinksldjump"/>
            <a:extLst>
              <a:ext uri="{FF2B5EF4-FFF2-40B4-BE49-F238E27FC236}">
                <a16:creationId xmlns:a16="http://schemas.microsoft.com/office/drawing/2014/main" id="{4BC4D9B5-2272-4A4E-8F08-97F92F9133DA}"/>
              </a:ext>
            </a:extLst>
          </p:cNvPr>
          <p:cNvSpPr txBox="1">
            <a:spLocks noChangeArrowheads="1"/>
          </p:cNvSpPr>
          <p:nvPr/>
        </p:nvSpPr>
        <p:spPr bwMode="auto">
          <a:xfrm>
            <a:off x="4057650" y="5070798"/>
            <a:ext cx="32672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800" dirty="0">
                <a:cs typeface="Times New Roman" panose="02020603050405020304" pitchFamily="18" charset="0"/>
              </a:rPr>
              <a:t>3-1</a:t>
            </a:r>
            <a:r>
              <a:rPr lang="zh-TW" altLang="en-US" sz="2800" dirty="0">
                <a:cs typeface="Times New Roman" panose="02020603050405020304" pitchFamily="18" charset="0"/>
              </a:rPr>
              <a:t> 地球的自然環境</a:t>
            </a:r>
            <a:endParaRPr lang="en-US" altLang="zh-TW" sz="2800" dirty="0">
              <a:cs typeface="Times New Roman" panose="02020603050405020304" pitchFamily="18" charset="0"/>
            </a:endParaRPr>
          </a:p>
        </p:txBody>
      </p:sp>
      <p:sp>
        <p:nvSpPr>
          <p:cNvPr id="9230" name="Text Box 5">
            <a:hlinkClick r:id="rId8" action="ppaction://hlinksldjump"/>
            <a:extLst>
              <a:ext uri="{FF2B5EF4-FFF2-40B4-BE49-F238E27FC236}">
                <a16:creationId xmlns:a16="http://schemas.microsoft.com/office/drawing/2014/main" id="{28936010-EE40-40D5-B9C9-1B7560EBD840}"/>
              </a:ext>
            </a:extLst>
          </p:cNvPr>
          <p:cNvSpPr txBox="1">
            <a:spLocks noChangeArrowheads="1"/>
          </p:cNvSpPr>
          <p:nvPr/>
        </p:nvSpPr>
        <p:spPr bwMode="auto">
          <a:xfrm>
            <a:off x="4057650" y="5634517"/>
            <a:ext cx="3626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800" dirty="0">
                <a:cs typeface="Times New Roman" panose="02020603050405020304" pitchFamily="18" charset="0"/>
              </a:rPr>
              <a:t>3-2</a:t>
            </a:r>
            <a:r>
              <a:rPr lang="zh-TW" altLang="en-US" sz="2800" dirty="0">
                <a:cs typeface="Times New Roman" panose="02020603050405020304" pitchFamily="18" charset="0"/>
              </a:rPr>
              <a:t> 多樣的地球生態系</a:t>
            </a:r>
            <a:endParaRPr lang="en-US" altLang="zh-TW" sz="2800" dirty="0">
              <a:cs typeface="Times New Roman" panose="02020603050405020304" pitchFamily="18" charset="0"/>
            </a:endParaRPr>
          </a:p>
        </p:txBody>
      </p:sp>
      <p:sp>
        <p:nvSpPr>
          <p:cNvPr id="9231" name="Text Box 5">
            <a:hlinkClick r:id="rId9" action="ppaction://hlinksldjump"/>
            <a:extLst>
              <a:ext uri="{FF2B5EF4-FFF2-40B4-BE49-F238E27FC236}">
                <a16:creationId xmlns:a16="http://schemas.microsoft.com/office/drawing/2014/main" id="{B6C2B27E-1D62-4E79-BA57-86DCCA987A84}"/>
              </a:ext>
            </a:extLst>
          </p:cNvPr>
          <p:cNvSpPr txBox="1">
            <a:spLocks noChangeArrowheads="1"/>
          </p:cNvSpPr>
          <p:nvPr/>
        </p:nvSpPr>
        <p:spPr bwMode="auto">
          <a:xfrm>
            <a:off x="4057650" y="3379632"/>
            <a:ext cx="32672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800" dirty="0">
                <a:cs typeface="Times New Roman" panose="02020603050405020304" pitchFamily="18" charset="0"/>
              </a:rPr>
              <a:t>2-2</a:t>
            </a:r>
            <a:r>
              <a:rPr lang="zh-TW" altLang="en-US" sz="2800" dirty="0">
                <a:cs typeface="Times New Roman" panose="02020603050405020304" pitchFamily="18" charset="0"/>
              </a:rPr>
              <a:t> 生物間的食物鏈</a:t>
            </a:r>
            <a:endParaRPr lang="en-US" altLang="zh-TW" sz="2800" dirty="0">
              <a:cs typeface="Times New Roman" panose="02020603050405020304" pitchFamily="18" charset="0"/>
            </a:endParaRPr>
          </a:p>
        </p:txBody>
      </p:sp>
      <p:grpSp>
        <p:nvGrpSpPr>
          <p:cNvPr id="20" name="群組 19">
            <a:extLst>
              <a:ext uri="{FF2B5EF4-FFF2-40B4-BE49-F238E27FC236}">
                <a16:creationId xmlns:a16="http://schemas.microsoft.com/office/drawing/2014/main" id="{2671B24D-3571-45E1-8391-B9CCC1A92671}"/>
              </a:ext>
            </a:extLst>
          </p:cNvPr>
          <p:cNvGrpSpPr/>
          <p:nvPr/>
        </p:nvGrpSpPr>
        <p:grpSpPr>
          <a:xfrm>
            <a:off x="683568" y="104292"/>
            <a:ext cx="1398113" cy="749783"/>
            <a:chOff x="1720148" y="85745"/>
            <a:chExt cx="737321" cy="395412"/>
          </a:xfrm>
        </p:grpSpPr>
        <p:grpSp>
          <p:nvGrpSpPr>
            <p:cNvPr id="21" name="群組 20">
              <a:extLst>
                <a:ext uri="{FF2B5EF4-FFF2-40B4-BE49-F238E27FC236}">
                  <a16:creationId xmlns:a16="http://schemas.microsoft.com/office/drawing/2014/main" id="{D54DEAF2-8060-4BD4-89C0-B5822840FB8A}"/>
                </a:ext>
              </a:extLst>
            </p:cNvPr>
            <p:cNvGrpSpPr/>
            <p:nvPr/>
          </p:nvGrpSpPr>
          <p:grpSpPr>
            <a:xfrm>
              <a:off x="1728316" y="85745"/>
              <a:ext cx="729153" cy="395412"/>
              <a:chOff x="1728316" y="85745"/>
              <a:chExt cx="729153" cy="395412"/>
            </a:xfrm>
          </p:grpSpPr>
          <p:sp>
            <p:nvSpPr>
              <p:cNvPr id="24" name="橢圓 23">
                <a:extLst>
                  <a:ext uri="{FF2B5EF4-FFF2-40B4-BE49-F238E27FC236}">
                    <a16:creationId xmlns:a16="http://schemas.microsoft.com/office/drawing/2014/main" id="{E4C28073-5AE0-4050-BC99-E28332EB37D4}"/>
                  </a:ext>
                </a:extLst>
              </p:cNvPr>
              <p:cNvSpPr/>
              <p:nvPr/>
            </p:nvSpPr>
            <p:spPr>
              <a:xfrm>
                <a:off x="1728316" y="85745"/>
                <a:ext cx="395412" cy="395412"/>
              </a:xfrm>
              <a:prstGeom prst="ellipse">
                <a:avLst/>
              </a:prstGeom>
              <a:solidFill>
                <a:srgbClr val="F0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a:extLst>
                  <a:ext uri="{FF2B5EF4-FFF2-40B4-BE49-F238E27FC236}">
                    <a16:creationId xmlns:a16="http://schemas.microsoft.com/office/drawing/2014/main" id="{2D8F20A4-DD3F-4172-BF25-A8AAD5B7709A}"/>
                  </a:ext>
                </a:extLst>
              </p:cNvPr>
              <p:cNvSpPr/>
              <p:nvPr/>
            </p:nvSpPr>
            <p:spPr>
              <a:xfrm>
                <a:off x="2062057" y="85745"/>
                <a:ext cx="395412" cy="395412"/>
              </a:xfrm>
              <a:prstGeom prst="ellipse">
                <a:avLst/>
              </a:prstGeom>
              <a:solidFill>
                <a:srgbClr val="F0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矩形 21">
              <a:extLst>
                <a:ext uri="{FF2B5EF4-FFF2-40B4-BE49-F238E27FC236}">
                  <a16:creationId xmlns:a16="http://schemas.microsoft.com/office/drawing/2014/main" id="{912AF113-DB6C-4C66-8E9E-FCDECFF42380}"/>
                </a:ext>
              </a:extLst>
            </p:cNvPr>
            <p:cNvSpPr/>
            <p:nvPr/>
          </p:nvSpPr>
          <p:spPr>
            <a:xfrm>
              <a:off x="1720148" y="144200"/>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單</a:t>
              </a:r>
            </a:p>
          </p:txBody>
        </p:sp>
        <p:sp>
          <p:nvSpPr>
            <p:cNvPr id="23" name="矩形 22">
              <a:extLst>
                <a:ext uri="{FF2B5EF4-FFF2-40B4-BE49-F238E27FC236}">
                  <a16:creationId xmlns:a16="http://schemas.microsoft.com/office/drawing/2014/main" id="{31F1260F-8C48-4105-8E57-392699A8DBC8}"/>
                </a:ext>
              </a:extLst>
            </p:cNvPr>
            <p:cNvSpPr/>
            <p:nvPr/>
          </p:nvSpPr>
          <p:spPr>
            <a:xfrm>
              <a:off x="2062057" y="144199"/>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元</a:t>
              </a:r>
            </a:p>
          </p:txBody>
        </p:sp>
      </p:grpSp>
      <p:sp>
        <p:nvSpPr>
          <p:cNvPr id="27" name="Text Box 5">
            <a:hlinkClick r:id="rId10" action="ppaction://hlinksldjump"/>
            <a:extLst>
              <a:ext uri="{FF2B5EF4-FFF2-40B4-BE49-F238E27FC236}">
                <a16:creationId xmlns:a16="http://schemas.microsoft.com/office/drawing/2014/main" id="{5E8B6B55-9F56-465F-9164-6059A218828B}"/>
              </a:ext>
            </a:extLst>
          </p:cNvPr>
          <p:cNvSpPr txBox="1">
            <a:spLocks noChangeArrowheads="1"/>
          </p:cNvSpPr>
          <p:nvPr/>
        </p:nvSpPr>
        <p:spPr bwMode="auto">
          <a:xfrm>
            <a:off x="4057650" y="3943354"/>
            <a:ext cx="3626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800" dirty="0">
                <a:cs typeface="Times New Roman" panose="02020603050405020304" pitchFamily="18" charset="0"/>
              </a:rPr>
              <a:t>2-3</a:t>
            </a:r>
            <a:r>
              <a:rPr lang="zh-TW" altLang="en-US" sz="2800" dirty="0">
                <a:cs typeface="Times New Roman" panose="02020603050405020304" pitchFamily="18" charset="0"/>
              </a:rPr>
              <a:t> 生物間的能量流轉</a:t>
            </a:r>
            <a:endParaRPr lang="en-US" altLang="zh-TW" sz="2800" dirty="0">
              <a:cs typeface="Times New Roman" panose="02020603050405020304" pitchFamily="18" charset="0"/>
            </a:endParaRPr>
          </a:p>
        </p:txBody>
      </p:sp>
      <p:pic>
        <p:nvPicPr>
          <p:cNvPr id="28" name="圖片 27">
            <a:extLst>
              <a:ext uri="{FF2B5EF4-FFF2-40B4-BE49-F238E27FC236}">
                <a16:creationId xmlns:a16="http://schemas.microsoft.com/office/drawing/2014/main" id="{B1CEA815-B3F6-4EF4-98F6-51F1FA43E052}"/>
              </a:ext>
            </a:extLst>
          </p:cNvPr>
          <p:cNvPicPr>
            <a:picLocks noChangeAspect="1"/>
          </p:cNvPicPr>
          <p:nvPr/>
        </p:nvPicPr>
        <p:blipFill>
          <a:blip r:embed="rId11" cstate="print"/>
          <a:stretch>
            <a:fillRect/>
          </a:stretch>
        </p:blipFill>
        <p:spPr>
          <a:xfrm>
            <a:off x="793827" y="946631"/>
            <a:ext cx="1279047" cy="162910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P54</a:t>
            </a:r>
          </a:p>
        </p:txBody>
      </p:sp>
      <p:grpSp>
        <p:nvGrpSpPr>
          <p:cNvPr id="10" name="群組 9">
            <a:extLst>
              <a:ext uri="{FF2B5EF4-FFF2-40B4-BE49-F238E27FC236}">
                <a16:creationId xmlns:a16="http://schemas.microsoft.com/office/drawing/2014/main" id="{F90AA344-626B-4FB1-A7C2-79F70AFEEA23}"/>
              </a:ext>
            </a:extLst>
          </p:cNvPr>
          <p:cNvGrpSpPr/>
          <p:nvPr/>
        </p:nvGrpSpPr>
        <p:grpSpPr>
          <a:xfrm>
            <a:off x="2025225" y="514210"/>
            <a:ext cx="5167312" cy="4786998"/>
            <a:chOff x="1947496" y="438118"/>
            <a:chExt cx="5245041" cy="4859006"/>
          </a:xfrm>
        </p:grpSpPr>
        <p:pic>
          <p:nvPicPr>
            <p:cNvPr id="3" name="圖片 2">
              <a:extLst>
                <a:ext uri="{FF2B5EF4-FFF2-40B4-BE49-F238E27FC236}">
                  <a16:creationId xmlns:a16="http://schemas.microsoft.com/office/drawing/2014/main" id="{07615848-0BC3-4BDC-A4FF-069E8A851068}"/>
                </a:ext>
              </a:extLst>
            </p:cNvPr>
            <p:cNvPicPr>
              <a:picLocks noChangeAspect="1"/>
            </p:cNvPicPr>
            <p:nvPr/>
          </p:nvPicPr>
          <p:blipFill>
            <a:blip r:embed="rId2" cstate="print"/>
            <a:stretch>
              <a:fillRect/>
            </a:stretch>
          </p:blipFill>
          <p:spPr>
            <a:xfrm>
              <a:off x="1947496" y="438118"/>
              <a:ext cx="5245041" cy="4859006"/>
            </a:xfrm>
            <a:prstGeom prst="rect">
              <a:avLst/>
            </a:prstGeom>
          </p:spPr>
        </p:pic>
        <p:sp>
          <p:nvSpPr>
            <p:cNvPr id="5" name="矩形: 圓角 4">
              <a:extLst>
                <a:ext uri="{FF2B5EF4-FFF2-40B4-BE49-F238E27FC236}">
                  <a16:creationId xmlns:a16="http://schemas.microsoft.com/office/drawing/2014/main" id="{2713D798-857A-4BF9-B64C-DE3509DA3975}"/>
                </a:ext>
              </a:extLst>
            </p:cNvPr>
            <p:cNvSpPr/>
            <p:nvPr/>
          </p:nvSpPr>
          <p:spPr>
            <a:xfrm>
              <a:off x="1979712" y="476672"/>
              <a:ext cx="5173563" cy="4752528"/>
            </a:xfrm>
            <a:prstGeom prst="roundRect">
              <a:avLst>
                <a:gd name="adj" fmla="val 6754"/>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B3043C41-C637-4438-AE71-325C55E3A8D8}"/>
                </a:ext>
              </a:extLst>
            </p:cNvPr>
            <p:cNvSpPr/>
            <p:nvPr/>
          </p:nvSpPr>
          <p:spPr>
            <a:xfrm>
              <a:off x="2016533" y="4119463"/>
              <a:ext cx="827275"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寄生</a:t>
              </a:r>
              <a:endParaRPr lang="zh-TW" altLang="en-US" sz="2400" dirty="0">
                <a:latin typeface="標楷體" panose="03000509000000000000" pitchFamily="65" charset="-120"/>
                <a:ea typeface="標楷體" panose="03000509000000000000" pitchFamily="65" charset="-120"/>
              </a:endParaRPr>
            </a:p>
          </p:txBody>
        </p:sp>
        <p:sp>
          <p:nvSpPr>
            <p:cNvPr id="9" name="矩形 8">
              <a:extLst>
                <a:ext uri="{FF2B5EF4-FFF2-40B4-BE49-F238E27FC236}">
                  <a16:creationId xmlns:a16="http://schemas.microsoft.com/office/drawing/2014/main" id="{A71D2614-A449-4A47-B58D-BFDE03445EDA}"/>
                </a:ext>
              </a:extLst>
            </p:cNvPr>
            <p:cNvSpPr/>
            <p:nvPr/>
          </p:nvSpPr>
          <p:spPr>
            <a:xfrm>
              <a:off x="2843808" y="3812847"/>
              <a:ext cx="4318846"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蚵螺附著在牡蠣殼，會分泌酸性液體破壞牡蠣殼，再伸觸角吸取牡蠣為食。</a:t>
              </a:r>
              <a:endParaRPr lang="zh-TW" altLang="en-US" sz="2400" dirty="0">
                <a:latin typeface="標楷體" panose="03000509000000000000" pitchFamily="65" charset="-120"/>
                <a:ea typeface="標楷體" panose="03000509000000000000" pitchFamily="65" charset="-120"/>
              </a:endParaRPr>
            </a:p>
          </p:txBody>
        </p:sp>
      </p:grpSp>
      <p:sp>
        <p:nvSpPr>
          <p:cNvPr id="11" name="文字方塊 10">
            <a:extLst>
              <a:ext uri="{FF2B5EF4-FFF2-40B4-BE49-F238E27FC236}">
                <a16:creationId xmlns:a16="http://schemas.microsoft.com/office/drawing/2014/main" id="{E1371AE1-27A9-486B-B35B-0B234A622EC4}"/>
              </a:ext>
            </a:extLst>
          </p:cNvPr>
          <p:cNvSpPr txBox="1">
            <a:spLocks noChangeArrowheads="1"/>
          </p:cNvSpPr>
          <p:nvPr/>
        </p:nvSpPr>
        <p:spPr bwMode="auto">
          <a:xfrm>
            <a:off x="251520" y="3429000"/>
            <a:ext cx="8641269" cy="2677656"/>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吸蟲與蝸牛也是一種寄生關係，吸蟲的蟲卵存在於鳥糞中，當蝸牛在攝食鳥糞時，便把蟲卵吃進身體裡，吸蟲開始奪取蝸牛身上的養分，長大後會進入蝸牛的眼柄，並控制蝸牛的大腦，迫使蝸牛爬到高處使蝸牛易被鳥類察覺，吸蟲在蝸牛眼柄中開始抽動，因外觀亮麗，會使鳥類誤以為是毛毛蟲，故將蝸牛吃進肚中，吸蟲便可回到牠的最終宿主鳥類的身體裡，繼續繁殖下一代，蟲卵再度從鳥糞中排出，生生不息，不斷重複。</a:t>
            </a:r>
          </a:p>
        </p:txBody>
      </p:sp>
    </p:spTree>
    <p:extLst>
      <p:ext uri="{BB962C8B-B14F-4D97-AF65-F5344CB8AC3E}">
        <p14:creationId xmlns:p14="http://schemas.microsoft.com/office/powerpoint/2010/main" val="322442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P55</a:t>
            </a:r>
            <a:endParaRPr kumimoji="0" lang="en-US" altLang="zh-TW" sz="2000" dirty="0">
              <a:solidFill>
                <a:schemeClr val="bg1"/>
              </a:solidFill>
            </a:endParaRPr>
          </a:p>
        </p:txBody>
      </p:sp>
      <p:grpSp>
        <p:nvGrpSpPr>
          <p:cNvPr id="16" name="群組 15">
            <a:extLst>
              <a:ext uri="{FF2B5EF4-FFF2-40B4-BE49-F238E27FC236}">
                <a16:creationId xmlns:a16="http://schemas.microsoft.com/office/drawing/2014/main" id="{BAF7683E-FA27-46C6-8096-29F2E2D8B21A}"/>
              </a:ext>
            </a:extLst>
          </p:cNvPr>
          <p:cNvGrpSpPr/>
          <p:nvPr/>
        </p:nvGrpSpPr>
        <p:grpSpPr>
          <a:xfrm>
            <a:off x="85126" y="116632"/>
            <a:ext cx="8835850" cy="5219755"/>
            <a:chOff x="85126" y="476672"/>
            <a:chExt cx="8835850" cy="5219755"/>
          </a:xfrm>
        </p:grpSpPr>
        <p:sp>
          <p:nvSpPr>
            <p:cNvPr id="4" name="矩形: 圓角 3">
              <a:extLst>
                <a:ext uri="{FF2B5EF4-FFF2-40B4-BE49-F238E27FC236}">
                  <a16:creationId xmlns:a16="http://schemas.microsoft.com/office/drawing/2014/main" id="{91D39955-D558-4EB9-850E-FCB79A17D84F}"/>
                </a:ext>
              </a:extLst>
            </p:cNvPr>
            <p:cNvSpPr/>
            <p:nvPr/>
          </p:nvSpPr>
          <p:spPr>
            <a:xfrm>
              <a:off x="332744" y="913274"/>
              <a:ext cx="4124955" cy="4751546"/>
            </a:xfrm>
            <a:prstGeom prst="roundRect">
              <a:avLst>
                <a:gd name="adj" fmla="val 5528"/>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B8F474A3-220D-43FA-B555-672D9FFF1AB4}"/>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85126" y="476672"/>
              <a:ext cx="8835850" cy="5219755"/>
            </a:xfrm>
            <a:prstGeom prst="rect">
              <a:avLst/>
            </a:prstGeom>
          </p:spPr>
        </p:pic>
        <p:sp>
          <p:nvSpPr>
            <p:cNvPr id="5" name="矩形: 圓角 4">
              <a:extLst>
                <a:ext uri="{FF2B5EF4-FFF2-40B4-BE49-F238E27FC236}">
                  <a16:creationId xmlns:a16="http://schemas.microsoft.com/office/drawing/2014/main" id="{512BC352-E3DA-4188-A431-F891D4B2E0F9}"/>
                </a:ext>
              </a:extLst>
            </p:cNvPr>
            <p:cNvSpPr/>
            <p:nvPr/>
          </p:nvSpPr>
          <p:spPr>
            <a:xfrm>
              <a:off x="4734560" y="899210"/>
              <a:ext cx="4133463" cy="4386468"/>
            </a:xfrm>
            <a:prstGeom prst="roundRect">
              <a:avLst>
                <a:gd name="adj" fmla="val 5528"/>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333423FE-5B26-4BEB-95CF-F9C837E07B86}"/>
                </a:ext>
              </a:extLst>
            </p:cNvPr>
            <p:cNvSpPr/>
            <p:nvPr/>
          </p:nvSpPr>
          <p:spPr>
            <a:xfrm>
              <a:off x="360349" y="4221088"/>
              <a:ext cx="827275" cy="830997"/>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片利</a:t>
              </a:r>
            </a:p>
            <a:p>
              <a:pPr eaLnBrk="1"/>
              <a:r>
                <a:rPr lang="zh-TW" altLang="en-US" sz="2400" dirty="0">
                  <a:solidFill>
                    <a:srgbClr val="211D1E"/>
                  </a:solidFill>
                  <a:latin typeface="標楷體" panose="03000509000000000000" pitchFamily="65" charset="-120"/>
                  <a:ea typeface="標楷體" panose="03000509000000000000" pitchFamily="65" charset="-120"/>
                </a:rPr>
                <a:t>共生</a:t>
              </a:r>
              <a:endParaRPr lang="zh-TW" altLang="en-US" sz="2400" dirty="0">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96C32D5F-695E-47F0-9F49-DE1B51238B7B}"/>
                </a:ext>
              </a:extLst>
            </p:cNvPr>
            <p:cNvSpPr/>
            <p:nvPr/>
          </p:nvSpPr>
          <p:spPr>
            <a:xfrm>
              <a:off x="1182154" y="3947572"/>
              <a:ext cx="3241640" cy="1569660"/>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鮣 魚吸附在大型海洋生物，好處是省力和獲取食物。被附生的鯊魚沒有好處也無害處。</a:t>
              </a:r>
              <a:endParaRPr lang="zh-TW" altLang="en-US" sz="2400" dirty="0">
                <a:latin typeface="標楷體" panose="03000509000000000000" pitchFamily="65" charset="-120"/>
                <a:ea typeface="標楷體" panose="03000509000000000000" pitchFamily="65" charset="-120"/>
              </a:endParaRPr>
            </a:p>
          </p:txBody>
        </p:sp>
        <p:sp>
          <p:nvSpPr>
            <p:cNvPr id="13" name="矩形 12">
              <a:extLst>
                <a:ext uri="{FF2B5EF4-FFF2-40B4-BE49-F238E27FC236}">
                  <a16:creationId xmlns:a16="http://schemas.microsoft.com/office/drawing/2014/main" id="{8BA278D8-50AE-46CA-A424-AF9CD4D5207E}"/>
                </a:ext>
              </a:extLst>
            </p:cNvPr>
            <p:cNvSpPr/>
            <p:nvPr/>
          </p:nvSpPr>
          <p:spPr>
            <a:xfrm>
              <a:off x="4752837" y="4110171"/>
              <a:ext cx="827275" cy="830997"/>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互利</a:t>
              </a:r>
            </a:p>
            <a:p>
              <a:pPr eaLnBrk="1"/>
              <a:r>
                <a:rPr lang="zh-TW" altLang="en-US" sz="2400" dirty="0">
                  <a:solidFill>
                    <a:srgbClr val="211D1E"/>
                  </a:solidFill>
                  <a:latin typeface="標楷體" panose="03000509000000000000" pitchFamily="65" charset="-120"/>
                  <a:ea typeface="標楷體" panose="03000509000000000000" pitchFamily="65" charset="-120"/>
                </a:rPr>
                <a:t>共生</a:t>
              </a:r>
              <a:endParaRPr lang="zh-TW" altLang="en-US" sz="2400" dirty="0">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id="{363EC395-0A55-4BC6-A92D-3067E814EF83}"/>
                </a:ext>
              </a:extLst>
            </p:cNvPr>
            <p:cNvSpPr/>
            <p:nvPr/>
          </p:nvSpPr>
          <p:spPr>
            <a:xfrm>
              <a:off x="5616934" y="3956863"/>
              <a:ext cx="3275856"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小丑魚躲在海葵受保護，而小丑魚幫忙海葵趕走掠食者。</a:t>
              </a:r>
              <a:endParaRPr lang="zh-TW" altLang="en-US" sz="2400" dirty="0">
                <a:latin typeface="標楷體" panose="03000509000000000000" pitchFamily="65" charset="-120"/>
                <a:ea typeface="標楷體" panose="03000509000000000000" pitchFamily="65" charset="-120"/>
              </a:endParaRPr>
            </a:p>
          </p:txBody>
        </p:sp>
        <p:pic>
          <p:nvPicPr>
            <p:cNvPr id="15" name="圖片 14">
              <a:extLst>
                <a:ext uri="{FF2B5EF4-FFF2-40B4-BE49-F238E27FC236}">
                  <a16:creationId xmlns:a16="http://schemas.microsoft.com/office/drawing/2014/main" id="{DE9330FD-3980-4F06-BAA4-F24098A5728A}"/>
                </a:ext>
              </a:extLst>
            </p:cNvPr>
            <p:cNvPicPr>
              <a:picLocks noChangeAspect="1"/>
            </p:cNvPicPr>
            <p:nvPr/>
          </p:nvPicPr>
          <p:blipFill>
            <a:blip r:embed="rId3" cstate="print"/>
            <a:stretch>
              <a:fillRect/>
            </a:stretch>
          </p:blipFill>
          <p:spPr>
            <a:xfrm>
              <a:off x="1590139" y="4075349"/>
              <a:ext cx="152936" cy="217003"/>
            </a:xfrm>
            <a:prstGeom prst="rect">
              <a:avLst/>
            </a:prstGeom>
          </p:spPr>
        </p:pic>
      </p:grpSp>
      <p:sp>
        <p:nvSpPr>
          <p:cNvPr id="17" name="文字方塊 16">
            <a:extLst>
              <a:ext uri="{FF2B5EF4-FFF2-40B4-BE49-F238E27FC236}">
                <a16:creationId xmlns:a16="http://schemas.microsoft.com/office/drawing/2014/main" id="{7E8D77CA-AFF3-4F6F-9DB7-2E6CB0B8F5E2}"/>
              </a:ext>
            </a:extLst>
          </p:cNvPr>
          <p:cNvSpPr txBox="1">
            <a:spLocks noChangeArrowheads="1"/>
          </p:cNvSpPr>
          <p:nvPr/>
        </p:nvSpPr>
        <p:spPr bwMode="auto">
          <a:xfrm>
            <a:off x="298317" y="3501008"/>
            <a:ext cx="4193808" cy="3046988"/>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鳥巢蕨、鹿角蕨等蕨類經常附著在高大的樹枝椏間生長，以</a:t>
            </a:r>
          </a:p>
          <a:p>
            <a:pPr eaLnBrk="1">
              <a:spcBef>
                <a:spcPct val="0"/>
              </a:spcBef>
              <a:buFontTx/>
              <a:buNone/>
            </a:pPr>
            <a:r>
              <a:rPr lang="zh-TW" altLang="en-US" sz="2400" dirty="0">
                <a:solidFill>
                  <a:srgbClr val="FF0000"/>
                </a:solidFill>
                <a:latin typeface="標楷體" panose="03000509000000000000" pitchFamily="65" charset="-120"/>
              </a:rPr>
              <a:t>獲得更多的陽光進行光合作用，故得利；而大樹提供空間讓蕨類生長，雖不受干擾，卻也沒有獲得明顯的益處，二者之間的互動關係屬於片利共生。</a:t>
            </a:r>
          </a:p>
        </p:txBody>
      </p:sp>
      <p:pic>
        <p:nvPicPr>
          <p:cNvPr id="2" name="Picture 8">
            <a:hlinkClick r:id="rId4"/>
            <a:extLst>
              <a:ext uri="{FF2B5EF4-FFF2-40B4-BE49-F238E27FC236}">
                <a16:creationId xmlns:a16="http://schemas.microsoft.com/office/drawing/2014/main" id="{552BC077-6ECC-E0F3-D085-62D85ED2BC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8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P55</a:t>
            </a:r>
            <a:endParaRPr kumimoji="0" lang="en-US" altLang="zh-TW" sz="2000" dirty="0">
              <a:solidFill>
                <a:schemeClr val="bg1"/>
              </a:solidFill>
            </a:endParaRPr>
          </a:p>
        </p:txBody>
      </p:sp>
      <p:grpSp>
        <p:nvGrpSpPr>
          <p:cNvPr id="25" name="群組 24">
            <a:extLst>
              <a:ext uri="{FF2B5EF4-FFF2-40B4-BE49-F238E27FC236}">
                <a16:creationId xmlns:a16="http://schemas.microsoft.com/office/drawing/2014/main" id="{54F368F8-C8D4-4A7B-8D60-587F68CEEAF4}"/>
              </a:ext>
            </a:extLst>
          </p:cNvPr>
          <p:cNvGrpSpPr/>
          <p:nvPr/>
        </p:nvGrpSpPr>
        <p:grpSpPr>
          <a:xfrm>
            <a:off x="238511" y="181455"/>
            <a:ext cx="8509953" cy="5767825"/>
            <a:chOff x="238511" y="181455"/>
            <a:chExt cx="8509953" cy="5767825"/>
          </a:xfrm>
        </p:grpSpPr>
        <p:cxnSp>
          <p:nvCxnSpPr>
            <p:cNvPr id="12" name="直線接點 11">
              <a:extLst>
                <a:ext uri="{FF2B5EF4-FFF2-40B4-BE49-F238E27FC236}">
                  <a16:creationId xmlns:a16="http://schemas.microsoft.com/office/drawing/2014/main" id="{9BDB8A11-1748-4177-A1E3-1CA30E33BC2D}"/>
                </a:ext>
              </a:extLst>
            </p:cNvPr>
            <p:cNvCxnSpPr>
              <a:cxnSpLocks/>
            </p:cNvCxnSpPr>
            <p:nvPr/>
          </p:nvCxnSpPr>
          <p:spPr>
            <a:xfrm>
              <a:off x="539552" y="548680"/>
              <a:ext cx="0" cy="540060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4CBBE930-7E69-4D23-9E72-32EE45E69A07}"/>
                </a:ext>
              </a:extLst>
            </p:cNvPr>
            <p:cNvCxnSpPr>
              <a:cxnSpLocks/>
            </p:cNvCxnSpPr>
            <p:nvPr/>
          </p:nvCxnSpPr>
          <p:spPr>
            <a:xfrm>
              <a:off x="6084168" y="526123"/>
              <a:ext cx="2664296"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0EB99013-B481-46C7-8549-7937D696BE04}"/>
                </a:ext>
              </a:extLst>
            </p:cNvPr>
            <p:cNvCxnSpPr>
              <a:cxnSpLocks/>
            </p:cNvCxnSpPr>
            <p:nvPr/>
          </p:nvCxnSpPr>
          <p:spPr>
            <a:xfrm>
              <a:off x="8748464" y="511944"/>
              <a:ext cx="0" cy="5437336"/>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1367B14F-D78F-4EAD-A891-A7507A4F5998}"/>
                </a:ext>
              </a:extLst>
            </p:cNvPr>
            <p:cNvCxnSpPr>
              <a:cxnSpLocks/>
            </p:cNvCxnSpPr>
            <p:nvPr/>
          </p:nvCxnSpPr>
          <p:spPr>
            <a:xfrm>
              <a:off x="539552" y="5949280"/>
              <a:ext cx="8208912"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70FA3DF9-4D94-4534-AE91-DBC3BFE7306D}"/>
                </a:ext>
              </a:extLst>
            </p:cNvPr>
            <p:cNvSpPr/>
            <p:nvPr/>
          </p:nvSpPr>
          <p:spPr>
            <a:xfrm>
              <a:off x="2051720" y="214425"/>
              <a:ext cx="4248451" cy="550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zh-TW" altLang="en-US" sz="2800" b="1" dirty="0">
                  <a:solidFill>
                    <a:srgbClr val="F15E67"/>
                  </a:solidFill>
                </a:rPr>
                <a:t>掠食、競爭、寄生和共生</a:t>
              </a:r>
            </a:p>
          </p:txBody>
        </p:sp>
        <p:pic>
          <p:nvPicPr>
            <p:cNvPr id="11" name="圖片 10">
              <a:extLst>
                <a:ext uri="{FF2B5EF4-FFF2-40B4-BE49-F238E27FC236}">
                  <a16:creationId xmlns:a16="http://schemas.microsoft.com/office/drawing/2014/main" id="{E4674159-69C6-4F49-A214-0EC510063E75}"/>
                </a:ext>
              </a:extLst>
            </p:cNvPr>
            <p:cNvPicPr>
              <a:picLocks noChangeAspect="1"/>
            </p:cNvPicPr>
            <p:nvPr/>
          </p:nvPicPr>
          <p:blipFill>
            <a:blip r:embed="rId2" cstate="print"/>
            <a:stretch>
              <a:fillRect/>
            </a:stretch>
          </p:blipFill>
          <p:spPr>
            <a:xfrm>
              <a:off x="238511" y="181455"/>
              <a:ext cx="1702533" cy="601207"/>
            </a:xfrm>
            <a:prstGeom prst="rect">
              <a:avLst/>
            </a:prstGeom>
          </p:spPr>
        </p:pic>
      </p:grpSp>
      <p:graphicFrame>
        <p:nvGraphicFramePr>
          <p:cNvPr id="21" name="表格 21">
            <a:extLst>
              <a:ext uri="{FF2B5EF4-FFF2-40B4-BE49-F238E27FC236}">
                <a16:creationId xmlns:a16="http://schemas.microsoft.com/office/drawing/2014/main" id="{F9FCAA1C-AC59-4061-AFCA-9E2B46E08F4C}"/>
              </a:ext>
            </a:extLst>
          </p:cNvPr>
          <p:cNvGraphicFramePr>
            <a:graphicFrameLocks noGrp="1"/>
          </p:cNvGraphicFramePr>
          <p:nvPr>
            <p:extLst>
              <p:ext uri="{D42A27DB-BD31-4B8C-83A1-F6EECF244321}">
                <p14:modId xmlns:p14="http://schemas.microsoft.com/office/powerpoint/2010/main" val="122464087"/>
              </p:ext>
            </p:extLst>
          </p:nvPr>
        </p:nvGraphicFramePr>
        <p:xfrm>
          <a:off x="780256" y="880076"/>
          <a:ext cx="7752184" cy="4815840"/>
        </p:xfrm>
        <a:graphic>
          <a:graphicData uri="http://schemas.openxmlformats.org/drawingml/2006/table">
            <a:tbl>
              <a:tblPr firstRow="1" bandRow="1">
                <a:tableStyleId>{5940675A-B579-460E-94D1-54222C63F5DA}</a:tableStyleId>
              </a:tblPr>
              <a:tblGrid>
                <a:gridCol w="1127448">
                  <a:extLst>
                    <a:ext uri="{9D8B030D-6E8A-4147-A177-3AD203B41FA5}">
                      <a16:colId xmlns:a16="http://schemas.microsoft.com/office/drawing/2014/main" val="1908512576"/>
                    </a:ext>
                  </a:extLst>
                </a:gridCol>
                <a:gridCol w="6624736">
                  <a:extLst>
                    <a:ext uri="{9D8B030D-6E8A-4147-A177-3AD203B41FA5}">
                      <a16:colId xmlns:a16="http://schemas.microsoft.com/office/drawing/2014/main" val="3675259726"/>
                    </a:ext>
                  </a:extLst>
                </a:gridCol>
              </a:tblGrid>
              <a:tr h="370840">
                <a:tc>
                  <a:txBody>
                    <a:bodyPr/>
                    <a:lstStyle/>
                    <a:p>
                      <a:r>
                        <a:rPr lang="en-US" altLang="zh-TW" sz="2200" dirty="0">
                          <a:latin typeface="+mj-lt"/>
                          <a:ea typeface="+mj-ea"/>
                        </a:rPr>
                        <a:t>1.</a:t>
                      </a:r>
                      <a:r>
                        <a:rPr lang="zh-TW" altLang="en-US" sz="2200" dirty="0">
                          <a:latin typeface="+mj-lt"/>
                          <a:ea typeface="+mj-ea"/>
                        </a:rPr>
                        <a:t>掠食</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8F1"/>
                    </a:solidFill>
                  </a:tcPr>
                </a:tc>
                <a:tc>
                  <a:txBody>
                    <a:bodyPr/>
                    <a:lstStyle/>
                    <a:p>
                      <a:r>
                        <a:rPr lang="zh-TW" altLang="en-US" sz="2200" dirty="0">
                          <a:latin typeface="+mj-lt"/>
                          <a:ea typeface="+mj-ea"/>
                        </a:rPr>
                        <a:t>動物因生存所需，一種生物會捕捉其他生物作為食物，通常只會發生在兩種生物之間。掠食者與被掠食者的族群個體數量，可能因掠食關係影響而出現變化。</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885608150"/>
                  </a:ext>
                </a:extLst>
              </a:tr>
              <a:tr h="370840">
                <a:tc>
                  <a:txBody>
                    <a:bodyPr/>
                    <a:lstStyle/>
                    <a:p>
                      <a:r>
                        <a:rPr lang="en-US" altLang="zh-TW" sz="2200" dirty="0">
                          <a:latin typeface="+mj-lt"/>
                          <a:ea typeface="+mj-ea"/>
                        </a:rPr>
                        <a:t>2.</a:t>
                      </a:r>
                      <a:r>
                        <a:rPr lang="zh-TW" altLang="en-US" sz="2200" dirty="0">
                          <a:latin typeface="+mj-lt"/>
                          <a:ea typeface="+mj-ea"/>
                        </a:rPr>
                        <a:t>競爭</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8F1"/>
                    </a:solidFill>
                  </a:tcPr>
                </a:tc>
                <a:tc>
                  <a:txBody>
                    <a:bodyPr/>
                    <a:lstStyle/>
                    <a:p>
                      <a:r>
                        <a:rPr lang="zh-TW" altLang="en-US" sz="2200" dirty="0">
                          <a:latin typeface="+mj-lt"/>
                          <a:ea typeface="+mj-ea"/>
                        </a:rPr>
                        <a:t>當生物個體間須爭取相同資源時，便產生競爭關係。可能發生在相同物種或不同物種個體之間。例如：生存空間、配偶、食物。</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56121253"/>
                  </a:ext>
                </a:extLst>
              </a:tr>
              <a:tr h="370840">
                <a:tc>
                  <a:txBody>
                    <a:bodyPr/>
                    <a:lstStyle/>
                    <a:p>
                      <a:r>
                        <a:rPr lang="en-US" altLang="zh-TW" sz="2200" dirty="0">
                          <a:latin typeface="+mj-lt"/>
                          <a:ea typeface="+mj-ea"/>
                        </a:rPr>
                        <a:t>3.</a:t>
                      </a:r>
                      <a:r>
                        <a:rPr lang="zh-TW" altLang="en-US" sz="2200" dirty="0">
                          <a:latin typeface="+mj-lt"/>
                          <a:ea typeface="+mj-ea"/>
                        </a:rPr>
                        <a:t>寄生</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8F1"/>
                    </a:solidFill>
                  </a:tcPr>
                </a:tc>
                <a:tc>
                  <a:txBody>
                    <a:bodyPr/>
                    <a:lstStyle/>
                    <a:p>
                      <a:r>
                        <a:rPr lang="zh-TW" altLang="en-US" sz="2200" dirty="0">
                          <a:latin typeface="+mj-lt"/>
                          <a:ea typeface="+mj-ea"/>
                        </a:rPr>
                        <a:t>一種生物（寄生物）在另一種生物（宿主）的體內或體表生活，以獲得生存所需要的食物或好處，對宿主則有害處。</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06300125"/>
                  </a:ext>
                </a:extLst>
              </a:tr>
              <a:tr h="370840">
                <a:tc>
                  <a:txBody>
                    <a:bodyPr/>
                    <a:lstStyle/>
                    <a:p>
                      <a:pPr marL="231775" indent="-231775"/>
                      <a:r>
                        <a:rPr lang="en-US" altLang="zh-TW" sz="2200" dirty="0">
                          <a:latin typeface="+mj-lt"/>
                          <a:ea typeface="+mj-ea"/>
                        </a:rPr>
                        <a:t>4.</a:t>
                      </a:r>
                      <a:r>
                        <a:rPr lang="zh-TW" altLang="en-US" sz="2200" dirty="0">
                          <a:latin typeface="+mj-lt"/>
                          <a:ea typeface="+mj-ea"/>
                        </a:rPr>
                        <a:t>片利共生</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8F1"/>
                    </a:solidFill>
                  </a:tcPr>
                </a:tc>
                <a:tc>
                  <a:txBody>
                    <a:bodyPr/>
                    <a:lstStyle/>
                    <a:p>
                      <a:r>
                        <a:rPr lang="zh-TW" altLang="en-US" sz="2200" dirty="0">
                          <a:latin typeface="+mj-lt"/>
                          <a:ea typeface="+mj-ea"/>
                        </a:rPr>
                        <a:t>只對其中一種生物有好處，對另一種生物無好處也無害處，稱為片利共生。例如：鯊魚和鮣魚。</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98743345"/>
                  </a:ext>
                </a:extLst>
              </a:tr>
              <a:tr h="370840">
                <a:tc>
                  <a:txBody>
                    <a:bodyPr/>
                    <a:lstStyle/>
                    <a:p>
                      <a:pPr marL="228600" indent="-228600"/>
                      <a:r>
                        <a:rPr lang="en-US" altLang="zh-TW" sz="2200" dirty="0">
                          <a:latin typeface="+mj-lt"/>
                          <a:ea typeface="+mj-ea"/>
                        </a:rPr>
                        <a:t>5.</a:t>
                      </a:r>
                      <a:r>
                        <a:rPr lang="zh-TW" altLang="en-US" sz="2200" dirty="0">
                          <a:latin typeface="+mj-lt"/>
                          <a:ea typeface="+mj-ea"/>
                        </a:rPr>
                        <a:t>互利共生</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E8F1"/>
                    </a:solidFill>
                  </a:tcPr>
                </a:tc>
                <a:tc>
                  <a:txBody>
                    <a:bodyPr/>
                    <a:lstStyle/>
                    <a:p>
                      <a:r>
                        <a:rPr lang="zh-TW" altLang="en-US" sz="2200" dirty="0">
                          <a:latin typeface="+mj-lt"/>
                          <a:ea typeface="+mj-ea"/>
                        </a:rPr>
                        <a:t>兩種生物一起生活會互相幫助，對彼此都有好處，稱為互利共生，例如：海葵和小丑魚。</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37404445"/>
                  </a:ext>
                </a:extLst>
              </a:tr>
            </a:tbl>
          </a:graphicData>
        </a:graphic>
      </p:graphicFrame>
    </p:spTree>
    <p:extLst>
      <p:ext uri="{BB962C8B-B14F-4D97-AF65-F5344CB8AC3E}">
        <p14:creationId xmlns:p14="http://schemas.microsoft.com/office/powerpoint/2010/main" val="3812294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P55</a:t>
            </a:r>
            <a:endParaRPr kumimoji="0" lang="en-US" altLang="zh-TW" sz="2000" dirty="0">
              <a:solidFill>
                <a:schemeClr val="bg1"/>
              </a:solidFill>
            </a:endParaRPr>
          </a:p>
        </p:txBody>
      </p:sp>
      <p:pic>
        <p:nvPicPr>
          <p:cNvPr id="10" name="Picture 2">
            <a:extLst>
              <a:ext uri="{FF2B5EF4-FFF2-40B4-BE49-F238E27FC236}">
                <a16:creationId xmlns:a16="http://schemas.microsoft.com/office/drawing/2014/main" id="{82EAC204-97B4-4D6F-BCB5-2A8F1240276F}"/>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546" y="260648"/>
            <a:ext cx="8964000" cy="1494000"/>
          </a:xfrm>
          <a:prstGeom prst="rect">
            <a:avLst/>
          </a:prstGeom>
          <a:noFill/>
          <a:ln w="9525">
            <a:noFill/>
            <a:miter lim="800000"/>
            <a:headEnd/>
            <a:tailEnd/>
          </a:ln>
        </p:spPr>
      </p:pic>
      <p:sp>
        <p:nvSpPr>
          <p:cNvPr id="11" name="Rectangle 3">
            <a:extLst>
              <a:ext uri="{FF2B5EF4-FFF2-40B4-BE49-F238E27FC236}">
                <a16:creationId xmlns:a16="http://schemas.microsoft.com/office/drawing/2014/main" id="{64FA4FE0-C0C7-4DF1-ADB8-458AFD87CDA0}"/>
              </a:ext>
            </a:extLst>
          </p:cNvPr>
          <p:cNvSpPr txBox="1">
            <a:spLocks noChangeArrowheads="1"/>
          </p:cNvSpPr>
          <p:nvPr/>
        </p:nvSpPr>
        <p:spPr bwMode="auto">
          <a:xfrm>
            <a:off x="242640" y="943396"/>
            <a:ext cx="843381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t>生活在海洋的公海獅會在海灘上互相打鬥取得交配權，這是屬於哪一種互動關係？</a:t>
            </a:r>
            <a:endParaRPr lang="zh-TW" altLang="en-US" sz="2800" dirty="0">
              <a:solidFill>
                <a:srgbClr val="000000"/>
              </a:solidFill>
            </a:endParaRPr>
          </a:p>
        </p:txBody>
      </p:sp>
      <p:sp>
        <p:nvSpPr>
          <p:cNvPr id="5" name="矩形 4">
            <a:extLst>
              <a:ext uri="{FF2B5EF4-FFF2-40B4-BE49-F238E27FC236}">
                <a16:creationId xmlns:a16="http://schemas.microsoft.com/office/drawing/2014/main" id="{6C653A6F-1051-423E-97CF-11AB16A18F81}"/>
              </a:ext>
            </a:extLst>
          </p:cNvPr>
          <p:cNvSpPr>
            <a:spLocks noChangeArrowheads="1"/>
          </p:cNvSpPr>
          <p:nvPr/>
        </p:nvSpPr>
        <p:spPr bwMode="auto">
          <a:xfrm>
            <a:off x="271099" y="1959223"/>
            <a:ext cx="86216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公海獅之間是屬於競爭關係。</a:t>
            </a:r>
          </a:p>
        </p:txBody>
      </p:sp>
    </p:spTree>
    <p:extLst>
      <p:ext uri="{BB962C8B-B14F-4D97-AF65-F5344CB8AC3E}">
        <p14:creationId xmlns:p14="http://schemas.microsoft.com/office/powerpoint/2010/main" val="2197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04B6373-FA33-494A-9E7B-40BE5F765DFF}"/>
              </a:ext>
            </a:extLst>
          </p:cNvPr>
          <p:cNvPicPr>
            <a:picLocks noChangeAspect="1"/>
          </p:cNvPicPr>
          <p:nvPr/>
        </p:nvPicPr>
        <p:blipFill rotWithShape="1">
          <a:blip r:embed="rId2" cstate="print"/>
          <a:srcRect r="19033"/>
          <a:stretch/>
        </p:blipFill>
        <p:spPr>
          <a:xfrm>
            <a:off x="0" y="0"/>
            <a:ext cx="9143999" cy="6864622"/>
          </a:xfrm>
          <a:prstGeom prst="rect">
            <a:avLst/>
          </a:prstGeom>
        </p:spPr>
      </p:pic>
      <p:pic>
        <p:nvPicPr>
          <p:cNvPr id="6" name="圖片 5">
            <a:extLst>
              <a:ext uri="{FF2B5EF4-FFF2-40B4-BE49-F238E27FC236}">
                <a16:creationId xmlns:a16="http://schemas.microsoft.com/office/drawing/2014/main" id="{0CF6F3BC-52D9-41F8-B733-A27682DAC36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842" b="90000" l="673" r="99327">
                        <a14:foregroundMark x1="10438" y1="24211" x2="56902" y2="57368"/>
                        <a14:foregroundMark x1="18519" y1="54737" x2="65657" y2="57895"/>
                        <a14:foregroundMark x1="60269" y1="25263" x2="82155" y2="66316"/>
                        <a14:foregroundMark x1="76768" y1="33684" x2="76768" y2="35263"/>
                        <a14:foregroundMark x1="82155" y1="33158" x2="82155" y2="33158"/>
                        <a14:foregroundMark x1="82155" y1="33158" x2="85185" y2="57895"/>
                        <a14:foregroundMark x1="70034" y1="18421" x2="34343" y2="36842"/>
                        <a14:foregroundMark x1="45455" y1="23158" x2="18182" y2="26316"/>
                        <a14:foregroundMark x1="7407" y1="24211" x2="11448" y2="74211"/>
                        <a14:foregroundMark x1="10774" y1="16842" x2="46128" y2="17368"/>
                        <a14:foregroundMark x1="46128" y1="17368" x2="69360" y2="14211"/>
                        <a14:foregroundMark x1="5051" y1="16316" x2="4714" y2="62105"/>
                        <a14:foregroundMark x1="19192" y1="71053" x2="53199" y2="61053"/>
                        <a14:foregroundMark x1="5051" y1="72632" x2="31650" y2="78421"/>
                        <a14:foregroundMark x1="31650" y1="78421" x2="55219" y2="67895"/>
                        <a14:foregroundMark x1="55219" y1="78421" x2="82828" y2="83684"/>
                        <a14:foregroundMark x1="82828" y1="83684" x2="83165" y2="82632"/>
                        <a14:foregroundMark x1="54545" y1="38421" x2="70034" y2="53684"/>
                        <a14:foregroundMark x1="70370" y1="25263" x2="82828" y2="34211"/>
                        <a14:foregroundMark x1="90909" y1="11579" x2="40067" y2="17368"/>
                        <a14:foregroundMark x1="40067" y1="17368" x2="14141" y2="10000"/>
                        <a14:foregroundMark x1="14141" y1="10000" x2="4714" y2="12105"/>
                        <a14:foregroundMark x1="3030" y1="23158" x2="6061" y2="61579"/>
                        <a14:foregroundMark x1="34007" y1="10000" x2="58586" y2="13158"/>
                        <a14:foregroundMark x1="58586" y1="13158" x2="87542" y2="11579"/>
                        <a14:foregroundMark x1="87542" y1="11579" x2="91246" y2="11579"/>
                        <a14:foregroundMark x1="94613" y1="12105" x2="81481" y2="28947"/>
                        <a14:foregroundMark x1="88215" y1="33684" x2="93266" y2="55789"/>
                        <a14:foregroundMark x1="90572" y1="67895" x2="76094" y2="80526"/>
                        <a14:foregroundMark x1="58923" y1="84737" x2="73737" y2="83684"/>
                        <a14:foregroundMark x1="80135" y1="85263" x2="67003" y2="85263"/>
                        <a14:foregroundMark x1="2020" y1="10526" x2="26936" y2="12632"/>
                        <a14:foregroundMark x1="26936" y1="12632" x2="52189" y2="11579"/>
                        <a14:foregroundMark x1="52189" y1="11579" x2="77778" y2="14211"/>
                        <a14:foregroundMark x1="77778" y1="14211" x2="93266" y2="12632"/>
                        <a14:foregroundMark x1="4040" y1="10000" x2="56566" y2="8947"/>
                        <a14:foregroundMark x1="56566" y1="8947" x2="81145" y2="10526"/>
                        <a14:foregroundMark x1="81145" y1="10526" x2="96633" y2="10000"/>
                        <a14:foregroundMark x1="97980" y1="8947" x2="59596" y2="9474"/>
                        <a14:foregroundMark x1="30303" y1="9474" x2="1010" y2="7368"/>
                        <a14:foregroundMark x1="98653" y1="8421" x2="99327" y2="7895"/>
                      </a14:backgroundRemoval>
                    </a14:imgEffect>
                  </a14:imgLayer>
                </a14:imgProps>
              </a:ext>
            </a:extLst>
          </a:blip>
          <a:srcRect t="8159"/>
          <a:stretch/>
        </p:blipFill>
        <p:spPr>
          <a:xfrm>
            <a:off x="1" y="0"/>
            <a:ext cx="1928812" cy="1133239"/>
          </a:xfrm>
          <a:prstGeom prst="rect">
            <a:avLst/>
          </a:prstGeom>
        </p:spPr>
      </p:pic>
      <p:sp>
        <p:nvSpPr>
          <p:cNvPr id="3" name="Rectangle 2">
            <a:extLst>
              <a:ext uri="{FF2B5EF4-FFF2-40B4-BE49-F238E27FC236}">
                <a16:creationId xmlns:a16="http://schemas.microsoft.com/office/drawing/2014/main" id="{660EBD86-F513-4F8B-AC6C-03C8BCFB0750}"/>
              </a:ext>
            </a:extLst>
          </p:cNvPr>
          <p:cNvSpPr>
            <a:spLocks noGrp="1" noChangeArrowheads="1"/>
          </p:cNvSpPr>
          <p:nvPr>
            <p:ph type="title"/>
          </p:nvPr>
        </p:nvSpPr>
        <p:spPr>
          <a:xfrm>
            <a:off x="251520" y="1281113"/>
            <a:ext cx="3816424" cy="647700"/>
          </a:xfrm>
          <a:noFill/>
        </p:spPr>
        <p:txBody>
          <a:bodyPr/>
          <a:lstStyle/>
          <a:p>
            <a:pPr eaLnBrk="1" hangingPunct="1">
              <a:defRPr/>
            </a:pPr>
            <a:r>
              <a:rPr lang="en-US" altLang="zh-TW" dirty="0">
                <a:latin typeface="+mn-lt"/>
              </a:rPr>
              <a:t>2-2</a:t>
            </a:r>
            <a:r>
              <a:rPr lang="zh-TW" altLang="en-US" dirty="0">
                <a:latin typeface="+mn-lt"/>
              </a:rPr>
              <a:t> 生物間的食物鏈</a:t>
            </a:r>
          </a:p>
        </p:txBody>
      </p:sp>
      <p:sp>
        <p:nvSpPr>
          <p:cNvPr id="4" name="Rectangle 3">
            <a:extLst>
              <a:ext uri="{FF2B5EF4-FFF2-40B4-BE49-F238E27FC236}">
                <a16:creationId xmlns:a16="http://schemas.microsoft.com/office/drawing/2014/main" id="{6F383372-CFD9-4888-8B4F-7DBB349814A6}"/>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生物間的交互作用</a:t>
            </a:r>
          </a:p>
        </p:txBody>
      </p:sp>
      <p:pic>
        <p:nvPicPr>
          <p:cNvPr id="19" name="Picture 8" descr="上一頁">
            <a:hlinkClick r:id="" action="ppaction://hlinkshowjump?jump=previousslide" tooltip="上一頁"/>
            <a:extLst>
              <a:ext uri="{FF2B5EF4-FFF2-40B4-BE49-F238E27FC236}">
                <a16:creationId xmlns:a16="http://schemas.microsoft.com/office/drawing/2014/main" id="{437B491C-6CB4-4565-B399-29A41BABBA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進入">
            <a:hlinkClick r:id="" action="ppaction://hlinkshowjump?jump=nextslide" tooltip="下一頁"/>
            <a:extLst>
              <a:ext uri="{FF2B5EF4-FFF2-40B4-BE49-F238E27FC236}">
                <a16:creationId xmlns:a16="http://schemas.microsoft.com/office/drawing/2014/main" id="{7269BB7B-863B-488F-A5F5-D4C73D74BD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回首頁">
            <a:hlinkClick r:id="rId7" action="ppaction://hlinksldjump"/>
            <a:extLst>
              <a:ext uri="{FF2B5EF4-FFF2-40B4-BE49-F238E27FC236}">
                <a16:creationId xmlns:a16="http://schemas.microsoft.com/office/drawing/2014/main" id="{B41E277D-F36E-4545-B9B8-677A05371F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a:extLst>
              <a:ext uri="{FF2B5EF4-FFF2-40B4-BE49-F238E27FC236}">
                <a16:creationId xmlns:a16="http://schemas.microsoft.com/office/drawing/2014/main" id="{CF2A6A86-94CB-4DE4-8B51-8E0B38ACF246}"/>
              </a:ext>
            </a:extLst>
          </p:cNvPr>
          <p:cNvSpPr txBox="1">
            <a:spLocks noChangeArrowheads="1"/>
          </p:cNvSpPr>
          <p:nvPr/>
        </p:nvSpPr>
        <p:spPr bwMode="auto">
          <a:xfrm>
            <a:off x="251520" y="3271624"/>
            <a:ext cx="8641270" cy="2677656"/>
          </a:xfrm>
          <a:prstGeom prst="rect">
            <a:avLst/>
          </a:prstGeom>
          <a:solidFill>
            <a:srgbClr val="FFFFFF">
              <a:alpha val="80000"/>
            </a:srgbClr>
          </a:solid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在自然界中，太陽能讓綠色植物行光合作用，自己製造養分，稱為「</a:t>
            </a:r>
            <a:r>
              <a:rPr lang="zh-TW" altLang="en-US" sz="2800" dirty="0">
                <a:solidFill>
                  <a:srgbClr val="C6178D"/>
                </a:solidFill>
              </a:rPr>
              <a:t>生產者</a:t>
            </a:r>
            <a:r>
              <a:rPr lang="zh-TW" altLang="en-US" sz="2800" dirty="0"/>
              <a:t>」；蝗蟲、牛、羊等吃植物的草食性動物，稱為「</a:t>
            </a:r>
            <a:r>
              <a:rPr lang="zh-TW" altLang="en-US" sz="2800" dirty="0">
                <a:solidFill>
                  <a:srgbClr val="C6178D"/>
                </a:solidFill>
              </a:rPr>
              <a:t>一級消費者</a:t>
            </a:r>
            <a:r>
              <a:rPr lang="zh-TW" altLang="en-US" sz="2800" dirty="0"/>
              <a:t>」；獅子、老鷹等吃一級消費者的生物稱為「</a:t>
            </a:r>
            <a:r>
              <a:rPr lang="zh-TW" altLang="en-US" sz="2800" dirty="0">
                <a:solidFill>
                  <a:srgbClr val="C6178D"/>
                </a:solidFill>
              </a:rPr>
              <a:t>二級消費者</a:t>
            </a:r>
            <a:r>
              <a:rPr lang="zh-TW" altLang="en-US" sz="2800" dirty="0"/>
              <a:t>」。此外，在消費者中有一些生物，如細菌、真菌等，分解動物、植物的遺體或排泄物，稱為「</a:t>
            </a:r>
            <a:r>
              <a:rPr lang="zh-TW" altLang="en-US" sz="2800" dirty="0">
                <a:solidFill>
                  <a:srgbClr val="C6178D"/>
                </a:solidFill>
              </a:rPr>
              <a:t>分解者</a:t>
            </a:r>
            <a:r>
              <a:rPr lang="zh-TW" altLang="en-US" sz="2800" dirty="0"/>
              <a:t>」。</a:t>
            </a:r>
            <a:endParaRPr lang="zh-TW" altLang="en-US" sz="2800" dirty="0">
              <a:solidFill>
                <a:srgbClr val="000000"/>
              </a:solidFill>
            </a:endParaRPr>
          </a:p>
        </p:txBody>
      </p:sp>
      <p:pic>
        <p:nvPicPr>
          <p:cNvPr id="12" name="Picture 7">
            <a:extLst>
              <a:ext uri="{FF2B5EF4-FFF2-40B4-BE49-F238E27FC236}">
                <a16:creationId xmlns:a16="http://schemas.microsoft.com/office/drawing/2014/main" id="{32565615-F2DA-4177-BDC7-F5062D95A7A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P56</a:t>
            </a:r>
            <a:endParaRPr kumimoji="0" lang="en-US" altLang="zh-TW" sz="2000" dirty="0">
              <a:solidFill>
                <a:schemeClr val="bg1"/>
              </a:solidFill>
            </a:endParaRPr>
          </a:p>
        </p:txBody>
      </p:sp>
      <p:sp>
        <p:nvSpPr>
          <p:cNvPr id="5" name="矩形: 圓角 4">
            <a:hlinkClick r:id="rId10" action="ppaction://hlinkfile"/>
            <a:extLst>
              <a:ext uri="{FF2B5EF4-FFF2-40B4-BE49-F238E27FC236}">
                <a16:creationId xmlns:a16="http://schemas.microsoft.com/office/drawing/2014/main" id="{8D849ACD-EF23-867D-9296-E8842E25C930}"/>
              </a:ext>
            </a:extLst>
          </p:cNvPr>
          <p:cNvSpPr/>
          <p:nvPr/>
        </p:nvSpPr>
        <p:spPr>
          <a:xfrm>
            <a:off x="3977464" y="1473812"/>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7" name="矩形 6">
            <a:extLst>
              <a:ext uri="{FF2B5EF4-FFF2-40B4-BE49-F238E27FC236}">
                <a16:creationId xmlns:a16="http://schemas.microsoft.com/office/drawing/2014/main" id="{CA74EE47-4115-0A08-FBFA-BCC9D056AD71}"/>
              </a:ext>
            </a:extLst>
          </p:cNvPr>
          <p:cNvSpPr/>
          <p:nvPr/>
        </p:nvSpPr>
        <p:spPr>
          <a:xfrm>
            <a:off x="3851289" y="1124744"/>
            <a:ext cx="1441420"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生物間的食物鏈</a:t>
            </a:r>
            <a:endParaRPr lang="zh-TW" altLang="en-US" sz="1100" dirty="0">
              <a:latin typeface="微軟正黑體" panose="020B0604030504040204" pitchFamily="34" charset="-120"/>
              <a:ea typeface="微軟正黑體" panose="020B0604030504040204" pitchFamily="34" charset="-120"/>
            </a:endParaRPr>
          </a:p>
        </p:txBody>
      </p:sp>
      <p:pic>
        <p:nvPicPr>
          <p:cNvPr id="8" name="Picture 8">
            <a:hlinkClick r:id="rId11"/>
            <a:extLst>
              <a:ext uri="{FF2B5EF4-FFF2-40B4-BE49-F238E27FC236}">
                <a16:creationId xmlns:a16="http://schemas.microsoft.com/office/drawing/2014/main" id="{4326BD39-D805-6839-5A45-8CC5AD8A9D5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52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6264605-CA65-4E40-A9B6-6F2F11B59469}"/>
              </a:ext>
            </a:extLst>
          </p:cNvPr>
          <p:cNvPicPr>
            <a:picLocks noChangeAspect="1"/>
          </p:cNvPicPr>
          <p:nvPr/>
        </p:nvPicPr>
        <p:blipFill>
          <a:blip r:embed="rId2" cstate="print"/>
          <a:stretch>
            <a:fillRect/>
          </a:stretch>
        </p:blipFill>
        <p:spPr>
          <a:xfrm>
            <a:off x="-36512" y="-62572"/>
            <a:ext cx="9180512" cy="6947956"/>
          </a:xfrm>
          <a:prstGeom prst="rect">
            <a:avLst/>
          </a:prstGeom>
        </p:spPr>
      </p:pic>
      <p:pic>
        <p:nvPicPr>
          <p:cNvPr id="4" name="Picture 8" descr="上一頁">
            <a:hlinkClick r:id="" action="ppaction://hlinkshowjump?jump=previousslide" tooltip="上一頁"/>
            <a:extLst>
              <a:ext uri="{FF2B5EF4-FFF2-40B4-BE49-F238E27FC236}">
                <a16:creationId xmlns:a16="http://schemas.microsoft.com/office/drawing/2014/main" id="{D4F65858-17CE-49D7-A058-ABAF74D8E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進入">
            <a:hlinkClick r:id="" action="ppaction://hlinkshowjump?jump=nextslide" tooltip="下一頁"/>
            <a:extLst>
              <a:ext uri="{FF2B5EF4-FFF2-40B4-BE49-F238E27FC236}">
                <a16:creationId xmlns:a16="http://schemas.microsoft.com/office/drawing/2014/main" id="{17935B22-42D6-4FAC-9961-72F5DDDE3D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回首頁">
            <a:hlinkClick r:id="rId5" action="ppaction://hlinksldjump"/>
            <a:extLst>
              <a:ext uri="{FF2B5EF4-FFF2-40B4-BE49-F238E27FC236}">
                <a16:creationId xmlns:a16="http://schemas.microsoft.com/office/drawing/2014/main" id="{5FAF9FCC-C400-4F6E-8B77-1CB2CEFD61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A5432DDD-F2D9-453B-9138-3ED768076569}"/>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2">
            <a:extLst>
              <a:ext uri="{FF2B5EF4-FFF2-40B4-BE49-F238E27FC236}">
                <a16:creationId xmlns:a16="http://schemas.microsoft.com/office/drawing/2014/main" id="{B8E8DB6E-23E6-47B4-BDC9-F73283BD479D}"/>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P56</a:t>
            </a:r>
            <a:endParaRPr kumimoji="0" lang="en-US" altLang="zh-TW" sz="2000" dirty="0">
              <a:solidFill>
                <a:schemeClr val="bg1"/>
              </a:solidFill>
            </a:endParaRPr>
          </a:p>
        </p:txBody>
      </p:sp>
      <p:sp>
        <p:nvSpPr>
          <p:cNvPr id="9" name="文字方塊 8">
            <a:extLst>
              <a:ext uri="{FF2B5EF4-FFF2-40B4-BE49-F238E27FC236}">
                <a16:creationId xmlns:a16="http://schemas.microsoft.com/office/drawing/2014/main" id="{264A02A5-5F14-4221-875F-27823B8FF7E6}"/>
              </a:ext>
            </a:extLst>
          </p:cNvPr>
          <p:cNvSpPr txBox="1">
            <a:spLocks noChangeArrowheads="1"/>
          </p:cNvSpPr>
          <p:nvPr/>
        </p:nvSpPr>
        <p:spPr bwMode="auto">
          <a:xfrm>
            <a:off x="5364087" y="527189"/>
            <a:ext cx="3523203" cy="415498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68288" indent="-268288" eaLnBrk="1">
              <a:spcBef>
                <a:spcPct val="0"/>
              </a:spcBef>
              <a:buFont typeface="Arial" panose="020B0604020202020204" pitchFamily="34" charset="0"/>
              <a:buChar char="•"/>
            </a:pPr>
            <a:r>
              <a:rPr lang="zh-TW" altLang="en-US" sz="2200" dirty="0">
                <a:solidFill>
                  <a:srgbClr val="FF0000"/>
                </a:solidFill>
                <a:latin typeface="標楷體" panose="03000509000000000000" pitchFamily="65" charset="-120"/>
              </a:rPr>
              <a:t>分解者分解生物的遺體或排泄物作為養分的來源，並能將養分進一步分解成更小的分子，釋回自然環境中，例如：部分細菌、原生菌類和腐生真菌等。</a:t>
            </a:r>
          </a:p>
          <a:p>
            <a:pPr marL="268288" indent="-268288" eaLnBrk="1">
              <a:spcBef>
                <a:spcPct val="0"/>
              </a:spcBef>
              <a:buFont typeface="Arial" panose="020B0604020202020204" pitchFamily="34" charset="0"/>
              <a:buChar char="•"/>
            </a:pPr>
            <a:r>
              <a:rPr lang="zh-TW" altLang="en-US" sz="2200" dirty="0">
                <a:solidFill>
                  <a:srgbClr val="FF0000"/>
                </a:solidFill>
                <a:latin typeface="標楷體" panose="03000509000000000000" pitchFamily="65" charset="-120"/>
              </a:rPr>
              <a:t>以生物死亡後的遺體碎片為食的生物，稱為「清除者」，是屬於消費者的一種，例如：禿鷹、馬陸等。</a:t>
            </a:r>
          </a:p>
        </p:txBody>
      </p:sp>
    </p:spTree>
    <p:extLst>
      <p:ext uri="{BB962C8B-B14F-4D97-AF65-F5344CB8AC3E}">
        <p14:creationId xmlns:p14="http://schemas.microsoft.com/office/powerpoint/2010/main" val="391124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P57</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在這個森林群集裡，不同的生物之間有什麼關係？如果將生物「吃」與「被吃」的關係，也就是將生產者和消費者排成單向的食性關係，再用箭頭連接起來，就稱為「</a:t>
            </a:r>
            <a:r>
              <a:rPr lang="zh-TW" altLang="en-US" sz="2800" dirty="0">
                <a:solidFill>
                  <a:srgbClr val="C6178D"/>
                </a:solidFill>
              </a:rPr>
              <a:t>食物鏈</a:t>
            </a:r>
            <a:r>
              <a:rPr lang="zh-TW" altLang="en-US" sz="2800" dirty="0"/>
              <a:t>」或「</a:t>
            </a:r>
            <a:r>
              <a:rPr lang="zh-TW" altLang="en-US" sz="2800" dirty="0">
                <a:solidFill>
                  <a:srgbClr val="C6178D"/>
                </a:solidFill>
              </a:rPr>
              <a:t>食物網</a:t>
            </a:r>
            <a:r>
              <a:rPr lang="zh-TW" altLang="en-US" sz="2800" dirty="0"/>
              <a:t>」。</a:t>
            </a:r>
            <a:endParaRPr lang="zh-TW" altLang="en-US" sz="2800" dirty="0">
              <a:solidFill>
                <a:srgbClr val="000000"/>
              </a:solidFill>
            </a:endParaRPr>
          </a:p>
        </p:txBody>
      </p:sp>
      <p:pic>
        <p:nvPicPr>
          <p:cNvPr id="2" name="Picture 8">
            <a:hlinkClick r:id="rId2"/>
            <a:extLst>
              <a:ext uri="{FF2B5EF4-FFF2-40B4-BE49-F238E27FC236}">
                <a16:creationId xmlns:a16="http://schemas.microsoft.com/office/drawing/2014/main" id="{8EF076CA-17B0-CB0A-6801-8B3FB5D9C0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424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9FEF6E77-1DB5-46E7-98D8-6A6B64AA2A0B}"/>
              </a:ext>
            </a:extLst>
          </p:cNvPr>
          <p:cNvGrpSpPr/>
          <p:nvPr/>
        </p:nvGrpSpPr>
        <p:grpSpPr>
          <a:xfrm>
            <a:off x="440124" y="244728"/>
            <a:ext cx="8164324" cy="6365111"/>
            <a:chOff x="440124" y="244728"/>
            <a:chExt cx="8164324" cy="6365111"/>
          </a:xfrm>
        </p:grpSpPr>
        <p:pic>
          <p:nvPicPr>
            <p:cNvPr id="4" name="圖片 3">
              <a:extLst>
                <a:ext uri="{FF2B5EF4-FFF2-40B4-BE49-F238E27FC236}">
                  <a16:creationId xmlns:a16="http://schemas.microsoft.com/office/drawing/2014/main" id="{7D5C183B-CF10-4B1C-B44F-5BF12A26EAEE}"/>
                </a:ext>
              </a:extLst>
            </p:cNvPr>
            <p:cNvPicPr>
              <a:picLocks noChangeAspect="1"/>
            </p:cNvPicPr>
            <p:nvPr/>
          </p:nvPicPr>
          <p:blipFill>
            <a:blip r:embed="rId2" cstate="print"/>
            <a:stretch>
              <a:fillRect/>
            </a:stretch>
          </p:blipFill>
          <p:spPr>
            <a:xfrm>
              <a:off x="440124" y="244728"/>
              <a:ext cx="8164324" cy="6333949"/>
            </a:xfrm>
            <a:prstGeom prst="rect">
              <a:avLst/>
            </a:prstGeom>
          </p:spPr>
        </p:pic>
        <p:sp>
          <p:nvSpPr>
            <p:cNvPr id="10" name="矩形 9">
              <a:extLst>
                <a:ext uri="{FF2B5EF4-FFF2-40B4-BE49-F238E27FC236}">
                  <a16:creationId xmlns:a16="http://schemas.microsoft.com/office/drawing/2014/main" id="{DD52E8EB-600B-4435-8275-A6D78EEBAF93}"/>
                </a:ext>
              </a:extLst>
            </p:cNvPr>
            <p:cNvSpPr/>
            <p:nvPr/>
          </p:nvSpPr>
          <p:spPr>
            <a:xfrm>
              <a:off x="827585" y="419178"/>
              <a:ext cx="1656183" cy="1323439"/>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二級消費者</a:t>
              </a:r>
            </a:p>
            <a:p>
              <a:pPr eaLnBrk="1"/>
              <a:r>
                <a:rPr lang="zh-TW" altLang="en-US" sz="2000" dirty="0">
                  <a:solidFill>
                    <a:srgbClr val="211D1E"/>
                  </a:solidFill>
                  <a:latin typeface="標楷體" panose="03000509000000000000" pitchFamily="65" charset="-120"/>
                  <a:ea typeface="標楷體" panose="03000509000000000000" pitchFamily="65" charset="-120"/>
                </a:rPr>
                <a:t>利用進食獲取能量（肉食性動物）</a:t>
              </a:r>
              <a:endParaRPr lang="zh-TW" altLang="en-US" sz="2000" dirty="0">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4DE86D49-AE76-49D6-A35E-41B08366BFF8}"/>
                </a:ext>
              </a:extLst>
            </p:cNvPr>
            <p:cNvSpPr/>
            <p:nvPr/>
          </p:nvSpPr>
          <p:spPr>
            <a:xfrm>
              <a:off x="829410" y="2055110"/>
              <a:ext cx="1763380" cy="1323439"/>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一級消費者</a:t>
              </a:r>
            </a:p>
            <a:p>
              <a:pPr eaLnBrk="1"/>
              <a:r>
                <a:rPr lang="zh-TW" altLang="en-US" sz="2000" dirty="0">
                  <a:solidFill>
                    <a:srgbClr val="211D1E"/>
                  </a:solidFill>
                  <a:latin typeface="標楷體" panose="03000509000000000000" pitchFamily="65" charset="-120"/>
                  <a:ea typeface="標楷體" panose="03000509000000000000" pitchFamily="65" charset="-120"/>
                </a:rPr>
                <a:t>利用進食獲取能量（草食性動物）</a:t>
              </a:r>
              <a:endParaRPr lang="zh-TW" altLang="en-US" sz="2000" dirty="0">
                <a:latin typeface="標楷體" panose="03000509000000000000" pitchFamily="65" charset="-120"/>
                <a:ea typeface="標楷體" panose="03000509000000000000" pitchFamily="65" charset="-120"/>
              </a:endParaRPr>
            </a:p>
          </p:txBody>
        </p:sp>
        <p:sp>
          <p:nvSpPr>
            <p:cNvPr id="13" name="矩形 12">
              <a:extLst>
                <a:ext uri="{FF2B5EF4-FFF2-40B4-BE49-F238E27FC236}">
                  <a16:creationId xmlns:a16="http://schemas.microsoft.com/office/drawing/2014/main" id="{40E59067-63E0-4DAD-998D-74E5363C7030}"/>
                </a:ext>
              </a:extLst>
            </p:cNvPr>
            <p:cNvSpPr/>
            <p:nvPr/>
          </p:nvSpPr>
          <p:spPr>
            <a:xfrm>
              <a:off x="1331640" y="3925505"/>
              <a:ext cx="2808312" cy="1015663"/>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生產者</a:t>
              </a:r>
            </a:p>
            <a:p>
              <a:pPr eaLnBrk="1"/>
              <a:r>
                <a:rPr lang="zh-TW" altLang="en-US" sz="2000" dirty="0">
                  <a:solidFill>
                    <a:srgbClr val="211D1E"/>
                  </a:solidFill>
                  <a:latin typeface="標楷體" panose="03000509000000000000" pitchFamily="65" charset="-120"/>
                  <a:ea typeface="標楷體" panose="03000509000000000000" pitchFamily="65" charset="-120"/>
                </a:rPr>
                <a:t>利用光合作用獲取能量</a:t>
              </a:r>
            </a:p>
            <a:p>
              <a:pPr eaLnBrk="1"/>
              <a:r>
                <a:rPr lang="zh-TW" altLang="en-US" sz="2000" dirty="0">
                  <a:solidFill>
                    <a:srgbClr val="211D1E"/>
                  </a:solidFill>
                  <a:latin typeface="標楷體" panose="03000509000000000000" pitchFamily="65" charset="-120"/>
                  <a:ea typeface="標楷體" panose="03000509000000000000" pitchFamily="65" charset="-120"/>
                </a:rPr>
                <a:t>（植物）</a:t>
              </a:r>
              <a:endParaRPr lang="zh-TW" altLang="en-US" sz="2000" dirty="0">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3EB9EAD1-6BBD-4834-825F-8AC846A1F688}"/>
                </a:ext>
              </a:extLst>
            </p:cNvPr>
            <p:cNvSpPr/>
            <p:nvPr/>
          </p:nvSpPr>
          <p:spPr>
            <a:xfrm>
              <a:off x="6948264" y="3573016"/>
              <a:ext cx="1656184" cy="1631216"/>
            </a:xfrm>
            <a:prstGeom prst="rect">
              <a:avLst/>
            </a:prstGeom>
          </p:spPr>
          <p:txBody>
            <a:bodyPr wrap="square">
              <a:spAutoFit/>
            </a:bodyPr>
            <a:lstStyle/>
            <a:p>
              <a:pPr eaLnBrk="1"/>
              <a:r>
                <a:rPr lang="zh-TW" altLang="en-US" sz="2000" spc="-100" dirty="0">
                  <a:solidFill>
                    <a:srgbClr val="211D1E"/>
                  </a:solidFill>
                  <a:latin typeface="標楷體" panose="03000509000000000000" pitchFamily="65" charset="-120"/>
                  <a:ea typeface="標楷體" panose="03000509000000000000" pitchFamily="65" charset="-120"/>
                </a:rPr>
                <a:t>分解者</a:t>
              </a:r>
            </a:p>
            <a:p>
              <a:pPr eaLnBrk="1"/>
              <a:r>
                <a:rPr lang="zh-TW" altLang="en-US" sz="2000" spc="-100" dirty="0">
                  <a:solidFill>
                    <a:srgbClr val="211D1E"/>
                  </a:solidFill>
                  <a:latin typeface="標楷體" panose="03000509000000000000" pitchFamily="65" charset="-120"/>
                  <a:ea typeface="標楷體" panose="03000509000000000000" pitchFamily="65" charset="-120"/>
                </a:rPr>
                <a:t>分解屍體、</a:t>
              </a:r>
            </a:p>
            <a:p>
              <a:pPr eaLnBrk="1"/>
              <a:r>
                <a:rPr lang="zh-TW" altLang="en-US" sz="2000" spc="-100" dirty="0">
                  <a:solidFill>
                    <a:srgbClr val="211D1E"/>
                  </a:solidFill>
                  <a:latin typeface="標楷體" panose="03000509000000000000" pitchFamily="65" charset="-120"/>
                  <a:ea typeface="標楷體" panose="03000509000000000000" pitchFamily="65" charset="-120"/>
                </a:rPr>
                <a:t>排泄物獲取能量（細菌、真菌等）</a:t>
              </a:r>
            </a:p>
          </p:txBody>
        </p:sp>
        <p:sp>
          <p:nvSpPr>
            <p:cNvPr id="15" name="矩形 14">
              <a:extLst>
                <a:ext uri="{FF2B5EF4-FFF2-40B4-BE49-F238E27FC236}">
                  <a16:creationId xmlns:a16="http://schemas.microsoft.com/office/drawing/2014/main" id="{BBEA7A15-5108-48B3-A36F-CE69B0119176}"/>
                </a:ext>
              </a:extLst>
            </p:cNvPr>
            <p:cNvSpPr/>
            <p:nvPr/>
          </p:nvSpPr>
          <p:spPr>
            <a:xfrm>
              <a:off x="2710597" y="6021288"/>
              <a:ext cx="2518027" cy="400110"/>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礦物質及含氮物質</a:t>
              </a:r>
              <a:endParaRPr lang="zh-TW" altLang="en-US" sz="2000" dirty="0">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id="{0B8037C4-E036-4F8C-9071-4947B4C86943}"/>
                </a:ext>
              </a:extLst>
            </p:cNvPr>
            <p:cNvSpPr/>
            <p:nvPr/>
          </p:nvSpPr>
          <p:spPr>
            <a:xfrm>
              <a:off x="5508104" y="5517232"/>
              <a:ext cx="2151386" cy="1092607"/>
            </a:xfrm>
            <a:prstGeom prst="rect">
              <a:avLst/>
            </a:prstGeom>
          </p:spPr>
          <p:txBody>
            <a:bodyPr wrap="square">
              <a:spAutoFit/>
            </a:bodyPr>
            <a:lstStyle/>
            <a:p>
              <a:pPr marL="446088" indent="-446088" eaLnBrk="1"/>
              <a:r>
                <a:rPr lang="zh-TW" altLang="en-US" dirty="0">
                  <a:solidFill>
                    <a:srgbClr val="211D1E"/>
                  </a:solidFill>
                  <a:latin typeface="標楷體" panose="03000509000000000000" pitchFamily="65" charset="-120"/>
                  <a:ea typeface="標楷體" panose="03000509000000000000" pitchFamily="65" charset="-120"/>
                </a:rPr>
                <a:t>註：含氮物質是多數生命所需的</a:t>
              </a:r>
              <a:endParaRPr lang="en-US" altLang="zh-TW" dirty="0">
                <a:solidFill>
                  <a:srgbClr val="211D1E"/>
                </a:solidFill>
                <a:latin typeface="標楷體" panose="03000509000000000000" pitchFamily="65" charset="-120"/>
                <a:ea typeface="標楷體" panose="03000509000000000000" pitchFamily="65" charset="-120"/>
              </a:endParaRPr>
            </a:p>
            <a:p>
              <a:pPr eaLnBrk="1"/>
              <a:endParaRPr lang="en-US" altLang="zh-TW" sz="1000" dirty="0">
                <a:solidFill>
                  <a:srgbClr val="211D1E"/>
                </a:solidFill>
                <a:latin typeface="標楷體" panose="03000509000000000000" pitchFamily="65" charset="-120"/>
                <a:ea typeface="標楷體" panose="03000509000000000000" pitchFamily="65" charset="-120"/>
              </a:endParaRPr>
            </a:p>
            <a:p>
              <a:pPr marL="534988" indent="-88900" eaLnBrk="1"/>
              <a:r>
                <a:rPr lang="zh-TW" altLang="en-US" dirty="0">
                  <a:solidFill>
                    <a:srgbClr val="211D1E"/>
                  </a:solidFill>
                  <a:latin typeface="標楷體" panose="03000509000000000000" pitchFamily="65" charset="-120"/>
                  <a:ea typeface="標楷體" panose="03000509000000000000" pitchFamily="65" charset="-120"/>
                </a:rPr>
                <a:t>要素之一。</a:t>
              </a:r>
            </a:p>
          </p:txBody>
        </p:sp>
        <p:sp>
          <p:nvSpPr>
            <p:cNvPr id="16" name="矩形 15">
              <a:extLst>
                <a:ext uri="{FF2B5EF4-FFF2-40B4-BE49-F238E27FC236}">
                  <a16:creationId xmlns:a16="http://schemas.microsoft.com/office/drawing/2014/main" id="{CA023A7F-E532-4798-8961-B10FC9088501}"/>
                </a:ext>
              </a:extLst>
            </p:cNvPr>
            <p:cNvSpPr/>
            <p:nvPr/>
          </p:nvSpPr>
          <p:spPr>
            <a:xfrm>
              <a:off x="8086417" y="726954"/>
              <a:ext cx="445115" cy="1015663"/>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消費者</a:t>
              </a:r>
            </a:p>
          </p:txBody>
        </p:sp>
      </p:grpSp>
      <p:pic>
        <p:nvPicPr>
          <p:cNvPr id="5" name="Picture 8" descr="上一頁">
            <a:hlinkClick r:id="" action="ppaction://hlinkshowjump?jump=previousslide" tooltip="上一頁"/>
            <a:extLst>
              <a:ext uri="{FF2B5EF4-FFF2-40B4-BE49-F238E27FC236}">
                <a16:creationId xmlns:a16="http://schemas.microsoft.com/office/drawing/2014/main" id="{60A80711-55B8-42FE-AEAA-79E2505152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2FE24CEA-5E2C-445F-B1F9-0CE60E2022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7BFA65AB-11E3-4BEA-B636-E351FC8A11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AF8EF93-2A9A-4A20-AC98-590320D1BFAC}"/>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2">
            <a:extLst>
              <a:ext uri="{FF2B5EF4-FFF2-40B4-BE49-F238E27FC236}">
                <a16:creationId xmlns:a16="http://schemas.microsoft.com/office/drawing/2014/main" id="{685F051B-6BCD-4AA2-9669-F7B605F91AE5}"/>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P57</a:t>
            </a:r>
            <a:endParaRPr kumimoji="0" lang="en-US" altLang="zh-TW" sz="2000" dirty="0">
              <a:solidFill>
                <a:schemeClr val="bg1"/>
              </a:solidFill>
            </a:endParaRPr>
          </a:p>
        </p:txBody>
      </p:sp>
    </p:spTree>
    <p:extLst>
      <p:ext uri="{BB962C8B-B14F-4D97-AF65-F5344CB8AC3E}">
        <p14:creationId xmlns:p14="http://schemas.microsoft.com/office/powerpoint/2010/main" val="3602378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P57</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試試看，將上圖整理成不同循環過程，並找出對應的生物說明。</a:t>
            </a:r>
            <a:endParaRPr lang="zh-TW" altLang="en-US" sz="2800" dirty="0">
              <a:solidFill>
                <a:srgbClr val="000000"/>
              </a:solidFill>
            </a:endParaRPr>
          </a:p>
        </p:txBody>
      </p:sp>
      <p:pic>
        <p:nvPicPr>
          <p:cNvPr id="2" name="圖片 1">
            <a:extLst>
              <a:ext uri="{FF2B5EF4-FFF2-40B4-BE49-F238E27FC236}">
                <a16:creationId xmlns:a16="http://schemas.microsoft.com/office/drawing/2014/main" id="{C0745C1D-5989-4609-9B29-37076C08A35B}"/>
              </a:ext>
            </a:extLst>
          </p:cNvPr>
          <p:cNvPicPr>
            <a:picLocks noChangeAspect="1"/>
          </p:cNvPicPr>
          <p:nvPr/>
        </p:nvPicPr>
        <p:blipFill>
          <a:blip r:embed="rId2" cstate="print"/>
          <a:stretch>
            <a:fillRect/>
          </a:stretch>
        </p:blipFill>
        <p:spPr>
          <a:xfrm>
            <a:off x="256802" y="1675656"/>
            <a:ext cx="8901360" cy="2689448"/>
          </a:xfrm>
          <a:prstGeom prst="rect">
            <a:avLst/>
          </a:prstGeom>
        </p:spPr>
      </p:pic>
    </p:spTree>
    <p:extLst>
      <p:ext uri="{BB962C8B-B14F-4D97-AF65-F5344CB8AC3E}">
        <p14:creationId xmlns:p14="http://schemas.microsoft.com/office/powerpoint/2010/main" val="3739655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CF6F3BC-52D9-41F8-B733-A27682DAC361}"/>
              </a:ext>
            </a:extLst>
          </p:cNvPr>
          <p:cNvPicPr>
            <a:picLocks noChangeAspect="1"/>
          </p:cNvPicPr>
          <p:nvPr/>
        </p:nvPicPr>
        <p:blipFill rotWithShape="1">
          <a:blip r:embed="rId2" cstate="print"/>
          <a:srcRect t="8159"/>
          <a:stretch/>
        </p:blipFill>
        <p:spPr>
          <a:xfrm>
            <a:off x="1" y="0"/>
            <a:ext cx="1928812" cy="1133239"/>
          </a:xfrm>
          <a:prstGeom prst="rect">
            <a:avLst/>
          </a:prstGeom>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P58</a:t>
            </a:r>
            <a:endParaRPr kumimoji="0" lang="en-US" altLang="zh-TW" sz="2000" dirty="0">
              <a:solidFill>
                <a:schemeClr val="bg1"/>
              </a:solidFill>
            </a:endParaRPr>
          </a:p>
        </p:txBody>
      </p:sp>
      <p:sp>
        <p:nvSpPr>
          <p:cNvPr id="3" name="Rectangle 2">
            <a:extLst>
              <a:ext uri="{FF2B5EF4-FFF2-40B4-BE49-F238E27FC236}">
                <a16:creationId xmlns:a16="http://schemas.microsoft.com/office/drawing/2014/main" id="{660EBD86-F513-4F8B-AC6C-03C8BCFB0750}"/>
              </a:ext>
            </a:extLst>
          </p:cNvPr>
          <p:cNvSpPr>
            <a:spLocks noGrp="1" noChangeArrowheads="1"/>
          </p:cNvSpPr>
          <p:nvPr>
            <p:ph type="title"/>
          </p:nvPr>
        </p:nvSpPr>
        <p:spPr>
          <a:xfrm>
            <a:off x="251520" y="1281113"/>
            <a:ext cx="4464496" cy="647700"/>
          </a:xfrm>
        </p:spPr>
        <p:txBody>
          <a:bodyPr/>
          <a:lstStyle/>
          <a:p>
            <a:pPr eaLnBrk="1" hangingPunct="1">
              <a:defRPr/>
            </a:pPr>
            <a:r>
              <a:rPr lang="en-US" altLang="zh-TW" dirty="0">
                <a:latin typeface="+mn-lt"/>
              </a:rPr>
              <a:t>2-3</a:t>
            </a:r>
            <a:r>
              <a:rPr lang="zh-TW" altLang="en-US" dirty="0">
                <a:latin typeface="+mn-lt"/>
              </a:rPr>
              <a:t> 生物間的能量流轉</a:t>
            </a:r>
          </a:p>
        </p:txBody>
      </p:sp>
      <p:sp>
        <p:nvSpPr>
          <p:cNvPr id="4" name="Rectangle 3">
            <a:extLst>
              <a:ext uri="{FF2B5EF4-FFF2-40B4-BE49-F238E27FC236}">
                <a16:creationId xmlns:a16="http://schemas.microsoft.com/office/drawing/2014/main" id="{6F383372-CFD9-4888-8B4F-7DBB349814A6}"/>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生物間的交互作用</a:t>
            </a:r>
          </a:p>
        </p:txBody>
      </p:sp>
      <p:sp>
        <p:nvSpPr>
          <p:cNvPr id="22" name="Rectangle 3">
            <a:extLst>
              <a:ext uri="{FF2B5EF4-FFF2-40B4-BE49-F238E27FC236}">
                <a16:creationId xmlns:a16="http://schemas.microsoft.com/office/drawing/2014/main" id="{CF2A6A86-94CB-4DE4-8B51-8E0B38ACF246}"/>
              </a:ext>
            </a:extLst>
          </p:cNvPr>
          <p:cNvSpPr txBox="1">
            <a:spLocks noChangeArrowheads="1"/>
          </p:cNvSpPr>
          <p:nvPr/>
        </p:nvSpPr>
        <p:spPr bwMode="auto">
          <a:xfrm>
            <a:off x="242640" y="1988840"/>
            <a:ext cx="8649840" cy="3108543"/>
          </a:xfrm>
          <a:prstGeom prst="rect">
            <a:avLst/>
          </a:prstGeom>
          <a:solidFill>
            <a:srgbClr val="FFFFFF">
              <a:alpha val="80000"/>
            </a:srgbClr>
          </a:solid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生物為了生存會消耗能量，需要透過各種方式來獲取能量，食物鏈代表物質和能量在不同物種間的流動與循環的情形。例如：大冠鷲、蛇、麻雀和金線蛙、稻蝗和無尾鳳蝶幼蟲與水稻和金桔樹之間的食物鏈。在一個群集裡，生物「吃」與「被吃」的關係經常形成食物網，而不是單一的食物鏈；一個食物網中會形成很多條的食物鏈。</a:t>
            </a:r>
            <a:endParaRPr lang="zh-TW" altLang="en-US" sz="2800" dirty="0">
              <a:solidFill>
                <a:srgbClr val="000000"/>
              </a:solidFill>
            </a:endParaRPr>
          </a:p>
        </p:txBody>
      </p:sp>
      <p:sp>
        <p:nvSpPr>
          <p:cNvPr id="2" name="矩形: 圓角 1">
            <a:hlinkClick r:id="rId3" action="ppaction://hlinkfile"/>
            <a:extLst>
              <a:ext uri="{FF2B5EF4-FFF2-40B4-BE49-F238E27FC236}">
                <a16:creationId xmlns:a16="http://schemas.microsoft.com/office/drawing/2014/main" id="{C17B0746-109F-E1CA-51B7-CE70A87654FB}"/>
              </a:ext>
            </a:extLst>
          </p:cNvPr>
          <p:cNvSpPr/>
          <p:nvPr/>
        </p:nvSpPr>
        <p:spPr>
          <a:xfrm>
            <a:off x="4374016" y="1472827"/>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5" name="矩形 4">
            <a:extLst>
              <a:ext uri="{FF2B5EF4-FFF2-40B4-BE49-F238E27FC236}">
                <a16:creationId xmlns:a16="http://schemas.microsoft.com/office/drawing/2014/main" id="{B92E6EAA-F8E5-4929-9DD7-E06D2E3BFD86}"/>
              </a:ext>
            </a:extLst>
          </p:cNvPr>
          <p:cNvSpPr/>
          <p:nvPr/>
        </p:nvSpPr>
        <p:spPr>
          <a:xfrm>
            <a:off x="5058016" y="1468315"/>
            <a:ext cx="1620957"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生物間的能量流轉</a:t>
            </a:r>
            <a:endParaRPr lang="zh-TW" altLang="en-US" sz="1100" dirty="0">
              <a:latin typeface="微軟正黑體" panose="020B0604030504040204" pitchFamily="34" charset="-120"/>
              <a:ea typeface="微軟正黑體" panose="020B0604030504040204" pitchFamily="34" charset="-120"/>
            </a:endParaRPr>
          </a:p>
        </p:txBody>
      </p:sp>
      <p:pic>
        <p:nvPicPr>
          <p:cNvPr id="7" name="Picture 8">
            <a:hlinkClick r:id="rId4"/>
            <a:extLst>
              <a:ext uri="{FF2B5EF4-FFF2-40B4-BE49-F238E27FC236}">
                <a16:creationId xmlns:a16="http://schemas.microsoft.com/office/drawing/2014/main" id="{22D741D1-36BE-1B0E-C078-1B117696CF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23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a:extLst>
              <a:ext uri="{FF2B5EF4-FFF2-40B4-BE49-F238E27FC236}">
                <a16:creationId xmlns:a16="http://schemas.microsoft.com/office/drawing/2014/main" id="{6A0A7B73-9A73-41AC-A967-7956BD25874B}"/>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P46</a:t>
            </a:r>
          </a:p>
        </p:txBody>
      </p:sp>
      <p:sp>
        <p:nvSpPr>
          <p:cNvPr id="20" name="Rectangle 2">
            <a:extLst>
              <a:ext uri="{FF2B5EF4-FFF2-40B4-BE49-F238E27FC236}">
                <a16:creationId xmlns:a16="http://schemas.microsoft.com/office/drawing/2014/main" id="{D43E9AB3-87C1-4F8D-AB9C-29719D21460F}"/>
              </a:ext>
            </a:extLst>
          </p:cNvPr>
          <p:cNvSpPr>
            <a:spLocks noGrp="1" noChangeArrowheads="1"/>
          </p:cNvSpPr>
          <p:nvPr>
            <p:ph type="title"/>
          </p:nvPr>
        </p:nvSpPr>
        <p:spPr>
          <a:xfrm>
            <a:off x="251520" y="1281113"/>
            <a:ext cx="4032448" cy="647700"/>
          </a:xfrm>
        </p:spPr>
        <p:txBody>
          <a:bodyPr/>
          <a:lstStyle/>
          <a:p>
            <a:pPr eaLnBrk="1" hangingPunct="1">
              <a:defRPr/>
            </a:pPr>
            <a:r>
              <a:rPr lang="en-US" altLang="zh-TW" dirty="0">
                <a:latin typeface="+mn-lt"/>
              </a:rPr>
              <a:t>1-1</a:t>
            </a:r>
            <a:r>
              <a:rPr lang="zh-TW" altLang="en-US" dirty="0">
                <a:latin typeface="+mn-lt"/>
              </a:rPr>
              <a:t> 認識族群與群集</a:t>
            </a:r>
          </a:p>
        </p:txBody>
      </p:sp>
      <p:sp>
        <p:nvSpPr>
          <p:cNvPr id="11" name="Rectangle 3">
            <a:extLst>
              <a:ext uri="{FF2B5EF4-FFF2-40B4-BE49-F238E27FC236}">
                <a16:creationId xmlns:a16="http://schemas.microsoft.com/office/drawing/2014/main" id="{40B143D9-81E4-4908-9A66-1F29D397B7BB}"/>
              </a:ext>
            </a:extLst>
          </p:cNvPr>
          <p:cNvSpPr txBox="1">
            <a:spLocks noChangeArrowheads="1"/>
          </p:cNvSpPr>
          <p:nvPr/>
        </p:nvSpPr>
        <p:spPr bwMode="auto">
          <a:xfrm>
            <a:off x="1878008" y="279905"/>
            <a:ext cx="24059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族群與群集</a:t>
            </a:r>
          </a:p>
        </p:txBody>
      </p:sp>
      <p:pic>
        <p:nvPicPr>
          <p:cNvPr id="3" name="圖片 2">
            <a:extLst>
              <a:ext uri="{FF2B5EF4-FFF2-40B4-BE49-F238E27FC236}">
                <a16:creationId xmlns:a16="http://schemas.microsoft.com/office/drawing/2014/main" id="{3470A423-74DA-4225-AD2E-860237B3684A}"/>
              </a:ext>
            </a:extLst>
          </p:cNvPr>
          <p:cNvPicPr>
            <a:picLocks noChangeAspect="1"/>
          </p:cNvPicPr>
          <p:nvPr/>
        </p:nvPicPr>
        <p:blipFill>
          <a:blip r:embed="rId3" cstate="print"/>
          <a:stretch>
            <a:fillRect/>
          </a:stretch>
        </p:blipFill>
        <p:spPr>
          <a:xfrm>
            <a:off x="0" y="0"/>
            <a:ext cx="1907704" cy="1157341"/>
          </a:xfrm>
          <a:prstGeom prst="rect">
            <a:avLst/>
          </a:prstGeom>
        </p:spPr>
      </p:pic>
      <p:sp>
        <p:nvSpPr>
          <p:cNvPr id="12"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198884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我們居住的地球有著豐富的環境，不同的環境中也棲息著多樣的生物，在生活環境中就可以發現許多生物。找一找，在草地的環境中可以發現哪些動物或植物呢？</a:t>
            </a:r>
            <a:endParaRPr lang="zh-TW" altLang="en-US" sz="2800" dirty="0">
              <a:solidFill>
                <a:srgbClr val="000000"/>
              </a:solidFill>
            </a:endParaRPr>
          </a:p>
        </p:txBody>
      </p:sp>
      <p:sp>
        <p:nvSpPr>
          <p:cNvPr id="7" name="矩形 6">
            <a:extLst>
              <a:ext uri="{FF2B5EF4-FFF2-40B4-BE49-F238E27FC236}">
                <a16:creationId xmlns:a16="http://schemas.microsoft.com/office/drawing/2014/main" id="{7B378C49-F14A-4D08-A529-BF87E0B913C0}"/>
              </a:ext>
            </a:extLst>
          </p:cNvPr>
          <p:cNvSpPr>
            <a:spLocks noChangeArrowheads="1"/>
          </p:cNvSpPr>
          <p:nvPr/>
        </p:nvSpPr>
        <p:spPr bwMode="auto">
          <a:xfrm>
            <a:off x="251520" y="3799847"/>
            <a:ext cx="8640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可以發現紋白蝶、螞蟻、黃花酢醬草、小灰蝶</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
        <p:nvSpPr>
          <p:cNvPr id="2" name="矩形: 圓角 1">
            <a:hlinkClick r:id="rId4" action="ppaction://hlinkfile"/>
            <a:extLst>
              <a:ext uri="{FF2B5EF4-FFF2-40B4-BE49-F238E27FC236}">
                <a16:creationId xmlns:a16="http://schemas.microsoft.com/office/drawing/2014/main" id="{FEFC56A7-50C8-BBCA-5B02-ABC9B1F0BF3C}"/>
              </a:ext>
            </a:extLst>
          </p:cNvPr>
          <p:cNvSpPr/>
          <p:nvPr/>
        </p:nvSpPr>
        <p:spPr>
          <a:xfrm>
            <a:off x="4067944" y="1455784"/>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4" name="矩形 3">
            <a:extLst>
              <a:ext uri="{FF2B5EF4-FFF2-40B4-BE49-F238E27FC236}">
                <a16:creationId xmlns:a16="http://schemas.microsoft.com/office/drawing/2014/main" id="{4F306ABE-E6A1-245A-7383-FF4FCFD50376}"/>
              </a:ext>
            </a:extLst>
          </p:cNvPr>
          <p:cNvSpPr/>
          <p:nvPr/>
        </p:nvSpPr>
        <p:spPr>
          <a:xfrm>
            <a:off x="4782098" y="1463895"/>
            <a:ext cx="1441420"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認識族群與群集</a:t>
            </a:r>
            <a:endParaRPr lang="zh-TW" altLang="en-US" sz="1100" dirty="0">
              <a:latin typeface="微軟正黑體" panose="020B0604030504040204" pitchFamily="34" charset="-120"/>
              <a:ea typeface="微軟正黑體" panose="020B0604030504040204" pitchFamily="34" charset="-120"/>
            </a:endParaRPr>
          </a:p>
        </p:txBody>
      </p:sp>
      <p:pic>
        <p:nvPicPr>
          <p:cNvPr id="5" name="Picture 8">
            <a:hlinkClick r:id="rId5"/>
            <a:extLst>
              <a:ext uri="{FF2B5EF4-FFF2-40B4-BE49-F238E27FC236}">
                <a16:creationId xmlns:a16="http://schemas.microsoft.com/office/drawing/2014/main" id="{5F2C9479-2202-7C41-72FD-55BC341208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P58</a:t>
            </a:r>
            <a:endParaRPr kumimoji="0" lang="en-US" altLang="zh-TW" sz="2000" dirty="0">
              <a:solidFill>
                <a:schemeClr val="bg1"/>
              </a:solidFill>
            </a:endParaRPr>
          </a:p>
        </p:txBody>
      </p:sp>
      <p:grpSp>
        <p:nvGrpSpPr>
          <p:cNvPr id="3" name="群組 2">
            <a:extLst>
              <a:ext uri="{FF2B5EF4-FFF2-40B4-BE49-F238E27FC236}">
                <a16:creationId xmlns:a16="http://schemas.microsoft.com/office/drawing/2014/main" id="{ECB83F5E-3D32-403B-BADD-F29F0BF17633}"/>
              </a:ext>
            </a:extLst>
          </p:cNvPr>
          <p:cNvGrpSpPr/>
          <p:nvPr/>
        </p:nvGrpSpPr>
        <p:grpSpPr>
          <a:xfrm>
            <a:off x="1307979" y="149666"/>
            <a:ext cx="7440485" cy="6315831"/>
            <a:chOff x="1307979" y="149666"/>
            <a:chExt cx="7440485" cy="6315831"/>
          </a:xfrm>
        </p:grpSpPr>
        <p:pic>
          <p:nvPicPr>
            <p:cNvPr id="2" name="圖片 1">
              <a:extLst>
                <a:ext uri="{FF2B5EF4-FFF2-40B4-BE49-F238E27FC236}">
                  <a16:creationId xmlns:a16="http://schemas.microsoft.com/office/drawing/2014/main" id="{697AB720-8824-433F-BD06-AD0A0AA4AB9C}"/>
                </a:ext>
              </a:extLst>
            </p:cNvPr>
            <p:cNvPicPr>
              <a:picLocks noChangeAspect="1"/>
            </p:cNvPicPr>
            <p:nvPr/>
          </p:nvPicPr>
          <p:blipFill>
            <a:blip r:embed="rId2" cstate="print"/>
            <a:stretch>
              <a:fillRect/>
            </a:stretch>
          </p:blipFill>
          <p:spPr>
            <a:xfrm>
              <a:off x="1403648" y="149666"/>
              <a:ext cx="6276553" cy="6159654"/>
            </a:xfrm>
            <a:prstGeom prst="rect">
              <a:avLst/>
            </a:prstGeom>
          </p:spPr>
        </p:pic>
        <p:sp>
          <p:nvSpPr>
            <p:cNvPr id="8" name="矩形 7">
              <a:extLst>
                <a:ext uri="{FF2B5EF4-FFF2-40B4-BE49-F238E27FC236}">
                  <a16:creationId xmlns:a16="http://schemas.microsoft.com/office/drawing/2014/main" id="{9C1FBDE1-E765-4622-9389-FB96707E8CDD}"/>
                </a:ext>
              </a:extLst>
            </p:cNvPr>
            <p:cNvSpPr/>
            <p:nvPr/>
          </p:nvSpPr>
          <p:spPr>
            <a:xfrm>
              <a:off x="4211960" y="1588730"/>
              <a:ext cx="1763380"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大冠鷲</a:t>
              </a:r>
              <a:endParaRPr lang="zh-TW" altLang="en-US" sz="2400" dirty="0">
                <a:latin typeface="標楷體" panose="03000509000000000000" pitchFamily="65" charset="-120"/>
                <a:ea typeface="標楷體" panose="03000509000000000000" pitchFamily="65" charset="-120"/>
              </a:endParaRPr>
            </a:p>
          </p:txBody>
        </p:sp>
        <p:sp>
          <p:nvSpPr>
            <p:cNvPr id="9" name="矩形 8">
              <a:extLst>
                <a:ext uri="{FF2B5EF4-FFF2-40B4-BE49-F238E27FC236}">
                  <a16:creationId xmlns:a16="http://schemas.microsoft.com/office/drawing/2014/main" id="{616BD790-1D7E-46B7-8189-584901C05151}"/>
                </a:ext>
              </a:extLst>
            </p:cNvPr>
            <p:cNvSpPr/>
            <p:nvPr/>
          </p:nvSpPr>
          <p:spPr>
            <a:xfrm>
              <a:off x="2339752" y="3068960"/>
              <a:ext cx="1152128"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金線蛙</a:t>
              </a:r>
              <a:endParaRPr lang="zh-TW" altLang="en-US" sz="2400" dirty="0">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D0268A4C-957E-4F34-B79F-D36E5835332D}"/>
                </a:ext>
              </a:extLst>
            </p:cNvPr>
            <p:cNvSpPr/>
            <p:nvPr/>
          </p:nvSpPr>
          <p:spPr>
            <a:xfrm>
              <a:off x="5508104" y="3027794"/>
              <a:ext cx="1152128"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蛇</a:t>
              </a:r>
              <a:endParaRPr lang="zh-TW" altLang="en-US" sz="2400" dirty="0">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83E988C0-0143-4EBC-A7AA-1AC0B83A5383}"/>
                </a:ext>
              </a:extLst>
            </p:cNvPr>
            <p:cNvSpPr/>
            <p:nvPr/>
          </p:nvSpPr>
          <p:spPr>
            <a:xfrm>
              <a:off x="4355976" y="4263479"/>
              <a:ext cx="1152128"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麻雀</a:t>
              </a:r>
              <a:endParaRPr lang="zh-TW" altLang="en-US" sz="2400" dirty="0">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423C8C22-F2F4-4340-B4AA-1063937A8853}"/>
                </a:ext>
              </a:extLst>
            </p:cNvPr>
            <p:cNvSpPr/>
            <p:nvPr/>
          </p:nvSpPr>
          <p:spPr>
            <a:xfrm>
              <a:off x="1307979" y="5445224"/>
              <a:ext cx="1152128"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稻蝗</a:t>
              </a:r>
              <a:endParaRPr lang="zh-TW" altLang="en-US" sz="2400" dirty="0">
                <a:latin typeface="標楷體" panose="03000509000000000000" pitchFamily="65" charset="-120"/>
                <a:ea typeface="標楷體" panose="03000509000000000000" pitchFamily="65" charset="-120"/>
              </a:endParaRPr>
            </a:p>
          </p:txBody>
        </p:sp>
        <p:sp>
          <p:nvSpPr>
            <p:cNvPr id="13" name="矩形 12">
              <a:extLst>
                <a:ext uri="{FF2B5EF4-FFF2-40B4-BE49-F238E27FC236}">
                  <a16:creationId xmlns:a16="http://schemas.microsoft.com/office/drawing/2014/main" id="{ED291357-B765-4136-834D-D0A70A9AD077}"/>
                </a:ext>
              </a:extLst>
            </p:cNvPr>
            <p:cNvSpPr/>
            <p:nvPr/>
          </p:nvSpPr>
          <p:spPr>
            <a:xfrm>
              <a:off x="3904752" y="5847655"/>
              <a:ext cx="1152128"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水稻</a:t>
              </a:r>
              <a:endParaRPr lang="zh-TW" altLang="en-US" sz="2400" dirty="0">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id="{8408B80E-0C28-4853-8CF8-8D4366350082}"/>
                </a:ext>
              </a:extLst>
            </p:cNvPr>
            <p:cNvSpPr/>
            <p:nvPr/>
          </p:nvSpPr>
          <p:spPr>
            <a:xfrm>
              <a:off x="5018111" y="6003832"/>
              <a:ext cx="1450952"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金桔樹葉</a:t>
              </a:r>
              <a:endParaRPr lang="zh-TW" altLang="en-US" sz="2400" dirty="0">
                <a:latin typeface="標楷體" panose="03000509000000000000" pitchFamily="65" charset="-120"/>
                <a:ea typeface="標楷體" panose="03000509000000000000" pitchFamily="65" charset="-120"/>
              </a:endParaRPr>
            </a:p>
          </p:txBody>
        </p:sp>
        <p:sp>
          <p:nvSpPr>
            <p:cNvPr id="15" name="矩形 14">
              <a:extLst>
                <a:ext uri="{FF2B5EF4-FFF2-40B4-BE49-F238E27FC236}">
                  <a16:creationId xmlns:a16="http://schemas.microsoft.com/office/drawing/2014/main" id="{298A606C-B760-4A1B-AA8D-F90CB58F1314}"/>
                </a:ext>
              </a:extLst>
            </p:cNvPr>
            <p:cNvSpPr/>
            <p:nvPr/>
          </p:nvSpPr>
          <p:spPr>
            <a:xfrm>
              <a:off x="6660232" y="4984013"/>
              <a:ext cx="2088232" cy="461665"/>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無尾鳳蝶幼蟲</a:t>
              </a:r>
              <a:endParaRPr lang="zh-TW" altLang="en-US" sz="2400" dirty="0">
                <a:latin typeface="標楷體" panose="03000509000000000000" pitchFamily="65" charset="-120"/>
                <a:ea typeface="標楷體" panose="03000509000000000000" pitchFamily="65" charset="-120"/>
              </a:endParaRPr>
            </a:p>
          </p:txBody>
        </p:sp>
      </p:grpSp>
      <p:pic>
        <p:nvPicPr>
          <p:cNvPr id="5" name="Picture 8" descr="上一頁">
            <a:hlinkClick r:id="" action="ppaction://hlinkshowjump?jump=previousslide" tooltip="上一頁"/>
            <a:extLst>
              <a:ext uri="{FF2B5EF4-FFF2-40B4-BE49-F238E27FC236}">
                <a16:creationId xmlns:a16="http://schemas.microsoft.com/office/drawing/2014/main" id="{1DBFD6A0-2702-4AD9-A150-0EC6680970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AF2CB511-F88D-473A-B029-1FF8AEC822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5B7CFF88-6AA7-4DA3-8AA4-7415863071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661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172400" y="0"/>
            <a:ext cx="925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P58</a:t>
            </a:r>
            <a:r>
              <a:rPr kumimoji="0" lang="en-US" altLang="zh-TW" sz="2000" dirty="0">
                <a:solidFill>
                  <a:schemeClr val="bg1"/>
                </a:solidFill>
              </a:rPr>
              <a:t>-59</a:t>
            </a: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想一想，從上面的食物網可以找出幾條不相同的食物鏈？</a:t>
            </a:r>
            <a:endParaRPr lang="en-US" altLang="zh-TW" sz="2800" dirty="0"/>
          </a:p>
          <a:p>
            <a:pPr marL="0" indent="720000" eaLnBrk="1">
              <a:buFontTx/>
              <a:buNone/>
            </a:pPr>
            <a:endParaRPr lang="en-US" altLang="zh-TW" sz="2800" dirty="0"/>
          </a:p>
          <a:p>
            <a:pPr marL="0" indent="0" eaLnBrk="1">
              <a:spcBef>
                <a:spcPts val="0"/>
              </a:spcBef>
              <a:buFontTx/>
              <a:buNone/>
            </a:pPr>
            <a:r>
              <a:rPr lang="zh-TW" altLang="en-US" sz="2800" dirty="0"/>
              <a:t>將自己的發現和同學分享，並比較有什麼差異。</a:t>
            </a:r>
            <a:endParaRPr lang="zh-TW" altLang="en-US" sz="2800" dirty="0">
              <a:solidFill>
                <a:srgbClr val="000000"/>
              </a:solidFill>
            </a:endParaRPr>
          </a:p>
        </p:txBody>
      </p:sp>
      <p:sp>
        <p:nvSpPr>
          <p:cNvPr id="4" name="Rectangle 3">
            <a:extLst>
              <a:ext uri="{FF2B5EF4-FFF2-40B4-BE49-F238E27FC236}">
                <a16:creationId xmlns:a16="http://schemas.microsoft.com/office/drawing/2014/main" id="{3BCC85D8-9F3D-475A-9B12-29DCBBC30E8A}"/>
              </a:ext>
            </a:extLst>
          </p:cNvPr>
          <p:cNvSpPr txBox="1">
            <a:spLocks noChangeArrowheads="1"/>
          </p:cNvSpPr>
          <p:nvPr/>
        </p:nvSpPr>
        <p:spPr bwMode="auto">
          <a:xfrm>
            <a:off x="251520" y="3486487"/>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課本前一頁食物網中，大冠鷲要吃許多食物才能生存；蛇與麻雀也要攝取許多食物才能生存；稻蝗則必須吃掉大量水稻。大冠鷲、蛇、麻雀和金線蛙、稻蝗和無尾鳳蝶幼蟲與水稻和金桔樹之間，在自然界中的數量關係，像個金字塔。</a:t>
            </a:r>
            <a:endParaRPr lang="zh-TW" altLang="en-US" sz="2800" dirty="0">
              <a:solidFill>
                <a:srgbClr val="000000"/>
              </a:solidFill>
            </a:endParaRPr>
          </a:p>
        </p:txBody>
      </p:sp>
      <p:sp>
        <p:nvSpPr>
          <p:cNvPr id="5" name="矩形 4">
            <a:extLst>
              <a:ext uri="{FF2B5EF4-FFF2-40B4-BE49-F238E27FC236}">
                <a16:creationId xmlns:a16="http://schemas.microsoft.com/office/drawing/2014/main" id="{1D7C8E34-5E86-46BB-ABF5-043086663D7D}"/>
              </a:ext>
            </a:extLst>
          </p:cNvPr>
          <p:cNvSpPr>
            <a:spLocks noChangeArrowheads="1"/>
          </p:cNvSpPr>
          <p:nvPr/>
        </p:nvSpPr>
        <p:spPr bwMode="auto">
          <a:xfrm>
            <a:off x="271099" y="1484784"/>
            <a:ext cx="86216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我找到水稻→稻蝗→麻雀→蛇→大冠鷲的食物鏈。</a:t>
            </a:r>
          </a:p>
        </p:txBody>
      </p:sp>
    </p:spTree>
    <p:extLst>
      <p:ext uri="{BB962C8B-B14F-4D97-AF65-F5344CB8AC3E}">
        <p14:creationId xmlns:p14="http://schemas.microsoft.com/office/powerpoint/2010/main" val="189127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P59</a:t>
            </a:r>
            <a:endParaRPr kumimoji="0" lang="en-US" altLang="zh-TW" sz="2000" dirty="0">
              <a:solidFill>
                <a:schemeClr val="bg1"/>
              </a:solidFill>
            </a:endParaRPr>
          </a:p>
        </p:txBody>
      </p:sp>
      <p:grpSp>
        <p:nvGrpSpPr>
          <p:cNvPr id="4" name="群組 3">
            <a:extLst>
              <a:ext uri="{FF2B5EF4-FFF2-40B4-BE49-F238E27FC236}">
                <a16:creationId xmlns:a16="http://schemas.microsoft.com/office/drawing/2014/main" id="{0A6E796D-E516-42D7-9DB2-BBE3E42269D7}"/>
              </a:ext>
            </a:extLst>
          </p:cNvPr>
          <p:cNvGrpSpPr/>
          <p:nvPr/>
        </p:nvGrpSpPr>
        <p:grpSpPr>
          <a:xfrm>
            <a:off x="211269" y="508090"/>
            <a:ext cx="8814586" cy="4426047"/>
            <a:chOff x="211269" y="508090"/>
            <a:chExt cx="8814586" cy="4426047"/>
          </a:xfrm>
        </p:grpSpPr>
        <p:pic>
          <p:nvPicPr>
            <p:cNvPr id="3" name="圖片 2">
              <a:extLst>
                <a:ext uri="{FF2B5EF4-FFF2-40B4-BE49-F238E27FC236}">
                  <a16:creationId xmlns:a16="http://schemas.microsoft.com/office/drawing/2014/main" id="{98CD4AED-2FE6-464B-BD79-139F361DE0AB}"/>
                </a:ext>
              </a:extLst>
            </p:cNvPr>
            <p:cNvPicPr>
              <a:picLocks noChangeAspect="1"/>
            </p:cNvPicPr>
            <p:nvPr/>
          </p:nvPicPr>
          <p:blipFill>
            <a:blip r:embed="rId2" cstate="print"/>
            <a:stretch>
              <a:fillRect/>
            </a:stretch>
          </p:blipFill>
          <p:spPr>
            <a:xfrm>
              <a:off x="211269" y="508090"/>
              <a:ext cx="8814586" cy="4426047"/>
            </a:xfrm>
            <a:prstGeom prst="rect">
              <a:avLst/>
            </a:prstGeom>
          </p:spPr>
        </p:pic>
        <p:sp>
          <p:nvSpPr>
            <p:cNvPr id="5" name="矩形 4">
              <a:extLst>
                <a:ext uri="{FF2B5EF4-FFF2-40B4-BE49-F238E27FC236}">
                  <a16:creationId xmlns:a16="http://schemas.microsoft.com/office/drawing/2014/main" id="{9911D58D-6E6F-441E-B97C-4EFE962609F9}"/>
                </a:ext>
              </a:extLst>
            </p:cNvPr>
            <p:cNvSpPr/>
            <p:nvPr/>
          </p:nvSpPr>
          <p:spPr>
            <a:xfrm>
              <a:off x="251520" y="613137"/>
              <a:ext cx="1488070" cy="1015663"/>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分解者（分解屍體、排泄物）</a:t>
              </a:r>
              <a:endParaRPr lang="zh-TW" altLang="en-US" sz="20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D6514AA9-0CA0-47FF-9A94-EBF9F3A3BBE2}"/>
                </a:ext>
              </a:extLst>
            </p:cNvPr>
            <p:cNvSpPr/>
            <p:nvPr/>
          </p:nvSpPr>
          <p:spPr>
            <a:xfrm>
              <a:off x="7812360" y="548680"/>
              <a:ext cx="1031842" cy="1015663"/>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能量以熱的形式損失</a:t>
              </a:r>
              <a:endParaRPr lang="zh-TW" altLang="en-US" sz="2000" dirty="0">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C121AB30-6E3F-44C6-9D07-8BD1981DCAF0}"/>
                </a:ext>
              </a:extLst>
            </p:cNvPr>
            <p:cNvSpPr/>
            <p:nvPr/>
          </p:nvSpPr>
          <p:spPr>
            <a:xfrm>
              <a:off x="440874" y="2132856"/>
              <a:ext cx="818758" cy="707886"/>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回收養分</a:t>
              </a:r>
              <a:endParaRPr lang="zh-TW" altLang="en-US" sz="2000" dirty="0">
                <a:latin typeface="標楷體" panose="03000509000000000000" pitchFamily="65" charset="-120"/>
                <a:ea typeface="標楷體" panose="03000509000000000000" pitchFamily="65" charset="-120"/>
              </a:endParaRPr>
            </a:p>
          </p:txBody>
        </p:sp>
        <p:sp>
          <p:nvSpPr>
            <p:cNvPr id="8" name="矩形 7">
              <a:extLst>
                <a:ext uri="{FF2B5EF4-FFF2-40B4-BE49-F238E27FC236}">
                  <a16:creationId xmlns:a16="http://schemas.microsoft.com/office/drawing/2014/main" id="{FF38B41B-BDF6-4E0C-8939-4173C00AAB6B}"/>
                </a:ext>
              </a:extLst>
            </p:cNvPr>
            <p:cNvSpPr/>
            <p:nvPr/>
          </p:nvSpPr>
          <p:spPr>
            <a:xfrm>
              <a:off x="3184554" y="856898"/>
              <a:ext cx="1872208" cy="646331"/>
            </a:xfrm>
            <a:prstGeom prst="rect">
              <a:avLst/>
            </a:prstGeom>
          </p:spPr>
          <p:txBody>
            <a:bodyPr wrap="square">
              <a:spAutoFit/>
            </a:bodyPr>
            <a:lstStyle/>
            <a:p>
              <a:pPr eaLnBrk="1"/>
              <a:r>
                <a:rPr lang="zh-TW" altLang="en-US" dirty="0">
                  <a:solidFill>
                    <a:srgbClr val="211D1E"/>
                  </a:solidFill>
                  <a:latin typeface="標楷體" panose="03000509000000000000" pitchFamily="65" charset="-120"/>
                  <a:ea typeface="標楷體" panose="03000509000000000000" pitchFamily="65" charset="-120"/>
                </a:rPr>
                <a:t>頂級掠食者</a:t>
              </a:r>
            </a:p>
            <a:p>
              <a:pPr eaLnBrk="1"/>
              <a:r>
                <a:rPr lang="zh-TW" altLang="en-US" dirty="0">
                  <a:solidFill>
                    <a:srgbClr val="211D1E"/>
                  </a:solidFill>
                  <a:latin typeface="標楷體" panose="03000509000000000000" pitchFamily="65" charset="-120"/>
                  <a:ea typeface="標楷體" panose="03000509000000000000" pitchFamily="65" charset="-120"/>
                </a:rPr>
                <a:t>例如：大冠鷲</a:t>
              </a:r>
              <a:endParaRPr lang="zh-TW" altLang="en-US" dirty="0">
                <a:latin typeface="標楷體" panose="03000509000000000000" pitchFamily="65" charset="-120"/>
                <a:ea typeface="標楷體" panose="03000509000000000000" pitchFamily="65" charset="-120"/>
              </a:endParaRPr>
            </a:p>
          </p:txBody>
        </p:sp>
        <p:sp>
          <p:nvSpPr>
            <p:cNvPr id="9" name="矩形 8">
              <a:extLst>
                <a:ext uri="{FF2B5EF4-FFF2-40B4-BE49-F238E27FC236}">
                  <a16:creationId xmlns:a16="http://schemas.microsoft.com/office/drawing/2014/main" id="{121BDB95-A554-4A5B-B8EA-6DD010F17072}"/>
                </a:ext>
              </a:extLst>
            </p:cNvPr>
            <p:cNvSpPr/>
            <p:nvPr/>
          </p:nvSpPr>
          <p:spPr>
            <a:xfrm>
              <a:off x="3136929" y="1604417"/>
              <a:ext cx="1560037" cy="646331"/>
            </a:xfrm>
            <a:prstGeom prst="rect">
              <a:avLst/>
            </a:prstGeom>
          </p:spPr>
          <p:txBody>
            <a:bodyPr wrap="square">
              <a:spAutoFit/>
            </a:bodyPr>
            <a:lstStyle/>
            <a:p>
              <a:pPr eaLnBrk="1"/>
              <a:r>
                <a:rPr lang="zh-TW" altLang="en-US" dirty="0">
                  <a:solidFill>
                    <a:srgbClr val="211D1E"/>
                  </a:solidFill>
                  <a:latin typeface="標楷體" panose="03000509000000000000" pitchFamily="65" charset="-120"/>
                  <a:ea typeface="標楷體" panose="03000509000000000000" pitchFamily="65" charset="-120"/>
                </a:rPr>
                <a:t>三級消費者</a:t>
              </a:r>
              <a:endParaRPr lang="en-US" altLang="zh-TW" dirty="0">
                <a:solidFill>
                  <a:srgbClr val="211D1E"/>
                </a:solidFill>
                <a:latin typeface="標楷體" panose="03000509000000000000" pitchFamily="65" charset="-120"/>
                <a:ea typeface="標楷體" panose="03000509000000000000" pitchFamily="65" charset="-120"/>
              </a:endParaRPr>
            </a:p>
            <a:p>
              <a:pPr eaLnBrk="1"/>
              <a:r>
                <a:rPr lang="zh-TW" altLang="en-US" dirty="0">
                  <a:solidFill>
                    <a:srgbClr val="211D1E"/>
                  </a:solidFill>
                  <a:latin typeface="標楷體" panose="03000509000000000000" pitchFamily="65" charset="-120"/>
                  <a:ea typeface="標楷體" panose="03000509000000000000" pitchFamily="65" charset="-120"/>
                </a:rPr>
                <a:t>例如：蛇</a:t>
              </a:r>
              <a:endParaRPr lang="zh-TW" altLang="en-US" dirty="0">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39F52827-E674-42D3-B5E7-1252062DF935}"/>
                </a:ext>
              </a:extLst>
            </p:cNvPr>
            <p:cNvSpPr/>
            <p:nvPr/>
          </p:nvSpPr>
          <p:spPr>
            <a:xfrm>
              <a:off x="2267744" y="2206605"/>
              <a:ext cx="2664296" cy="646331"/>
            </a:xfrm>
            <a:prstGeom prst="rect">
              <a:avLst/>
            </a:prstGeom>
          </p:spPr>
          <p:txBody>
            <a:bodyPr wrap="square">
              <a:spAutoFit/>
            </a:bodyPr>
            <a:lstStyle/>
            <a:p>
              <a:pPr eaLnBrk="1"/>
              <a:r>
                <a:rPr lang="zh-TW" altLang="en-US" dirty="0">
                  <a:solidFill>
                    <a:srgbClr val="211D1E"/>
                  </a:solidFill>
                  <a:latin typeface="標楷體" panose="03000509000000000000" pitchFamily="65" charset="-120"/>
                  <a:ea typeface="標楷體" panose="03000509000000000000" pitchFamily="65" charset="-120"/>
                </a:rPr>
                <a:t>二級消費者</a:t>
              </a:r>
              <a:endParaRPr lang="en-US" altLang="zh-TW" dirty="0">
                <a:solidFill>
                  <a:srgbClr val="211D1E"/>
                </a:solidFill>
                <a:latin typeface="標楷體" panose="03000509000000000000" pitchFamily="65" charset="-120"/>
                <a:ea typeface="標楷體" panose="03000509000000000000" pitchFamily="65" charset="-120"/>
              </a:endParaRPr>
            </a:p>
            <a:p>
              <a:pPr eaLnBrk="1"/>
              <a:r>
                <a:rPr lang="zh-TW" altLang="en-US" dirty="0">
                  <a:solidFill>
                    <a:srgbClr val="211D1E"/>
                  </a:solidFill>
                  <a:latin typeface="標楷體" panose="03000509000000000000" pitchFamily="65" charset="-120"/>
                  <a:ea typeface="標楷體" panose="03000509000000000000" pitchFamily="65" charset="-120"/>
                </a:rPr>
                <a:t>例如：麻雀、金線蛙</a:t>
              </a:r>
              <a:endParaRPr lang="zh-TW" altLang="en-US" dirty="0">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D5BC17EA-E78A-4231-9AA0-01B7ACB2B894}"/>
                </a:ext>
              </a:extLst>
            </p:cNvPr>
            <p:cNvSpPr/>
            <p:nvPr/>
          </p:nvSpPr>
          <p:spPr>
            <a:xfrm>
              <a:off x="1259632" y="2782669"/>
              <a:ext cx="3024336" cy="646331"/>
            </a:xfrm>
            <a:prstGeom prst="rect">
              <a:avLst/>
            </a:prstGeom>
          </p:spPr>
          <p:txBody>
            <a:bodyPr wrap="square">
              <a:spAutoFit/>
            </a:bodyPr>
            <a:lstStyle/>
            <a:p>
              <a:pPr eaLnBrk="1"/>
              <a:r>
                <a:rPr lang="zh-TW" altLang="en-US" dirty="0">
                  <a:solidFill>
                    <a:srgbClr val="211D1E"/>
                  </a:solidFill>
                  <a:latin typeface="標楷體" panose="03000509000000000000" pitchFamily="65" charset="-120"/>
                  <a:ea typeface="標楷體" panose="03000509000000000000" pitchFamily="65" charset="-120"/>
                </a:rPr>
                <a:t>一級消費者</a:t>
              </a:r>
            </a:p>
            <a:p>
              <a:pPr eaLnBrk="1"/>
              <a:r>
                <a:rPr lang="zh-TW" altLang="en-US" dirty="0">
                  <a:solidFill>
                    <a:srgbClr val="211D1E"/>
                  </a:solidFill>
                  <a:latin typeface="標楷體" panose="03000509000000000000" pitchFamily="65" charset="-120"/>
                  <a:ea typeface="標楷體" panose="03000509000000000000" pitchFamily="65" charset="-120"/>
                </a:rPr>
                <a:t>例如：稻蝗、無尾鳳蝶幼蟲</a:t>
              </a:r>
              <a:endParaRPr lang="zh-TW" altLang="en-US" dirty="0">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A855564F-1866-41E3-8FF9-888CB5B54DCC}"/>
                </a:ext>
              </a:extLst>
            </p:cNvPr>
            <p:cNvSpPr/>
            <p:nvPr/>
          </p:nvSpPr>
          <p:spPr>
            <a:xfrm>
              <a:off x="1213024" y="3656776"/>
              <a:ext cx="2592288" cy="646331"/>
            </a:xfrm>
            <a:prstGeom prst="rect">
              <a:avLst/>
            </a:prstGeom>
          </p:spPr>
          <p:txBody>
            <a:bodyPr wrap="square">
              <a:spAutoFit/>
            </a:bodyPr>
            <a:lstStyle/>
            <a:p>
              <a:pPr eaLnBrk="1"/>
              <a:r>
                <a:rPr lang="zh-TW" altLang="en-US" dirty="0">
                  <a:solidFill>
                    <a:srgbClr val="211D1E"/>
                  </a:solidFill>
                  <a:latin typeface="標楷體" panose="03000509000000000000" pitchFamily="65" charset="-120"/>
                  <a:ea typeface="標楷體" panose="03000509000000000000" pitchFamily="65" charset="-120"/>
                </a:rPr>
                <a:t>生產者</a:t>
              </a:r>
            </a:p>
            <a:p>
              <a:pPr eaLnBrk="1"/>
              <a:r>
                <a:rPr lang="zh-TW" altLang="en-US" dirty="0">
                  <a:solidFill>
                    <a:srgbClr val="211D1E"/>
                  </a:solidFill>
                  <a:latin typeface="標楷體" panose="03000509000000000000" pitchFamily="65" charset="-120"/>
                  <a:ea typeface="標楷體" panose="03000509000000000000" pitchFamily="65" charset="-120"/>
                </a:rPr>
                <a:t>例如：水稻、金桔樹</a:t>
              </a:r>
              <a:endParaRPr lang="zh-TW" altLang="en-US" dirty="0">
                <a:latin typeface="標楷體" panose="03000509000000000000" pitchFamily="65" charset="-120"/>
                <a:ea typeface="標楷體" panose="03000509000000000000" pitchFamily="65" charset="-120"/>
              </a:endParaRPr>
            </a:p>
          </p:txBody>
        </p:sp>
      </p:grpSp>
      <p:sp>
        <p:nvSpPr>
          <p:cNvPr id="13" name="文字方塊 12">
            <a:extLst>
              <a:ext uri="{FF2B5EF4-FFF2-40B4-BE49-F238E27FC236}">
                <a16:creationId xmlns:a16="http://schemas.microsoft.com/office/drawing/2014/main" id="{CD1A0332-F6D3-4E77-BAD8-1BDB7EE4D2BD}"/>
              </a:ext>
            </a:extLst>
          </p:cNvPr>
          <p:cNvSpPr txBox="1">
            <a:spLocks noChangeArrowheads="1"/>
          </p:cNvSpPr>
          <p:nvPr/>
        </p:nvSpPr>
        <p:spPr bwMode="auto">
          <a:xfrm>
            <a:off x="298317" y="4293096"/>
            <a:ext cx="8594472" cy="224676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標楷體" panose="03000509000000000000" pitchFamily="65" charset="-120"/>
              </a:rPr>
              <a:t>生物體由物質所構成，且必須利用能量才能表現各種生命現象。當綠色植物進行光合作用時，太陽能會被轉變為化學能並儲存於葡萄糖中，而葡萄糖可再轉變為其他的養分。接著，生物利用呼吸作用分解大部分的養分，產生的能量被生物體利用或形成熱能散失，只有少量的養分被轉變為生物體的構造或被儲存起來，有機會透過食物鏈傳遞給下一個生物。因此，在食物鏈中，愈高級的消費者所能獲得的總能量愈少，這個概念可使用能量金字塔呈現，稱為能量金字塔。</a:t>
            </a:r>
          </a:p>
        </p:txBody>
      </p:sp>
    </p:spTree>
    <p:extLst>
      <p:ext uri="{BB962C8B-B14F-4D97-AF65-F5344CB8AC3E}">
        <p14:creationId xmlns:p14="http://schemas.microsoft.com/office/powerpoint/2010/main" val="18557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P59</a:t>
            </a:r>
            <a:endParaRPr kumimoji="0" lang="en-US" altLang="zh-TW" sz="2000" dirty="0">
              <a:solidFill>
                <a:schemeClr val="bg1"/>
              </a:solidFill>
            </a:endParaRPr>
          </a:p>
        </p:txBody>
      </p:sp>
      <p:grpSp>
        <p:nvGrpSpPr>
          <p:cNvPr id="25" name="群組 24">
            <a:extLst>
              <a:ext uri="{FF2B5EF4-FFF2-40B4-BE49-F238E27FC236}">
                <a16:creationId xmlns:a16="http://schemas.microsoft.com/office/drawing/2014/main" id="{54F368F8-C8D4-4A7B-8D60-587F68CEEAF4}"/>
              </a:ext>
            </a:extLst>
          </p:cNvPr>
          <p:cNvGrpSpPr/>
          <p:nvPr/>
        </p:nvGrpSpPr>
        <p:grpSpPr>
          <a:xfrm>
            <a:off x="238511" y="181455"/>
            <a:ext cx="8509953" cy="4327665"/>
            <a:chOff x="238511" y="181455"/>
            <a:chExt cx="8509953" cy="4327665"/>
          </a:xfrm>
        </p:grpSpPr>
        <p:cxnSp>
          <p:nvCxnSpPr>
            <p:cNvPr id="12" name="直線接點 11">
              <a:extLst>
                <a:ext uri="{FF2B5EF4-FFF2-40B4-BE49-F238E27FC236}">
                  <a16:creationId xmlns:a16="http://schemas.microsoft.com/office/drawing/2014/main" id="{9BDB8A11-1748-4177-A1E3-1CA30E33BC2D}"/>
                </a:ext>
              </a:extLst>
            </p:cNvPr>
            <p:cNvCxnSpPr>
              <a:cxnSpLocks/>
            </p:cNvCxnSpPr>
            <p:nvPr/>
          </p:nvCxnSpPr>
          <p:spPr>
            <a:xfrm>
              <a:off x="539552" y="548680"/>
              <a:ext cx="0" cy="396044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4CBBE930-7E69-4D23-9E72-32EE45E69A07}"/>
                </a:ext>
              </a:extLst>
            </p:cNvPr>
            <p:cNvCxnSpPr>
              <a:cxnSpLocks/>
            </p:cNvCxnSpPr>
            <p:nvPr/>
          </p:nvCxnSpPr>
          <p:spPr>
            <a:xfrm>
              <a:off x="6444208" y="526124"/>
              <a:ext cx="2304256"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0EB99013-B481-46C7-8549-7937D696BE04}"/>
                </a:ext>
              </a:extLst>
            </p:cNvPr>
            <p:cNvCxnSpPr>
              <a:cxnSpLocks/>
            </p:cNvCxnSpPr>
            <p:nvPr/>
          </p:nvCxnSpPr>
          <p:spPr>
            <a:xfrm>
              <a:off x="8748464" y="511944"/>
              <a:ext cx="0" cy="3997176"/>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1367B14F-D78F-4EAD-A891-A7507A4F5998}"/>
                </a:ext>
              </a:extLst>
            </p:cNvPr>
            <p:cNvCxnSpPr>
              <a:cxnSpLocks/>
            </p:cNvCxnSpPr>
            <p:nvPr/>
          </p:nvCxnSpPr>
          <p:spPr>
            <a:xfrm>
              <a:off x="539552" y="4509120"/>
              <a:ext cx="8208912"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70FA3DF9-4D94-4534-AE91-DBC3BFE7306D}"/>
                </a:ext>
              </a:extLst>
            </p:cNvPr>
            <p:cNvSpPr/>
            <p:nvPr/>
          </p:nvSpPr>
          <p:spPr>
            <a:xfrm>
              <a:off x="2051720" y="214425"/>
              <a:ext cx="4464495" cy="550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zh-TW" altLang="en-US" sz="2800" b="1" dirty="0">
                  <a:solidFill>
                    <a:srgbClr val="F15E67"/>
                  </a:solidFill>
                </a:rPr>
                <a:t>能量金字塔與食物鏈的關係</a:t>
              </a:r>
            </a:p>
          </p:txBody>
        </p:sp>
        <p:pic>
          <p:nvPicPr>
            <p:cNvPr id="11" name="圖片 10">
              <a:extLst>
                <a:ext uri="{FF2B5EF4-FFF2-40B4-BE49-F238E27FC236}">
                  <a16:creationId xmlns:a16="http://schemas.microsoft.com/office/drawing/2014/main" id="{E4674159-69C6-4F49-A214-0EC510063E75}"/>
                </a:ext>
              </a:extLst>
            </p:cNvPr>
            <p:cNvPicPr>
              <a:picLocks noChangeAspect="1"/>
            </p:cNvPicPr>
            <p:nvPr/>
          </p:nvPicPr>
          <p:blipFill>
            <a:blip r:embed="rId2" cstate="print"/>
            <a:stretch>
              <a:fillRect/>
            </a:stretch>
          </p:blipFill>
          <p:spPr>
            <a:xfrm>
              <a:off x="238511" y="181455"/>
              <a:ext cx="1702533" cy="601207"/>
            </a:xfrm>
            <a:prstGeom prst="rect">
              <a:avLst/>
            </a:prstGeom>
          </p:spPr>
        </p:pic>
      </p:grpSp>
      <p:sp>
        <p:nvSpPr>
          <p:cNvPr id="5" name="矩形 4">
            <a:extLst>
              <a:ext uri="{FF2B5EF4-FFF2-40B4-BE49-F238E27FC236}">
                <a16:creationId xmlns:a16="http://schemas.microsoft.com/office/drawing/2014/main" id="{BFD5446E-39CA-458A-B89A-BE7995B436DD}"/>
              </a:ext>
            </a:extLst>
          </p:cNvPr>
          <p:cNvSpPr/>
          <p:nvPr/>
        </p:nvSpPr>
        <p:spPr>
          <a:xfrm>
            <a:off x="755575" y="890063"/>
            <a:ext cx="7848871" cy="3539430"/>
          </a:xfrm>
          <a:prstGeom prst="rect">
            <a:avLst/>
          </a:prstGeom>
        </p:spPr>
        <p:txBody>
          <a:bodyPr wrap="square">
            <a:spAutoFit/>
          </a:bodyPr>
          <a:lstStyle/>
          <a:p>
            <a:pPr indent="720000" eaLnBrk="1"/>
            <a:r>
              <a:rPr lang="zh-TW" altLang="en-US" sz="2800" dirty="0">
                <a:solidFill>
                  <a:srgbClr val="211D1E"/>
                </a:solidFill>
                <a:latin typeface="+mj-lt"/>
                <a:ea typeface="標楷體" panose="03000509000000000000" pitchFamily="65" charset="-120"/>
              </a:rPr>
              <a:t>在食物鏈中，每一個階層保存約</a:t>
            </a:r>
            <a:r>
              <a:rPr lang="en-US" altLang="zh-TW" sz="2800" dirty="0">
                <a:solidFill>
                  <a:srgbClr val="211D1E"/>
                </a:solidFill>
                <a:latin typeface="+mj-lt"/>
                <a:ea typeface="標楷體" panose="03000509000000000000" pitchFamily="65" charset="-120"/>
              </a:rPr>
              <a:t>10%</a:t>
            </a:r>
            <a:r>
              <a:rPr lang="zh-TW" altLang="en-US" sz="2800" dirty="0">
                <a:solidFill>
                  <a:srgbClr val="211D1E"/>
                </a:solidFill>
                <a:latin typeface="+mj-lt"/>
                <a:ea typeface="標楷體" panose="03000509000000000000" pitchFamily="65" charset="-120"/>
              </a:rPr>
              <a:t>的能量傳遞到下一個階層，提供生物生存所需能量。然而，如食物鏈底層的生物出問題，例如麻雀中毒消失，居於食物鏈頂端的消費者像是大冠鷲等就很容易滅絕。人類也是食物鏈頂端的消費者，沒有乾淨土地與健康的食物鏈底層生態，糧食安全與環境衛生都會受到威脅，人們的健康也就難有保障。</a:t>
            </a:r>
            <a:endParaRPr lang="zh-TW" altLang="en-US" sz="2800" dirty="0">
              <a:latin typeface="+mj-lt"/>
              <a:ea typeface="標楷體" panose="03000509000000000000" pitchFamily="65" charset="-120"/>
            </a:endParaRPr>
          </a:p>
        </p:txBody>
      </p:sp>
    </p:spTree>
    <p:extLst>
      <p:ext uri="{BB962C8B-B14F-4D97-AF65-F5344CB8AC3E}">
        <p14:creationId xmlns:p14="http://schemas.microsoft.com/office/powerpoint/2010/main" val="3606240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P59</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大部分的能量會提供生物維持各項生存條件，只有少部分的能量，有機會透過食物鏈傳遞給下個生物。地球有多樣的自然環境，不同種類的動物與植物生存在各種環境中，空氣、陸地、海洋和環境中的生物，它們共同組成了地球各種的生態系。</a:t>
            </a:r>
            <a:endParaRPr lang="zh-TW" altLang="en-US" sz="2800" dirty="0">
              <a:solidFill>
                <a:srgbClr val="000000"/>
              </a:solidFill>
            </a:endParaRPr>
          </a:p>
        </p:txBody>
      </p:sp>
      <p:sp>
        <p:nvSpPr>
          <p:cNvPr id="2" name="矩形: 圓角 9">
            <a:hlinkClick r:id="rId2"/>
            <a:extLst>
              <a:ext uri="{FF2B5EF4-FFF2-40B4-BE49-F238E27FC236}">
                <a16:creationId xmlns:a16="http://schemas.microsoft.com/office/drawing/2014/main" id="{CAAAFE79-BF6C-E278-EA5B-2DA0FE278560}"/>
              </a:ext>
            </a:extLst>
          </p:cNvPr>
          <p:cNvSpPr/>
          <p:nvPr/>
        </p:nvSpPr>
        <p:spPr>
          <a:xfrm>
            <a:off x="5745029" y="6297860"/>
            <a:ext cx="1136739" cy="40908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QQ</a:t>
            </a:r>
            <a:r>
              <a:rPr lang="zh-TW" altLang="en-US"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快答</a:t>
            </a:r>
            <a:endPar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22336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D7679AE8-BB92-43D3-98FD-F353379C03BB}"/>
              </a:ext>
            </a:extLst>
          </p:cNvPr>
          <p:cNvGrpSpPr/>
          <p:nvPr/>
        </p:nvGrpSpPr>
        <p:grpSpPr>
          <a:xfrm>
            <a:off x="1" y="0"/>
            <a:ext cx="2066305" cy="1196752"/>
            <a:chOff x="1" y="0"/>
            <a:chExt cx="2066305" cy="1196752"/>
          </a:xfrm>
        </p:grpSpPr>
        <p:pic>
          <p:nvPicPr>
            <p:cNvPr id="12" name="圖片 11">
              <a:extLst>
                <a:ext uri="{FF2B5EF4-FFF2-40B4-BE49-F238E27FC236}">
                  <a16:creationId xmlns:a16="http://schemas.microsoft.com/office/drawing/2014/main" id="{B15181C6-51E0-4C92-9A59-8A032D54FEA4}"/>
                </a:ext>
              </a:extLst>
            </p:cNvPr>
            <p:cNvPicPr>
              <a:picLocks noChangeAspect="1"/>
            </p:cNvPicPr>
            <p:nvPr/>
          </p:nvPicPr>
          <p:blipFill rotWithShape="1">
            <a:blip r:embed="rId2" cstate="print"/>
            <a:srcRect t="8159" r="86976"/>
            <a:stretch/>
          </p:blipFill>
          <p:spPr>
            <a:xfrm>
              <a:off x="1" y="0"/>
              <a:ext cx="251210" cy="1133239"/>
            </a:xfrm>
            <a:prstGeom prst="rect">
              <a:avLst/>
            </a:prstGeom>
          </p:spPr>
        </p:pic>
        <p:pic>
          <p:nvPicPr>
            <p:cNvPr id="8" name="圖片 7">
              <a:extLst>
                <a:ext uri="{FF2B5EF4-FFF2-40B4-BE49-F238E27FC236}">
                  <a16:creationId xmlns:a16="http://schemas.microsoft.com/office/drawing/2014/main" id="{51594D63-F38F-4182-8B16-578BC2D81FC6}"/>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79512" y="2000"/>
              <a:ext cx="1886794" cy="1194752"/>
            </a:xfrm>
            <a:prstGeom prst="rect">
              <a:avLst/>
            </a:prstGeom>
          </p:spPr>
        </p:pic>
      </p:gr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P60</a:t>
            </a:r>
            <a:endParaRPr kumimoji="0" lang="en-US" altLang="zh-TW" sz="2000" dirty="0">
              <a:solidFill>
                <a:schemeClr val="bg1"/>
              </a:solidFill>
            </a:endParaRPr>
          </a:p>
        </p:txBody>
      </p:sp>
      <p:sp>
        <p:nvSpPr>
          <p:cNvPr id="4" name="Rectangle 2">
            <a:extLst>
              <a:ext uri="{FF2B5EF4-FFF2-40B4-BE49-F238E27FC236}">
                <a16:creationId xmlns:a16="http://schemas.microsoft.com/office/drawing/2014/main" id="{09D6F09D-8DF1-414B-936E-75D4402F9086}"/>
              </a:ext>
            </a:extLst>
          </p:cNvPr>
          <p:cNvSpPr>
            <a:spLocks noGrp="1" noChangeArrowheads="1"/>
          </p:cNvSpPr>
          <p:nvPr>
            <p:ph type="title"/>
          </p:nvPr>
        </p:nvSpPr>
        <p:spPr>
          <a:xfrm>
            <a:off x="251520" y="1268760"/>
            <a:ext cx="4320480" cy="647700"/>
          </a:xfrm>
        </p:spPr>
        <p:txBody>
          <a:bodyPr/>
          <a:lstStyle/>
          <a:p>
            <a:pPr eaLnBrk="1" hangingPunct="1">
              <a:defRPr/>
            </a:pPr>
            <a:r>
              <a:rPr lang="en-US" altLang="zh-TW" dirty="0">
                <a:latin typeface="+mn-lt"/>
              </a:rPr>
              <a:t>3-1</a:t>
            </a:r>
            <a:r>
              <a:rPr lang="zh-TW" altLang="en-US" dirty="0">
                <a:latin typeface="+mn-lt"/>
              </a:rPr>
              <a:t> 地球的自然環境</a:t>
            </a:r>
          </a:p>
        </p:txBody>
      </p:sp>
      <p:sp>
        <p:nvSpPr>
          <p:cNvPr id="5" name="Rectangle 3">
            <a:extLst>
              <a:ext uri="{FF2B5EF4-FFF2-40B4-BE49-F238E27FC236}">
                <a16:creationId xmlns:a16="http://schemas.microsoft.com/office/drawing/2014/main" id="{55BF33DD-9A94-444D-BB12-B0727F5FD47F}"/>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地球的生態系</a:t>
            </a:r>
          </a:p>
        </p:txBody>
      </p:sp>
      <p:sp>
        <p:nvSpPr>
          <p:cNvPr id="13"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1988840"/>
            <a:ext cx="86498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地球表面由大氣（層）、陸地、海洋組成，其中陸地約占表面積的</a:t>
            </a:r>
            <a:r>
              <a:rPr lang="en-US" altLang="zh-TW" sz="2800" dirty="0"/>
              <a:t>29%</a:t>
            </a:r>
            <a:r>
              <a:rPr lang="zh-TW" altLang="en-US" sz="2800" dirty="0"/>
              <a:t>，有水覆蓋的區域約占</a:t>
            </a:r>
            <a:r>
              <a:rPr lang="en-US" altLang="zh-TW" sz="2800" dirty="0"/>
              <a:t>71%</a:t>
            </a:r>
            <a:r>
              <a:rPr lang="zh-TW" altLang="en-US" sz="2800" dirty="0"/>
              <a:t>。地球的「</a:t>
            </a:r>
            <a:r>
              <a:rPr lang="zh-TW" altLang="en-US" sz="2800" dirty="0">
                <a:solidFill>
                  <a:srgbClr val="C6178D"/>
                </a:solidFill>
              </a:rPr>
              <a:t>水域環境</a:t>
            </a:r>
            <a:r>
              <a:rPr lang="zh-TW" altLang="en-US" sz="2800" dirty="0"/>
              <a:t>」若依據鹽分區分，有淡水水域、鹹水水域及河海口交界水域。地球的「</a:t>
            </a:r>
            <a:r>
              <a:rPr lang="zh-TW" altLang="en-US" sz="2800" dirty="0">
                <a:solidFill>
                  <a:srgbClr val="C6178D"/>
                </a:solidFill>
              </a:rPr>
              <a:t>陸域環境</a:t>
            </a:r>
            <a:r>
              <a:rPr lang="zh-TW" altLang="en-US" sz="2800" dirty="0"/>
              <a:t>」因為受到氣候、雨量等因素，影響適合在這些環境生存的生物棲息與繁殖。</a:t>
            </a:r>
            <a:endParaRPr lang="zh-TW" altLang="en-US" sz="2800" dirty="0">
              <a:solidFill>
                <a:srgbClr val="000000"/>
              </a:solidFill>
            </a:endParaRPr>
          </a:p>
        </p:txBody>
      </p:sp>
      <p:sp>
        <p:nvSpPr>
          <p:cNvPr id="3" name="矩形: 圓角 2">
            <a:hlinkClick r:id="rId4" action="ppaction://hlinkfile"/>
            <a:extLst>
              <a:ext uri="{FF2B5EF4-FFF2-40B4-BE49-F238E27FC236}">
                <a16:creationId xmlns:a16="http://schemas.microsoft.com/office/drawing/2014/main" id="{3B106397-8CD0-29A1-719A-6DB29F70F3A9}"/>
              </a:ext>
            </a:extLst>
          </p:cNvPr>
          <p:cNvSpPr/>
          <p:nvPr/>
        </p:nvSpPr>
        <p:spPr>
          <a:xfrm>
            <a:off x="3995936" y="1466650"/>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6" name="矩形 5">
            <a:extLst>
              <a:ext uri="{FF2B5EF4-FFF2-40B4-BE49-F238E27FC236}">
                <a16:creationId xmlns:a16="http://schemas.microsoft.com/office/drawing/2014/main" id="{2A939DC4-901B-CD12-24B0-E2CC4F09E2CE}"/>
              </a:ext>
            </a:extLst>
          </p:cNvPr>
          <p:cNvSpPr/>
          <p:nvPr/>
        </p:nvSpPr>
        <p:spPr>
          <a:xfrm>
            <a:off x="4716016" y="1482873"/>
            <a:ext cx="1441420"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地球的自然環境</a:t>
            </a:r>
            <a:endParaRPr lang="zh-TW" altLang="en-US" sz="1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23761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P60</a:t>
            </a:r>
            <a:endParaRPr kumimoji="0" lang="en-US" altLang="zh-TW" sz="2000" dirty="0">
              <a:solidFill>
                <a:schemeClr val="bg1"/>
              </a:solidFill>
            </a:endParaRPr>
          </a:p>
        </p:txBody>
      </p:sp>
      <p:grpSp>
        <p:nvGrpSpPr>
          <p:cNvPr id="4" name="群組 3">
            <a:extLst>
              <a:ext uri="{FF2B5EF4-FFF2-40B4-BE49-F238E27FC236}">
                <a16:creationId xmlns:a16="http://schemas.microsoft.com/office/drawing/2014/main" id="{A7BA908A-850A-4FDE-936D-C78842BD9A35}"/>
              </a:ext>
            </a:extLst>
          </p:cNvPr>
          <p:cNvGrpSpPr/>
          <p:nvPr/>
        </p:nvGrpSpPr>
        <p:grpSpPr>
          <a:xfrm>
            <a:off x="251520" y="510581"/>
            <a:ext cx="8641269" cy="3353587"/>
            <a:chOff x="251520" y="510581"/>
            <a:chExt cx="8641269" cy="3353587"/>
          </a:xfrm>
        </p:grpSpPr>
        <p:pic>
          <p:nvPicPr>
            <p:cNvPr id="2" name="圖片 1">
              <a:extLst>
                <a:ext uri="{FF2B5EF4-FFF2-40B4-BE49-F238E27FC236}">
                  <a16:creationId xmlns:a16="http://schemas.microsoft.com/office/drawing/2014/main" id="{1D17592A-BECF-4FDB-9935-3579235721E0}"/>
                </a:ext>
              </a:extLst>
            </p:cNvPr>
            <p:cNvPicPr>
              <a:picLocks noChangeAspect="1"/>
            </p:cNvPicPr>
            <p:nvPr/>
          </p:nvPicPr>
          <p:blipFill>
            <a:blip r:embed="rId2" cstate="print"/>
            <a:stretch>
              <a:fillRect/>
            </a:stretch>
          </p:blipFill>
          <p:spPr>
            <a:xfrm>
              <a:off x="251520" y="548681"/>
              <a:ext cx="8641269" cy="3315487"/>
            </a:xfrm>
            <a:prstGeom prst="rect">
              <a:avLst/>
            </a:prstGeom>
          </p:spPr>
        </p:pic>
        <p:pic>
          <p:nvPicPr>
            <p:cNvPr id="3" name="圖片 2">
              <a:extLst>
                <a:ext uri="{FF2B5EF4-FFF2-40B4-BE49-F238E27FC236}">
                  <a16:creationId xmlns:a16="http://schemas.microsoft.com/office/drawing/2014/main" id="{C0D651AF-B068-4FF0-AFEA-DEDEBB594537}"/>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2267744" y="510581"/>
              <a:ext cx="4805382" cy="699094"/>
            </a:xfrm>
            <a:prstGeom prst="rect">
              <a:avLst/>
            </a:prstGeom>
          </p:spPr>
        </p:pic>
        <p:sp>
          <p:nvSpPr>
            <p:cNvPr id="5" name="矩形 4">
              <a:extLst>
                <a:ext uri="{FF2B5EF4-FFF2-40B4-BE49-F238E27FC236}">
                  <a16:creationId xmlns:a16="http://schemas.microsoft.com/office/drawing/2014/main" id="{1F1669FF-9C25-42DD-860C-660301D51F94}"/>
                </a:ext>
              </a:extLst>
            </p:cNvPr>
            <p:cNvSpPr/>
            <p:nvPr/>
          </p:nvSpPr>
          <p:spPr>
            <a:xfrm>
              <a:off x="2267744" y="591071"/>
              <a:ext cx="4896544" cy="461665"/>
            </a:xfrm>
            <a:prstGeom prst="rect">
              <a:avLst/>
            </a:prstGeom>
          </p:spPr>
          <p:txBody>
            <a:bodyPr wrap="square">
              <a:spAutoFit/>
            </a:bodyPr>
            <a:lstStyle/>
            <a:p>
              <a:pPr eaLnBrk="1"/>
              <a:r>
                <a:rPr lang="zh-TW" altLang="en-US" sz="2400" dirty="0">
                  <a:solidFill>
                    <a:srgbClr val="211D1E"/>
                  </a:solidFill>
                  <a:latin typeface="+mj-lt"/>
                  <a:ea typeface="標楷體" panose="03000509000000000000" pitchFamily="65" charset="-120"/>
                </a:rPr>
                <a:t>地球表面有水覆蓋的區域約占</a:t>
              </a:r>
              <a:r>
                <a:rPr lang="en-US" altLang="zh-TW" sz="2400" dirty="0">
                  <a:solidFill>
                    <a:srgbClr val="211D1E"/>
                  </a:solidFill>
                  <a:latin typeface="+mj-lt"/>
                  <a:ea typeface="標楷體" panose="03000509000000000000" pitchFamily="65" charset="-120"/>
                </a:rPr>
                <a:t>71%</a:t>
              </a:r>
              <a:endParaRPr lang="zh-TW" altLang="en-US" sz="2400" dirty="0">
                <a:latin typeface="+mj-lt"/>
                <a:ea typeface="標楷體" panose="03000509000000000000" pitchFamily="65" charset="-120"/>
              </a:endParaRPr>
            </a:p>
          </p:txBody>
        </p:sp>
      </p:grpSp>
    </p:spTree>
    <p:extLst>
      <p:ext uri="{BB962C8B-B14F-4D97-AF65-F5344CB8AC3E}">
        <p14:creationId xmlns:p14="http://schemas.microsoft.com/office/powerpoint/2010/main" val="4027843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P60</a:t>
            </a:r>
            <a:endParaRPr kumimoji="0" lang="en-US" altLang="zh-TW" sz="2000" dirty="0">
              <a:solidFill>
                <a:schemeClr val="bg1"/>
              </a:solidFill>
            </a:endParaRPr>
          </a:p>
        </p:txBody>
      </p:sp>
      <p:grpSp>
        <p:nvGrpSpPr>
          <p:cNvPr id="7" name="群組 6">
            <a:extLst>
              <a:ext uri="{FF2B5EF4-FFF2-40B4-BE49-F238E27FC236}">
                <a16:creationId xmlns:a16="http://schemas.microsoft.com/office/drawing/2014/main" id="{7FD50D78-CFC2-4382-9AA7-3C6A0794AF80}"/>
              </a:ext>
            </a:extLst>
          </p:cNvPr>
          <p:cNvGrpSpPr/>
          <p:nvPr/>
        </p:nvGrpSpPr>
        <p:grpSpPr>
          <a:xfrm>
            <a:off x="251520" y="487105"/>
            <a:ext cx="8641269" cy="3183339"/>
            <a:chOff x="251520" y="487105"/>
            <a:chExt cx="8641269" cy="3183339"/>
          </a:xfrm>
        </p:grpSpPr>
        <p:pic>
          <p:nvPicPr>
            <p:cNvPr id="2" name="圖片 1">
              <a:extLst>
                <a:ext uri="{FF2B5EF4-FFF2-40B4-BE49-F238E27FC236}">
                  <a16:creationId xmlns:a16="http://schemas.microsoft.com/office/drawing/2014/main" id="{B1A44BC3-9854-4D05-8515-D0817E90A3BF}"/>
                </a:ext>
              </a:extLst>
            </p:cNvPr>
            <p:cNvPicPr>
              <a:picLocks noChangeAspect="1"/>
            </p:cNvPicPr>
            <p:nvPr/>
          </p:nvPicPr>
          <p:blipFill>
            <a:blip r:embed="rId2" cstate="print"/>
            <a:stretch>
              <a:fillRect/>
            </a:stretch>
          </p:blipFill>
          <p:spPr>
            <a:xfrm>
              <a:off x="251520" y="548680"/>
              <a:ext cx="8641269" cy="3121764"/>
            </a:xfrm>
            <a:prstGeom prst="rect">
              <a:avLst/>
            </a:prstGeom>
          </p:spPr>
        </p:pic>
        <p:pic>
          <p:nvPicPr>
            <p:cNvPr id="3" name="圖片 2">
              <a:extLst>
                <a:ext uri="{FF2B5EF4-FFF2-40B4-BE49-F238E27FC236}">
                  <a16:creationId xmlns:a16="http://schemas.microsoft.com/office/drawing/2014/main" id="{63FBA3AA-4993-4874-AA82-408059B28F58}"/>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2329358" y="487105"/>
              <a:ext cx="4474890" cy="681346"/>
            </a:xfrm>
            <a:prstGeom prst="rect">
              <a:avLst/>
            </a:prstGeom>
          </p:spPr>
        </p:pic>
        <p:sp>
          <p:nvSpPr>
            <p:cNvPr id="6" name="矩形 5">
              <a:extLst>
                <a:ext uri="{FF2B5EF4-FFF2-40B4-BE49-F238E27FC236}">
                  <a16:creationId xmlns:a16="http://schemas.microsoft.com/office/drawing/2014/main" id="{DC646E81-22BE-45A8-9878-EB92927B6717}"/>
                </a:ext>
              </a:extLst>
            </p:cNvPr>
            <p:cNvSpPr/>
            <p:nvPr/>
          </p:nvSpPr>
          <p:spPr>
            <a:xfrm>
              <a:off x="2329358" y="596945"/>
              <a:ext cx="4896544" cy="461665"/>
            </a:xfrm>
            <a:prstGeom prst="rect">
              <a:avLst/>
            </a:prstGeom>
          </p:spPr>
          <p:txBody>
            <a:bodyPr wrap="square">
              <a:spAutoFit/>
            </a:bodyPr>
            <a:lstStyle/>
            <a:p>
              <a:pPr eaLnBrk="1"/>
              <a:r>
                <a:rPr lang="zh-TW" altLang="en-US" sz="2400" dirty="0">
                  <a:solidFill>
                    <a:srgbClr val="211D1E"/>
                  </a:solidFill>
                  <a:latin typeface="+mj-lt"/>
                  <a:ea typeface="標楷體" panose="03000509000000000000" pitchFamily="65" charset="-120"/>
                </a:rPr>
                <a:t>地球表面有陸地的區域約占</a:t>
              </a:r>
              <a:r>
                <a:rPr lang="en-US" altLang="zh-TW" sz="2400" dirty="0">
                  <a:solidFill>
                    <a:srgbClr val="211D1E"/>
                  </a:solidFill>
                  <a:latin typeface="+mj-lt"/>
                  <a:ea typeface="標楷體" panose="03000509000000000000" pitchFamily="65" charset="-120"/>
                </a:rPr>
                <a:t>29%</a:t>
              </a:r>
              <a:endParaRPr lang="zh-TW" altLang="en-US" sz="2400" dirty="0">
                <a:latin typeface="+mj-lt"/>
                <a:ea typeface="標楷體" panose="03000509000000000000" pitchFamily="65" charset="-120"/>
              </a:endParaRPr>
            </a:p>
          </p:txBody>
        </p:sp>
      </p:grpSp>
    </p:spTree>
    <p:extLst>
      <p:ext uri="{BB962C8B-B14F-4D97-AF65-F5344CB8AC3E}">
        <p14:creationId xmlns:p14="http://schemas.microsoft.com/office/powerpoint/2010/main" val="3261794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P61</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3E434E40-5CFA-4409-BE61-1905A75BA207}"/>
              </a:ext>
            </a:extLst>
          </p:cNvPr>
          <p:cNvPicPr>
            <a:picLocks noChangeAspect="1"/>
          </p:cNvPicPr>
          <p:nvPr/>
        </p:nvPicPr>
        <p:blipFill>
          <a:blip r:embed="rId2" cstate="print"/>
          <a:stretch>
            <a:fillRect/>
          </a:stretch>
        </p:blipFill>
        <p:spPr>
          <a:xfrm>
            <a:off x="4584564" y="548681"/>
            <a:ext cx="4379924" cy="4001658"/>
          </a:xfrm>
          <a:prstGeom prst="rect">
            <a:avLst/>
          </a:prstGeom>
        </p:spPr>
      </p:pic>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4545384"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600" dirty="0"/>
              <a:t>地球的各種環境都棲息著不同的生物，查一查資料，地球上各式各樣的環境之間是如何彼此連結，並提供生物所需的各種要素呢？</a:t>
            </a:r>
            <a:endParaRPr lang="zh-TW" altLang="en-US" sz="2600" dirty="0">
              <a:solidFill>
                <a:srgbClr val="000000"/>
              </a:solidFill>
            </a:endParaRPr>
          </a:p>
        </p:txBody>
      </p:sp>
      <p:sp>
        <p:nvSpPr>
          <p:cNvPr id="6" name="矩形 5">
            <a:extLst>
              <a:ext uri="{FF2B5EF4-FFF2-40B4-BE49-F238E27FC236}">
                <a16:creationId xmlns:a16="http://schemas.microsoft.com/office/drawing/2014/main" id="{BB05CE9E-C595-4BEF-A347-41A074D27F0B}"/>
              </a:ext>
            </a:extLst>
          </p:cNvPr>
          <p:cNvSpPr>
            <a:spLocks noChangeArrowheads="1"/>
          </p:cNvSpPr>
          <p:nvPr/>
        </p:nvSpPr>
        <p:spPr bwMode="auto">
          <a:xfrm>
            <a:off x="271098" y="2564904"/>
            <a:ext cx="451692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FF0000"/>
                </a:solidFill>
                <a:latin typeface="+mj-ea"/>
                <a:ea typeface="+mj-ea"/>
              </a:rPr>
              <a:t>地球上大部分的生物需要靠淡水來維持生命，岩石和土壤提供生物資源與活動的地方</a:t>
            </a:r>
            <a:r>
              <a:rPr lang="en-US" altLang="zh-TW" sz="2200" dirty="0">
                <a:solidFill>
                  <a:srgbClr val="FF0000"/>
                </a:solidFill>
                <a:latin typeface="+mj-ea"/>
                <a:ea typeface="+mj-ea"/>
              </a:rPr>
              <a:t>……</a:t>
            </a:r>
            <a:r>
              <a:rPr lang="zh-TW" altLang="en-US" sz="2200" dirty="0">
                <a:solidFill>
                  <a:srgbClr val="FF0000"/>
                </a:solidFill>
                <a:latin typeface="+mj-ea"/>
                <a:ea typeface="+mj-ea"/>
              </a:rPr>
              <a:t>。</a:t>
            </a:r>
          </a:p>
        </p:txBody>
      </p:sp>
      <p:sp>
        <p:nvSpPr>
          <p:cNvPr id="5" name="文字方塊 4">
            <a:extLst>
              <a:ext uri="{FF2B5EF4-FFF2-40B4-BE49-F238E27FC236}">
                <a16:creationId xmlns:a16="http://schemas.microsoft.com/office/drawing/2014/main" id="{E65C5BA6-9A1A-42E4-9807-BF43D99DFCC8}"/>
              </a:ext>
            </a:extLst>
          </p:cNvPr>
          <p:cNvSpPr txBox="1">
            <a:spLocks noChangeArrowheads="1"/>
          </p:cNvSpPr>
          <p:nvPr/>
        </p:nvSpPr>
        <p:spPr bwMode="auto">
          <a:xfrm>
            <a:off x="298301" y="3717032"/>
            <a:ext cx="8594488" cy="2462213"/>
          </a:xfrm>
          <a:prstGeom prst="rect">
            <a:avLst/>
          </a:prstGeom>
          <a:solidFill>
            <a:srgbClr val="FFFFFF"/>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68288" indent="-268288" eaLnBrk="1">
              <a:spcBef>
                <a:spcPct val="0"/>
              </a:spcBef>
              <a:buFont typeface="Arial" panose="020B0604020202020204" pitchFamily="34" charset="0"/>
              <a:buChar char="•"/>
            </a:pPr>
            <a:r>
              <a:rPr lang="zh-TW" altLang="en-US" sz="2200" dirty="0">
                <a:solidFill>
                  <a:srgbClr val="FF0000"/>
                </a:solidFill>
                <a:latin typeface="標楷體" panose="03000509000000000000" pitchFamily="65" charset="-120"/>
              </a:rPr>
              <a:t>地球上的水可存在於大氣（水蒸氣、雲等）、海洋、河、湖、冰川、地下水等，以及生物體內的水分。水圈與岩石圈、大氣圈等地球外表圈層高度重疊，共同形成地球的生態圈。</a:t>
            </a:r>
          </a:p>
          <a:p>
            <a:pPr marL="268288" indent="-268288" eaLnBrk="1">
              <a:spcBef>
                <a:spcPct val="0"/>
              </a:spcBef>
              <a:buFont typeface="Arial" panose="020B0604020202020204" pitchFamily="34" charset="0"/>
              <a:buChar char="•"/>
            </a:pPr>
            <a:r>
              <a:rPr lang="zh-TW" altLang="en-US" sz="2200" dirty="0">
                <a:solidFill>
                  <a:srgbClr val="FF0000"/>
                </a:solidFill>
                <a:latin typeface="標楷體" panose="03000509000000000000" pitchFamily="65" charset="-120"/>
              </a:rPr>
              <a:t>大氣圈又稱大氣層，是指受到地球重力影響而聚集在地球外表周圍的氣體混合體，其主要的成分是氮和氧。除了地球以外，有些行星也有大氣圈，只是組成的氣體不同，例如</a:t>
            </a:r>
            <a:r>
              <a:rPr lang="en-US" altLang="zh-TW" sz="2200" dirty="0">
                <a:solidFill>
                  <a:srgbClr val="FF0000"/>
                </a:solidFill>
                <a:latin typeface="標楷體" panose="03000509000000000000" pitchFamily="65" charset="-120"/>
              </a:rPr>
              <a:t>:</a:t>
            </a:r>
            <a:r>
              <a:rPr lang="zh-TW" altLang="en-US" sz="2200" dirty="0">
                <a:solidFill>
                  <a:srgbClr val="FF0000"/>
                </a:solidFill>
                <a:latin typeface="標楷體" panose="03000509000000000000" pitchFamily="65" charset="-120"/>
              </a:rPr>
              <a:t>金星和火星的大氣層主要的成分是二氧化碳。</a:t>
            </a:r>
          </a:p>
        </p:txBody>
      </p:sp>
    </p:spTree>
    <p:extLst>
      <p:ext uri="{BB962C8B-B14F-4D97-AF65-F5344CB8AC3E}">
        <p14:creationId xmlns:p14="http://schemas.microsoft.com/office/powerpoint/2010/main" val="12823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P61</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B43D169B-838B-4DB2-B664-7CBA1C4378DD}"/>
              </a:ext>
            </a:extLst>
          </p:cNvPr>
          <p:cNvPicPr>
            <a:picLocks noChangeAspect="1"/>
          </p:cNvPicPr>
          <p:nvPr/>
        </p:nvPicPr>
        <p:blipFill>
          <a:blip r:embed="rId2" cstate="print"/>
          <a:stretch>
            <a:fillRect/>
          </a:stretch>
        </p:blipFill>
        <p:spPr>
          <a:xfrm>
            <a:off x="179512" y="476672"/>
            <a:ext cx="8713277" cy="5688632"/>
          </a:xfrm>
          <a:prstGeom prst="rect">
            <a:avLst/>
          </a:prstGeom>
        </p:spPr>
      </p:pic>
      <p:sp>
        <p:nvSpPr>
          <p:cNvPr id="5" name="矩形 4">
            <a:extLst>
              <a:ext uri="{FF2B5EF4-FFF2-40B4-BE49-F238E27FC236}">
                <a16:creationId xmlns:a16="http://schemas.microsoft.com/office/drawing/2014/main" id="{B95014FE-26AF-42A8-B9AD-7DB5BE97A97C}"/>
              </a:ext>
            </a:extLst>
          </p:cNvPr>
          <p:cNvSpPr/>
          <p:nvPr/>
        </p:nvSpPr>
        <p:spPr>
          <a:xfrm>
            <a:off x="251520" y="788511"/>
            <a:ext cx="1728501" cy="1200329"/>
          </a:xfrm>
          <a:prstGeom prst="rect">
            <a:avLst/>
          </a:prstGeom>
        </p:spPr>
        <p:txBody>
          <a:bodyPr wrap="square">
            <a:spAutoFit/>
          </a:bodyPr>
          <a:lstStyle/>
          <a:p>
            <a:pPr eaLnBrk="1"/>
            <a:r>
              <a:rPr lang="zh-TW" altLang="en-US" sz="2400" dirty="0">
                <a:solidFill>
                  <a:srgbClr val="211D1E"/>
                </a:solidFill>
                <a:latin typeface="+mj-lt"/>
                <a:ea typeface="標楷體" panose="03000509000000000000" pitchFamily="65" charset="-120"/>
              </a:rPr>
              <a:t>第一組查到「水圈」的資料：</a:t>
            </a:r>
            <a:endParaRPr lang="zh-TW" altLang="en-US" sz="2400" dirty="0">
              <a:latin typeface="+mj-lt"/>
              <a:ea typeface="標楷體" panose="03000509000000000000" pitchFamily="65" charset="-120"/>
            </a:endParaRPr>
          </a:p>
        </p:txBody>
      </p:sp>
      <p:sp>
        <p:nvSpPr>
          <p:cNvPr id="6" name="矩形 5">
            <a:extLst>
              <a:ext uri="{FF2B5EF4-FFF2-40B4-BE49-F238E27FC236}">
                <a16:creationId xmlns:a16="http://schemas.microsoft.com/office/drawing/2014/main" id="{7B2A6CD6-CDFB-441C-915B-9394DEC0D2CA}"/>
              </a:ext>
            </a:extLst>
          </p:cNvPr>
          <p:cNvSpPr/>
          <p:nvPr/>
        </p:nvSpPr>
        <p:spPr>
          <a:xfrm>
            <a:off x="2123419" y="686306"/>
            <a:ext cx="6625045" cy="1446550"/>
          </a:xfrm>
          <a:prstGeom prst="rect">
            <a:avLst/>
          </a:prstGeom>
        </p:spPr>
        <p:txBody>
          <a:bodyPr wrap="square">
            <a:spAutoFit/>
          </a:bodyPr>
          <a:lstStyle/>
          <a:p>
            <a:pPr eaLnBrk="1"/>
            <a:r>
              <a:rPr lang="zh-TW" altLang="en-US" sz="2200" dirty="0">
                <a:solidFill>
                  <a:srgbClr val="211D1E"/>
                </a:solidFill>
                <a:latin typeface="+mj-lt"/>
                <a:ea typeface="標楷體" panose="03000509000000000000" pitchFamily="65" charset="-120"/>
              </a:rPr>
              <a:t>地球表面約有</a:t>
            </a:r>
            <a:r>
              <a:rPr lang="en-US" altLang="zh-TW" sz="2200" dirty="0">
                <a:solidFill>
                  <a:srgbClr val="211D1E"/>
                </a:solidFill>
                <a:latin typeface="+mj-lt"/>
                <a:ea typeface="標楷體" panose="03000509000000000000" pitchFamily="65" charset="-120"/>
              </a:rPr>
              <a:t>71%</a:t>
            </a:r>
            <a:r>
              <a:rPr lang="zh-TW" altLang="en-US" sz="2200" dirty="0">
                <a:solidFill>
                  <a:srgbClr val="211D1E"/>
                </a:solidFill>
                <a:latin typeface="+mj-lt"/>
                <a:ea typeface="標楷體" panose="03000509000000000000" pitchFamily="65" charset="-120"/>
              </a:rPr>
              <a:t>面積覆蓋著水，除了海洋，還有陸地上的江河、湖泊和地下水，空中飄浮著水蒸氣和雲。水循環影響了天氣變化，地球上大部分的生物需要靠淡水來維持生命。</a:t>
            </a:r>
            <a:endParaRPr lang="zh-TW" altLang="en-US" sz="2200" dirty="0">
              <a:latin typeface="+mj-lt"/>
              <a:ea typeface="標楷體" panose="03000509000000000000" pitchFamily="65" charset="-120"/>
            </a:endParaRPr>
          </a:p>
        </p:txBody>
      </p:sp>
      <p:sp>
        <p:nvSpPr>
          <p:cNvPr id="7" name="矩形 6">
            <a:extLst>
              <a:ext uri="{FF2B5EF4-FFF2-40B4-BE49-F238E27FC236}">
                <a16:creationId xmlns:a16="http://schemas.microsoft.com/office/drawing/2014/main" id="{18C9F589-3383-4756-807B-8FA7E4B7735E}"/>
              </a:ext>
            </a:extLst>
          </p:cNvPr>
          <p:cNvSpPr/>
          <p:nvPr/>
        </p:nvSpPr>
        <p:spPr>
          <a:xfrm>
            <a:off x="251520" y="2660719"/>
            <a:ext cx="1728501" cy="1200329"/>
          </a:xfrm>
          <a:prstGeom prst="rect">
            <a:avLst/>
          </a:prstGeom>
        </p:spPr>
        <p:txBody>
          <a:bodyPr wrap="square">
            <a:spAutoFit/>
          </a:bodyPr>
          <a:lstStyle/>
          <a:p>
            <a:pPr eaLnBrk="1"/>
            <a:r>
              <a:rPr lang="zh-TW" altLang="en-US" sz="2400" dirty="0">
                <a:solidFill>
                  <a:srgbClr val="211D1E"/>
                </a:solidFill>
                <a:latin typeface="+mj-lt"/>
                <a:ea typeface="標楷體" panose="03000509000000000000" pitchFamily="65" charset="-120"/>
              </a:rPr>
              <a:t>第二組查到「岩石圈」的資料：</a:t>
            </a:r>
            <a:endParaRPr lang="zh-TW" altLang="en-US" sz="2400" dirty="0">
              <a:latin typeface="+mj-lt"/>
              <a:ea typeface="標楷體" panose="03000509000000000000" pitchFamily="65" charset="-120"/>
            </a:endParaRPr>
          </a:p>
        </p:txBody>
      </p:sp>
      <p:sp>
        <p:nvSpPr>
          <p:cNvPr id="8" name="矩形 7">
            <a:extLst>
              <a:ext uri="{FF2B5EF4-FFF2-40B4-BE49-F238E27FC236}">
                <a16:creationId xmlns:a16="http://schemas.microsoft.com/office/drawing/2014/main" id="{DD5870F4-2933-421A-8F06-C04BC4BC5DFE}"/>
              </a:ext>
            </a:extLst>
          </p:cNvPr>
          <p:cNvSpPr/>
          <p:nvPr/>
        </p:nvSpPr>
        <p:spPr>
          <a:xfrm>
            <a:off x="2123419" y="2558514"/>
            <a:ext cx="6625045" cy="1446550"/>
          </a:xfrm>
          <a:prstGeom prst="rect">
            <a:avLst/>
          </a:prstGeom>
        </p:spPr>
        <p:txBody>
          <a:bodyPr wrap="square">
            <a:spAutoFit/>
          </a:bodyPr>
          <a:lstStyle/>
          <a:p>
            <a:pPr eaLnBrk="1"/>
            <a:r>
              <a:rPr lang="zh-TW" altLang="en-US" sz="2200" dirty="0">
                <a:solidFill>
                  <a:srgbClr val="211D1E"/>
                </a:solidFill>
                <a:latin typeface="+mj-lt"/>
                <a:ea typeface="標楷體" panose="03000509000000000000" pitchFamily="65" charset="-120"/>
              </a:rPr>
              <a:t>地球外面凝固著一層薄薄由岩石組成的外殼。生物主要在這薄殼上活動。岩石經長久時間風化成為土壤的一部分，植物依賴土壤，動物又藉著吃植物生存。岩石和土壤提供生物資源與活動的地方。</a:t>
            </a:r>
            <a:endParaRPr lang="zh-TW" altLang="en-US" sz="2200" dirty="0">
              <a:latin typeface="+mj-lt"/>
              <a:ea typeface="標楷體" panose="03000509000000000000" pitchFamily="65" charset="-120"/>
            </a:endParaRPr>
          </a:p>
        </p:txBody>
      </p:sp>
      <p:sp>
        <p:nvSpPr>
          <p:cNvPr id="9" name="矩形 8">
            <a:extLst>
              <a:ext uri="{FF2B5EF4-FFF2-40B4-BE49-F238E27FC236}">
                <a16:creationId xmlns:a16="http://schemas.microsoft.com/office/drawing/2014/main" id="{86D5A66A-F177-4891-A87D-96F247952B64}"/>
              </a:ext>
            </a:extLst>
          </p:cNvPr>
          <p:cNvSpPr/>
          <p:nvPr/>
        </p:nvSpPr>
        <p:spPr>
          <a:xfrm>
            <a:off x="241648" y="4606699"/>
            <a:ext cx="1728501" cy="1200329"/>
          </a:xfrm>
          <a:prstGeom prst="rect">
            <a:avLst/>
          </a:prstGeom>
        </p:spPr>
        <p:txBody>
          <a:bodyPr wrap="square">
            <a:spAutoFit/>
          </a:bodyPr>
          <a:lstStyle/>
          <a:p>
            <a:pPr eaLnBrk="1"/>
            <a:r>
              <a:rPr lang="zh-TW" altLang="en-US" sz="2400" dirty="0">
                <a:solidFill>
                  <a:srgbClr val="211D1E"/>
                </a:solidFill>
                <a:latin typeface="+mj-lt"/>
                <a:ea typeface="標楷體" panose="03000509000000000000" pitchFamily="65" charset="-120"/>
              </a:rPr>
              <a:t>第三組查到「大氣圈」的資料：</a:t>
            </a:r>
            <a:endParaRPr lang="zh-TW" altLang="en-US" sz="2400" dirty="0">
              <a:latin typeface="+mj-lt"/>
              <a:ea typeface="標楷體" panose="03000509000000000000" pitchFamily="65" charset="-120"/>
            </a:endParaRPr>
          </a:p>
        </p:txBody>
      </p:sp>
      <p:sp>
        <p:nvSpPr>
          <p:cNvPr id="10" name="矩形 9">
            <a:extLst>
              <a:ext uri="{FF2B5EF4-FFF2-40B4-BE49-F238E27FC236}">
                <a16:creationId xmlns:a16="http://schemas.microsoft.com/office/drawing/2014/main" id="{E1924677-7A3B-45B8-9D84-3F1A6DDA1715}"/>
              </a:ext>
            </a:extLst>
          </p:cNvPr>
          <p:cNvSpPr/>
          <p:nvPr/>
        </p:nvSpPr>
        <p:spPr>
          <a:xfrm>
            <a:off x="2113547" y="4366868"/>
            <a:ext cx="6625045" cy="1785104"/>
          </a:xfrm>
          <a:prstGeom prst="rect">
            <a:avLst/>
          </a:prstGeom>
        </p:spPr>
        <p:txBody>
          <a:bodyPr wrap="square">
            <a:spAutoFit/>
          </a:bodyPr>
          <a:lstStyle/>
          <a:p>
            <a:pPr eaLnBrk="1"/>
            <a:r>
              <a:rPr lang="zh-TW" altLang="en-US" sz="2200" dirty="0">
                <a:solidFill>
                  <a:srgbClr val="211D1E"/>
                </a:solidFill>
                <a:latin typeface="+mj-lt"/>
                <a:ea typeface="標楷體" panose="03000509000000000000" pitchFamily="65" charset="-120"/>
              </a:rPr>
              <a:t>在地球表面有一層大氣，它的分布愈往高處愈少，大約到了</a:t>
            </a:r>
            <a:r>
              <a:rPr lang="en-US" altLang="zh-TW" sz="2200" dirty="0">
                <a:solidFill>
                  <a:srgbClr val="211D1E"/>
                </a:solidFill>
                <a:latin typeface="+mj-lt"/>
                <a:ea typeface="標楷體" panose="03000509000000000000" pitchFamily="65" charset="-120"/>
              </a:rPr>
              <a:t>10</a:t>
            </a:r>
            <a:r>
              <a:rPr lang="zh-TW" altLang="en-US" sz="2200" dirty="0">
                <a:solidFill>
                  <a:srgbClr val="211D1E"/>
                </a:solidFill>
                <a:latin typeface="+mj-lt"/>
                <a:ea typeface="標楷體" panose="03000509000000000000" pitchFamily="65" charset="-120"/>
              </a:rPr>
              <a:t>公里高空就很稀薄，到了</a:t>
            </a:r>
            <a:r>
              <a:rPr lang="en-US" altLang="zh-TW" sz="2200" dirty="0">
                <a:solidFill>
                  <a:srgbClr val="211D1E"/>
                </a:solidFill>
                <a:latin typeface="+mj-lt"/>
                <a:ea typeface="標楷體" panose="03000509000000000000" pitchFamily="65" charset="-120"/>
              </a:rPr>
              <a:t>500</a:t>
            </a:r>
            <a:r>
              <a:rPr lang="zh-TW" altLang="en-US" sz="2200" dirty="0">
                <a:solidFill>
                  <a:srgbClr val="211D1E"/>
                </a:solidFill>
                <a:latin typeface="+mj-lt"/>
                <a:ea typeface="標楷體" panose="03000509000000000000" pitchFamily="65" charset="-120"/>
              </a:rPr>
              <a:t>公里高空就沒有了。從太空觀察地球，可看到一層淺藍色的薄層，這就是包圍地球表面的大氣層，這層大氣的流動，調節了各地氣溫。</a:t>
            </a:r>
            <a:endParaRPr lang="zh-TW" altLang="en-US" sz="2200" dirty="0">
              <a:latin typeface="+mj-lt"/>
              <a:ea typeface="標楷體" panose="03000509000000000000" pitchFamily="65" charset="-120"/>
            </a:endParaRPr>
          </a:p>
        </p:txBody>
      </p:sp>
    </p:spTree>
    <p:extLst>
      <p:ext uri="{BB962C8B-B14F-4D97-AF65-F5344CB8AC3E}">
        <p14:creationId xmlns:p14="http://schemas.microsoft.com/office/powerpoint/2010/main" val="250161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29B220DE-2406-4C7C-A49D-F24F646C87D6}"/>
              </a:ext>
            </a:extLst>
          </p:cNvPr>
          <p:cNvGrpSpPr/>
          <p:nvPr/>
        </p:nvGrpSpPr>
        <p:grpSpPr>
          <a:xfrm>
            <a:off x="320810" y="-6076"/>
            <a:ext cx="8139622" cy="6891460"/>
            <a:chOff x="169353" y="-6076"/>
            <a:chExt cx="8139622" cy="6891460"/>
          </a:xfrm>
        </p:grpSpPr>
        <p:pic>
          <p:nvPicPr>
            <p:cNvPr id="2" name="圖片 1">
              <a:extLst>
                <a:ext uri="{FF2B5EF4-FFF2-40B4-BE49-F238E27FC236}">
                  <a16:creationId xmlns:a16="http://schemas.microsoft.com/office/drawing/2014/main" id="{2702EBC7-28E6-4BEC-8BC4-6D07C7C2BC7D}"/>
                </a:ext>
              </a:extLst>
            </p:cNvPr>
            <p:cNvPicPr>
              <a:picLocks noChangeAspect="1"/>
            </p:cNvPicPr>
            <p:nvPr/>
          </p:nvPicPr>
          <p:blipFill>
            <a:blip r:embed="rId2" cstate="print"/>
            <a:stretch>
              <a:fillRect/>
            </a:stretch>
          </p:blipFill>
          <p:spPr>
            <a:xfrm>
              <a:off x="827584" y="-6076"/>
              <a:ext cx="7481391" cy="6891460"/>
            </a:xfrm>
            <a:prstGeom prst="rect">
              <a:avLst/>
            </a:prstGeom>
          </p:spPr>
        </p:pic>
        <p:grpSp>
          <p:nvGrpSpPr>
            <p:cNvPr id="7" name="群組 6">
              <a:extLst>
                <a:ext uri="{FF2B5EF4-FFF2-40B4-BE49-F238E27FC236}">
                  <a16:creationId xmlns:a16="http://schemas.microsoft.com/office/drawing/2014/main" id="{649B3CB7-271A-4598-B04D-77EC18870577}"/>
                </a:ext>
              </a:extLst>
            </p:cNvPr>
            <p:cNvGrpSpPr/>
            <p:nvPr/>
          </p:nvGrpSpPr>
          <p:grpSpPr>
            <a:xfrm>
              <a:off x="169353" y="4236800"/>
              <a:ext cx="5698791" cy="2288544"/>
              <a:chOff x="169353" y="4365104"/>
              <a:chExt cx="5868144" cy="2356553"/>
            </a:xfrm>
          </p:grpSpPr>
          <p:pic>
            <p:nvPicPr>
              <p:cNvPr id="5" name="圖片 4">
                <a:extLst>
                  <a:ext uri="{FF2B5EF4-FFF2-40B4-BE49-F238E27FC236}">
                    <a16:creationId xmlns:a16="http://schemas.microsoft.com/office/drawing/2014/main" id="{1027740C-925C-4B28-86B8-55152F6D3B93}"/>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683568" y="5733256"/>
                <a:ext cx="4536504" cy="988401"/>
              </a:xfrm>
              <a:prstGeom prst="rect">
                <a:avLst/>
              </a:prstGeom>
            </p:spPr>
          </p:pic>
          <p:pic>
            <p:nvPicPr>
              <p:cNvPr id="6" name="圖片 5">
                <a:extLst>
                  <a:ext uri="{FF2B5EF4-FFF2-40B4-BE49-F238E27FC236}">
                    <a16:creationId xmlns:a16="http://schemas.microsoft.com/office/drawing/2014/main" id="{67A081A1-0A37-4B05-BEE6-EE9AB764B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604" b="89790" l="920" r="96935">
                            <a14:foregroundMark x1="34100" y1="9309" x2="38697" y2="55556"/>
                            <a14:foregroundMark x1="38697" y1="55556" x2="44521" y2="75375"/>
                            <a14:foregroundMark x1="44521" y1="75375" x2="46054" y2="77778"/>
                            <a14:foregroundMark x1="34559" y1="5405" x2="39847" y2="7808"/>
                            <a14:foregroundMark x1="39847" y1="7808" x2="50575" y2="4505"/>
                            <a14:foregroundMark x1="60766" y1="3604" x2="41456" y2="4204"/>
                            <a14:foregroundMark x1="24828" y1="17417" x2="29655" y2="75375"/>
                            <a14:foregroundMark x1="996" y1="11111" x2="4138" y2="36036"/>
                            <a14:foregroundMark x1="4138" y1="36036" x2="8889" y2="48649"/>
                            <a14:foregroundMark x1="8889" y1="48649" x2="15096" y2="52853"/>
                            <a14:foregroundMark x1="15096" y1="52853" x2="15326" y2="52553"/>
                            <a14:foregroundMark x1="996" y1="25526" x2="1533" y2="48649"/>
                            <a14:foregroundMark x1="73027" y1="25526" x2="86284" y2="32733"/>
                            <a14:foregroundMark x1="86284" y1="32733" x2="92490" y2="32132"/>
                            <a14:foregroundMark x1="92490" y1="32132" x2="92567" y2="32132"/>
                            <a14:foregroundMark x1="96935" y1="25526" x2="95862" y2="65165"/>
                          </a14:backgroundRemoval>
                        </a14:imgEffect>
                      </a14:imgLayer>
                    </a14:imgProps>
                  </a:ext>
                </a:extLst>
              </a:blip>
              <a:stretch>
                <a:fillRect/>
              </a:stretch>
            </p:blipFill>
            <p:spPr>
              <a:xfrm>
                <a:off x="169353" y="4365104"/>
                <a:ext cx="5868144" cy="1497389"/>
              </a:xfrm>
              <a:prstGeom prst="rect">
                <a:avLst/>
              </a:prstGeom>
            </p:spPr>
          </p:pic>
        </p:grpSp>
        <p:sp>
          <p:nvSpPr>
            <p:cNvPr id="18" name="文字方塊 4">
              <a:extLst>
                <a:ext uri="{FF2B5EF4-FFF2-40B4-BE49-F238E27FC236}">
                  <a16:creationId xmlns:a16="http://schemas.microsoft.com/office/drawing/2014/main" id="{25DBD74A-48E4-45BA-A69A-7ED1FA0934E6}"/>
                </a:ext>
              </a:extLst>
            </p:cNvPr>
            <p:cNvSpPr txBox="1">
              <a:spLocks noChangeArrowheads="1"/>
            </p:cNvSpPr>
            <p:nvPr/>
          </p:nvSpPr>
          <p:spPr bwMode="auto">
            <a:xfrm>
              <a:off x="251520" y="4365104"/>
              <a:ext cx="1872208" cy="1015663"/>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我發現這個環境有許多酢漿草。</a:t>
              </a:r>
            </a:p>
          </p:txBody>
        </p:sp>
        <p:sp>
          <p:nvSpPr>
            <p:cNvPr id="13" name="文字方塊 4">
              <a:extLst>
                <a:ext uri="{FF2B5EF4-FFF2-40B4-BE49-F238E27FC236}">
                  <a16:creationId xmlns:a16="http://schemas.microsoft.com/office/drawing/2014/main" id="{A232C883-3B95-4E0A-AF50-1B4504FAC153}"/>
                </a:ext>
              </a:extLst>
            </p:cNvPr>
            <p:cNvSpPr txBox="1">
              <a:spLocks noChangeArrowheads="1"/>
            </p:cNvSpPr>
            <p:nvPr/>
          </p:nvSpPr>
          <p:spPr bwMode="auto">
            <a:xfrm>
              <a:off x="2123728" y="4365104"/>
              <a:ext cx="1872208" cy="1015663"/>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我看到這個環境有螞蟻在行進。</a:t>
              </a:r>
            </a:p>
          </p:txBody>
        </p:sp>
        <p:sp>
          <p:nvSpPr>
            <p:cNvPr id="14" name="文字方塊 4">
              <a:extLst>
                <a:ext uri="{FF2B5EF4-FFF2-40B4-BE49-F238E27FC236}">
                  <a16:creationId xmlns:a16="http://schemas.microsoft.com/office/drawing/2014/main" id="{B9B94D2E-BCA4-41D7-8702-DFF63866B9E6}"/>
                </a:ext>
              </a:extLst>
            </p:cNvPr>
            <p:cNvSpPr txBox="1">
              <a:spLocks noChangeArrowheads="1"/>
            </p:cNvSpPr>
            <p:nvPr/>
          </p:nvSpPr>
          <p:spPr bwMode="auto">
            <a:xfrm>
              <a:off x="3981096" y="4829090"/>
              <a:ext cx="2031064" cy="40011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我還找到</a:t>
              </a:r>
              <a:r>
                <a:rPr lang="en-US" altLang="zh-TW" sz="2000" dirty="0">
                  <a:latin typeface="標楷體" panose="03000509000000000000" pitchFamily="65" charset="-120"/>
                </a:rPr>
                <a:t>……</a:t>
              </a:r>
              <a:r>
                <a:rPr lang="zh-TW" altLang="en-US" sz="2000" dirty="0">
                  <a:latin typeface="標楷體" panose="03000509000000000000" pitchFamily="65" charset="-120"/>
                </a:rPr>
                <a:t>。</a:t>
              </a:r>
            </a:p>
          </p:txBody>
        </p:sp>
      </p:grpSp>
      <p:pic>
        <p:nvPicPr>
          <p:cNvPr id="9" name="Picture 7">
            <a:extLst>
              <a:ext uri="{FF2B5EF4-FFF2-40B4-BE49-F238E27FC236}">
                <a16:creationId xmlns:a16="http://schemas.microsoft.com/office/drawing/2014/main" id="{A1C4E546-18B2-4748-A1FA-284F3FD02E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descr="上一頁">
            <a:hlinkClick r:id="" action="ppaction://hlinkshowjump?jump=previousslide" tooltip="上一頁"/>
            <a:extLst>
              <a:ext uri="{FF2B5EF4-FFF2-40B4-BE49-F238E27FC236}">
                <a16:creationId xmlns:a16="http://schemas.microsoft.com/office/drawing/2014/main" id="{FC562863-BFE1-43BC-82A9-A226259A61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進入">
            <a:hlinkClick r:id="" action="ppaction://hlinkshowjump?jump=nextslide" tooltip="下一頁"/>
            <a:extLst>
              <a:ext uri="{FF2B5EF4-FFF2-40B4-BE49-F238E27FC236}">
                <a16:creationId xmlns:a16="http://schemas.microsoft.com/office/drawing/2014/main" id="{2D4E3E2F-5B09-4337-A493-ADE12A67EA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回首頁">
            <a:hlinkClick r:id="rId9" action="ppaction://hlinksldjump"/>
            <a:extLst>
              <a:ext uri="{FF2B5EF4-FFF2-40B4-BE49-F238E27FC236}">
                <a16:creationId xmlns:a16="http://schemas.microsoft.com/office/drawing/2014/main" id="{32D6ED27-6078-4866-8A0F-6AA0C192122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P46</a:t>
            </a:r>
          </a:p>
        </p:txBody>
      </p:sp>
      <p:sp>
        <p:nvSpPr>
          <p:cNvPr id="15" name="矩形 14">
            <a:extLst>
              <a:ext uri="{FF2B5EF4-FFF2-40B4-BE49-F238E27FC236}">
                <a16:creationId xmlns:a16="http://schemas.microsoft.com/office/drawing/2014/main" id="{379C2489-BD8E-4D22-9146-328E760DCDD7}"/>
              </a:ext>
            </a:extLst>
          </p:cNvPr>
          <p:cNvSpPr>
            <a:spLocks noChangeArrowheads="1"/>
          </p:cNvSpPr>
          <p:nvPr/>
        </p:nvSpPr>
        <p:spPr bwMode="auto">
          <a:xfrm>
            <a:off x="3676418" y="3316922"/>
            <a:ext cx="823574"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螞蟻</a:t>
            </a:r>
          </a:p>
        </p:txBody>
      </p:sp>
      <p:sp>
        <p:nvSpPr>
          <p:cNvPr id="16" name="矩形 15">
            <a:extLst>
              <a:ext uri="{FF2B5EF4-FFF2-40B4-BE49-F238E27FC236}">
                <a16:creationId xmlns:a16="http://schemas.microsoft.com/office/drawing/2014/main" id="{405153C1-0765-4AA8-9DDD-037E46B6F2C5}"/>
              </a:ext>
            </a:extLst>
          </p:cNvPr>
          <p:cNvSpPr>
            <a:spLocks noChangeArrowheads="1"/>
          </p:cNvSpPr>
          <p:nvPr/>
        </p:nvSpPr>
        <p:spPr bwMode="auto">
          <a:xfrm>
            <a:off x="4485832" y="2204864"/>
            <a:ext cx="1022272"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紋白蝶</a:t>
            </a:r>
          </a:p>
        </p:txBody>
      </p:sp>
      <p:sp>
        <p:nvSpPr>
          <p:cNvPr id="17" name="矩形 16">
            <a:extLst>
              <a:ext uri="{FF2B5EF4-FFF2-40B4-BE49-F238E27FC236}">
                <a16:creationId xmlns:a16="http://schemas.microsoft.com/office/drawing/2014/main" id="{1BDF5508-0A7D-46A7-B0FE-8F038CFCFA67}"/>
              </a:ext>
            </a:extLst>
          </p:cNvPr>
          <p:cNvSpPr>
            <a:spLocks noChangeArrowheads="1"/>
          </p:cNvSpPr>
          <p:nvPr/>
        </p:nvSpPr>
        <p:spPr bwMode="auto">
          <a:xfrm>
            <a:off x="5243174" y="3840448"/>
            <a:ext cx="1022272"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酢醬草</a:t>
            </a:r>
          </a:p>
        </p:txBody>
      </p:sp>
      <p:sp>
        <p:nvSpPr>
          <p:cNvPr id="19" name="矩形 18">
            <a:extLst>
              <a:ext uri="{FF2B5EF4-FFF2-40B4-BE49-F238E27FC236}">
                <a16:creationId xmlns:a16="http://schemas.microsoft.com/office/drawing/2014/main" id="{AA82049C-FC81-4E3F-8175-6FDC03CB9274}"/>
              </a:ext>
            </a:extLst>
          </p:cNvPr>
          <p:cNvSpPr>
            <a:spLocks noChangeArrowheads="1"/>
          </p:cNvSpPr>
          <p:nvPr/>
        </p:nvSpPr>
        <p:spPr bwMode="auto">
          <a:xfrm>
            <a:off x="4130580" y="5172547"/>
            <a:ext cx="1593548" cy="400110"/>
          </a:xfrm>
          <a:prstGeom prst="rect">
            <a:avLst/>
          </a:prstGeom>
          <a:solidFill>
            <a:srgbClr val="FFFFFF">
              <a:alpha val="80000"/>
            </a:srgbClr>
          </a:solidFill>
          <a:ln>
            <a:noFill/>
          </a:ln>
          <a:effec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ea"/>
                <a:ea typeface="+mj-ea"/>
              </a:rPr>
              <a:t>紋白蝶在飛</a:t>
            </a:r>
          </a:p>
        </p:txBody>
      </p:sp>
      <p:sp>
        <p:nvSpPr>
          <p:cNvPr id="20" name="文字方塊 19">
            <a:extLst>
              <a:ext uri="{FF2B5EF4-FFF2-40B4-BE49-F238E27FC236}">
                <a16:creationId xmlns:a16="http://schemas.microsoft.com/office/drawing/2014/main" id="{CDDB8CAE-0FD6-4B77-94D1-5C03EF2BA81D}"/>
              </a:ext>
            </a:extLst>
          </p:cNvPr>
          <p:cNvSpPr txBox="1">
            <a:spLocks noChangeArrowheads="1"/>
          </p:cNvSpPr>
          <p:nvPr/>
        </p:nvSpPr>
        <p:spPr bwMode="auto">
          <a:xfrm>
            <a:off x="243770" y="548680"/>
            <a:ext cx="3343854" cy="3477875"/>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標楷體" panose="03000509000000000000" pitchFamily="65" charset="-120"/>
              </a:rPr>
              <a:t>螞蟻於全球各地幾乎能找到牠們的蹤跡，除極寒的南極和部分孤立島嶼。螞蟻的社會結構高度組織化，分為三個主要階級：蟻后是唯一負責繁殖的個體，壽命可長達數年甚至數十年。工蟻是無翅的雌性螞蟻，負責尋找食物、照顧幼蟲、建巢和防衛。雄蟻是壽命較短，負責與蟻后交配的螞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P61</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陽光、空氣、水，使地球有一個良好的環境，各種生物可以在地球上生活與世代繁衍生生不息。</a:t>
            </a:r>
            <a:endParaRPr lang="zh-TW" altLang="en-US" sz="2800" dirty="0">
              <a:solidFill>
                <a:srgbClr val="000000"/>
              </a:solidFill>
            </a:endParaRPr>
          </a:p>
        </p:txBody>
      </p:sp>
    </p:spTree>
    <p:extLst>
      <p:ext uri="{BB962C8B-B14F-4D97-AF65-F5344CB8AC3E}">
        <p14:creationId xmlns:p14="http://schemas.microsoft.com/office/powerpoint/2010/main" val="3729380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D7679AE8-BB92-43D3-98FD-F353379C03BB}"/>
              </a:ext>
            </a:extLst>
          </p:cNvPr>
          <p:cNvGrpSpPr/>
          <p:nvPr/>
        </p:nvGrpSpPr>
        <p:grpSpPr>
          <a:xfrm>
            <a:off x="1" y="0"/>
            <a:ext cx="2066305" cy="1196752"/>
            <a:chOff x="1" y="0"/>
            <a:chExt cx="2066305" cy="1196752"/>
          </a:xfrm>
        </p:grpSpPr>
        <p:pic>
          <p:nvPicPr>
            <p:cNvPr id="12" name="圖片 11">
              <a:extLst>
                <a:ext uri="{FF2B5EF4-FFF2-40B4-BE49-F238E27FC236}">
                  <a16:creationId xmlns:a16="http://schemas.microsoft.com/office/drawing/2014/main" id="{B15181C6-51E0-4C92-9A59-8A032D54FEA4}"/>
                </a:ext>
              </a:extLst>
            </p:cNvPr>
            <p:cNvPicPr>
              <a:picLocks noChangeAspect="1"/>
            </p:cNvPicPr>
            <p:nvPr/>
          </p:nvPicPr>
          <p:blipFill rotWithShape="1">
            <a:blip r:embed="rId2" cstate="print"/>
            <a:srcRect t="8159" r="86976"/>
            <a:stretch/>
          </p:blipFill>
          <p:spPr>
            <a:xfrm>
              <a:off x="1" y="0"/>
              <a:ext cx="251210" cy="1133239"/>
            </a:xfrm>
            <a:prstGeom prst="rect">
              <a:avLst/>
            </a:prstGeom>
          </p:spPr>
        </p:pic>
        <p:pic>
          <p:nvPicPr>
            <p:cNvPr id="8" name="圖片 7">
              <a:extLst>
                <a:ext uri="{FF2B5EF4-FFF2-40B4-BE49-F238E27FC236}">
                  <a16:creationId xmlns:a16="http://schemas.microsoft.com/office/drawing/2014/main" id="{51594D63-F38F-4182-8B16-578BC2D81FC6}"/>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79512" y="2000"/>
              <a:ext cx="1886794" cy="1194752"/>
            </a:xfrm>
            <a:prstGeom prst="rect">
              <a:avLst/>
            </a:prstGeom>
          </p:spPr>
        </p:pic>
      </p:gr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P62</a:t>
            </a:r>
          </a:p>
        </p:txBody>
      </p:sp>
      <p:sp>
        <p:nvSpPr>
          <p:cNvPr id="4" name="Rectangle 2">
            <a:extLst>
              <a:ext uri="{FF2B5EF4-FFF2-40B4-BE49-F238E27FC236}">
                <a16:creationId xmlns:a16="http://schemas.microsoft.com/office/drawing/2014/main" id="{09D6F09D-8DF1-414B-936E-75D4402F9086}"/>
              </a:ext>
            </a:extLst>
          </p:cNvPr>
          <p:cNvSpPr>
            <a:spLocks noGrp="1" noChangeArrowheads="1"/>
          </p:cNvSpPr>
          <p:nvPr>
            <p:ph type="title"/>
          </p:nvPr>
        </p:nvSpPr>
        <p:spPr>
          <a:xfrm>
            <a:off x="251520" y="1268760"/>
            <a:ext cx="4320480" cy="647700"/>
          </a:xfrm>
        </p:spPr>
        <p:txBody>
          <a:bodyPr/>
          <a:lstStyle/>
          <a:p>
            <a:pPr eaLnBrk="1" hangingPunct="1">
              <a:defRPr/>
            </a:pPr>
            <a:r>
              <a:rPr lang="en-US" altLang="zh-TW" dirty="0">
                <a:latin typeface="+mn-lt"/>
              </a:rPr>
              <a:t>3-2</a:t>
            </a:r>
            <a:r>
              <a:rPr lang="zh-TW" altLang="en-US" dirty="0">
                <a:latin typeface="+mn-lt"/>
              </a:rPr>
              <a:t> 多樣的地球生態系</a:t>
            </a:r>
          </a:p>
        </p:txBody>
      </p:sp>
      <p:sp>
        <p:nvSpPr>
          <p:cNvPr id="5" name="Rectangle 3">
            <a:extLst>
              <a:ext uri="{FF2B5EF4-FFF2-40B4-BE49-F238E27FC236}">
                <a16:creationId xmlns:a16="http://schemas.microsoft.com/office/drawing/2014/main" id="{55BF33DD-9A94-444D-BB12-B0727F5FD47F}"/>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地球的生態系</a:t>
            </a:r>
          </a:p>
        </p:txBody>
      </p:sp>
      <p:sp>
        <p:nvSpPr>
          <p:cNvPr id="13"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198884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地球有不同環境，生物須適應環境方能生存，特別是環境影響食物鏈中生產者的種類，進而影響環境中消費者的生存，形成不同的食物關係，最後形成各種生態系。</a:t>
            </a:r>
            <a:endParaRPr lang="zh-TW" altLang="en-US" sz="2800" dirty="0">
              <a:solidFill>
                <a:srgbClr val="000000"/>
              </a:solidFill>
            </a:endParaRPr>
          </a:p>
        </p:txBody>
      </p:sp>
      <p:sp>
        <p:nvSpPr>
          <p:cNvPr id="3" name="矩形: 圓角 2">
            <a:hlinkClick r:id="rId4" action="ppaction://hlinkfile"/>
            <a:extLst>
              <a:ext uri="{FF2B5EF4-FFF2-40B4-BE49-F238E27FC236}">
                <a16:creationId xmlns:a16="http://schemas.microsoft.com/office/drawing/2014/main" id="{2BEE8F64-7DEC-1C7C-0520-4F5439A760FB}"/>
              </a:ext>
            </a:extLst>
          </p:cNvPr>
          <p:cNvSpPr/>
          <p:nvPr/>
        </p:nvSpPr>
        <p:spPr>
          <a:xfrm>
            <a:off x="4483143" y="1448816"/>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6" name="矩形 5">
            <a:extLst>
              <a:ext uri="{FF2B5EF4-FFF2-40B4-BE49-F238E27FC236}">
                <a16:creationId xmlns:a16="http://schemas.microsoft.com/office/drawing/2014/main" id="{F1B4A8A2-A5C2-BADC-3A7D-4D60CC9D0856}"/>
              </a:ext>
            </a:extLst>
          </p:cNvPr>
          <p:cNvSpPr/>
          <p:nvPr/>
        </p:nvSpPr>
        <p:spPr>
          <a:xfrm>
            <a:off x="4283968" y="1104999"/>
            <a:ext cx="1082349"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陸域生態系</a:t>
            </a:r>
            <a:endParaRPr lang="zh-TW" altLang="en-US" sz="1100" dirty="0">
              <a:latin typeface="微軟正黑體" panose="020B0604030504040204" pitchFamily="34" charset="-120"/>
              <a:ea typeface="微軟正黑體" panose="020B0604030504040204" pitchFamily="34" charset="-120"/>
            </a:endParaRPr>
          </a:p>
        </p:txBody>
      </p:sp>
      <p:pic>
        <p:nvPicPr>
          <p:cNvPr id="7" name="Picture 8">
            <a:hlinkClick r:id="rId5"/>
            <a:extLst>
              <a:ext uri="{FF2B5EF4-FFF2-40B4-BE49-F238E27FC236}">
                <a16:creationId xmlns:a16="http://schemas.microsoft.com/office/drawing/2014/main" id="{A2A4B61C-4C69-7701-1215-0C69ECA080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324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P62</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126876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solidFill>
                  <a:srgbClr val="C6178D"/>
                </a:solidFill>
              </a:rPr>
              <a:t>陸域生態系</a:t>
            </a:r>
            <a:r>
              <a:rPr lang="zh-TW" altLang="en-US" sz="2800" dirty="0"/>
              <a:t>主要受到雨量、氣溫和光照時間等氣候因素影響，分為</a:t>
            </a:r>
            <a:r>
              <a:rPr lang="zh-TW" altLang="en-US" sz="2800" dirty="0">
                <a:solidFill>
                  <a:srgbClr val="C6178D"/>
                </a:solidFill>
              </a:rPr>
              <a:t>森林</a:t>
            </a:r>
            <a:r>
              <a:rPr lang="zh-TW" altLang="en-US" sz="2800" dirty="0"/>
              <a:t>、</a:t>
            </a:r>
            <a:r>
              <a:rPr lang="zh-TW" altLang="en-US" sz="2800" dirty="0">
                <a:solidFill>
                  <a:srgbClr val="C6178D"/>
                </a:solidFill>
              </a:rPr>
              <a:t>凍原</a:t>
            </a:r>
            <a:r>
              <a:rPr lang="zh-TW" altLang="en-US" sz="2800" dirty="0"/>
              <a:t>、</a:t>
            </a:r>
            <a:r>
              <a:rPr lang="zh-TW" altLang="en-US" sz="2800" dirty="0">
                <a:solidFill>
                  <a:srgbClr val="C6178D"/>
                </a:solidFill>
              </a:rPr>
              <a:t>草原</a:t>
            </a:r>
            <a:r>
              <a:rPr lang="zh-TW" altLang="en-US" sz="2800" dirty="0"/>
              <a:t>和</a:t>
            </a:r>
            <a:r>
              <a:rPr lang="zh-TW" altLang="en-US" sz="2800" dirty="0">
                <a:solidFill>
                  <a:srgbClr val="C6178D"/>
                </a:solidFill>
              </a:rPr>
              <a:t>沙漠</a:t>
            </a:r>
            <a:r>
              <a:rPr lang="zh-TW" altLang="en-US" sz="2800" dirty="0"/>
              <a:t>等四大類生態系。</a:t>
            </a:r>
            <a:endParaRPr lang="zh-TW" altLang="en-US" sz="2800" dirty="0">
              <a:solidFill>
                <a:srgbClr val="000000"/>
              </a:solidFill>
            </a:endParaRPr>
          </a:p>
        </p:txBody>
      </p:sp>
      <p:sp>
        <p:nvSpPr>
          <p:cNvPr id="4" name="矩形 3">
            <a:extLst>
              <a:ext uri="{FF2B5EF4-FFF2-40B4-BE49-F238E27FC236}">
                <a16:creationId xmlns:a16="http://schemas.microsoft.com/office/drawing/2014/main" id="{24745745-AD89-44D5-A408-A458921AAF27}"/>
              </a:ext>
            </a:extLst>
          </p:cNvPr>
          <p:cNvSpPr/>
          <p:nvPr/>
        </p:nvSpPr>
        <p:spPr>
          <a:xfrm>
            <a:off x="251520" y="548680"/>
            <a:ext cx="273630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p>
            <a:pPr eaLnBrk="1" hangingPunct="1">
              <a:spcBef>
                <a:spcPct val="20000"/>
              </a:spcBef>
            </a:pPr>
            <a:r>
              <a:rPr lang="zh-TW" altLang="en-US" sz="2800" b="1" dirty="0">
                <a:solidFill>
                  <a:srgbClr val="81C341"/>
                </a:solidFill>
                <a:latin typeface="+mn-lt"/>
                <a:ea typeface="+mn-ea"/>
              </a:rPr>
              <a:t>陸域生態系</a:t>
            </a:r>
          </a:p>
        </p:txBody>
      </p:sp>
    </p:spTree>
    <p:extLst>
      <p:ext uri="{BB962C8B-B14F-4D97-AF65-F5344CB8AC3E}">
        <p14:creationId xmlns:p14="http://schemas.microsoft.com/office/powerpoint/2010/main" val="1455938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P62</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02863AB6-F3F1-490C-8DD6-2034B6A5F564}"/>
              </a:ext>
            </a:extLst>
          </p:cNvPr>
          <p:cNvPicPr>
            <a:picLocks noChangeAspect="1"/>
          </p:cNvPicPr>
          <p:nvPr/>
        </p:nvPicPr>
        <p:blipFill>
          <a:blip r:embed="rId2" cstate="print"/>
          <a:stretch>
            <a:fillRect/>
          </a:stretch>
        </p:blipFill>
        <p:spPr>
          <a:xfrm>
            <a:off x="539552" y="548680"/>
            <a:ext cx="7989851" cy="5619615"/>
          </a:xfrm>
          <a:prstGeom prst="rect">
            <a:avLst/>
          </a:prstGeom>
        </p:spPr>
      </p:pic>
      <p:sp>
        <p:nvSpPr>
          <p:cNvPr id="4" name="矩形 3">
            <a:extLst>
              <a:ext uri="{FF2B5EF4-FFF2-40B4-BE49-F238E27FC236}">
                <a16:creationId xmlns:a16="http://schemas.microsoft.com/office/drawing/2014/main" id="{1F1669FF-9C25-42DD-860C-660301D51F94}"/>
              </a:ext>
            </a:extLst>
          </p:cNvPr>
          <p:cNvSpPr/>
          <p:nvPr/>
        </p:nvSpPr>
        <p:spPr>
          <a:xfrm>
            <a:off x="2843808" y="590708"/>
            <a:ext cx="5688632" cy="1323439"/>
          </a:xfrm>
          <a:prstGeom prst="rect">
            <a:avLst/>
          </a:prstGeom>
        </p:spPr>
        <p:txBody>
          <a:bodyPr wrap="square">
            <a:spAutoFit/>
          </a:bodyPr>
          <a:lstStyle/>
          <a:p>
            <a:pPr eaLnBrk="1"/>
            <a:r>
              <a:rPr lang="zh-TW" altLang="en-US" sz="2000" dirty="0">
                <a:solidFill>
                  <a:srgbClr val="211D1E"/>
                </a:solidFill>
                <a:latin typeface="+mj-lt"/>
                <a:ea typeface="標楷體" panose="03000509000000000000" pitchFamily="65" charset="-120"/>
              </a:rPr>
              <a:t>以熱帶雨林為例，平均年雨量超過</a:t>
            </a:r>
            <a:r>
              <a:rPr lang="en-US" altLang="zh-TW" sz="2000" dirty="0">
                <a:solidFill>
                  <a:srgbClr val="211D1E"/>
                </a:solidFill>
                <a:latin typeface="+mj-lt"/>
                <a:ea typeface="標楷體" panose="03000509000000000000" pitchFamily="65" charset="-120"/>
              </a:rPr>
              <a:t>2000</a:t>
            </a:r>
            <a:r>
              <a:rPr lang="zh-TW" altLang="en-US" sz="2000" dirty="0">
                <a:solidFill>
                  <a:srgbClr val="211D1E"/>
                </a:solidFill>
                <a:latin typeface="+mj-lt"/>
                <a:ea typeface="標楷體" panose="03000509000000000000" pitchFamily="65" charset="-120"/>
              </a:rPr>
              <a:t>毫米，溫暖、潮溼有助於多種植物生長，因此也提供了多樣的動物棲息環境和食物來源，形成物種豐富的生態系。</a:t>
            </a:r>
            <a:endParaRPr lang="zh-TW" altLang="en-US" sz="2000" dirty="0">
              <a:latin typeface="+mj-lt"/>
              <a:ea typeface="標楷體" panose="03000509000000000000" pitchFamily="65" charset="-120"/>
            </a:endParaRPr>
          </a:p>
        </p:txBody>
      </p:sp>
      <p:sp>
        <p:nvSpPr>
          <p:cNvPr id="5" name="矩形 4">
            <a:extLst>
              <a:ext uri="{FF2B5EF4-FFF2-40B4-BE49-F238E27FC236}">
                <a16:creationId xmlns:a16="http://schemas.microsoft.com/office/drawing/2014/main" id="{1F1669FF-9C25-42DD-860C-660301D51F94}"/>
              </a:ext>
            </a:extLst>
          </p:cNvPr>
          <p:cNvSpPr/>
          <p:nvPr/>
        </p:nvSpPr>
        <p:spPr>
          <a:xfrm>
            <a:off x="864405" y="1023119"/>
            <a:ext cx="1979403" cy="461665"/>
          </a:xfrm>
          <a:prstGeom prst="rect">
            <a:avLst/>
          </a:prstGeom>
        </p:spPr>
        <p:txBody>
          <a:bodyPr wrap="square">
            <a:spAutoFit/>
          </a:bodyPr>
          <a:lstStyle/>
          <a:p>
            <a:pPr eaLnBrk="1"/>
            <a:r>
              <a:rPr lang="zh-TW" altLang="en-US" sz="2400" b="1" dirty="0">
                <a:solidFill>
                  <a:schemeClr val="bg1"/>
                </a:solidFill>
                <a:latin typeface="標楷體" panose="03000509000000000000" pitchFamily="65" charset="-120"/>
                <a:ea typeface="標楷體" panose="03000509000000000000" pitchFamily="65" charset="-120"/>
              </a:rPr>
              <a:t>森林生態系</a:t>
            </a:r>
          </a:p>
        </p:txBody>
      </p:sp>
      <p:sp>
        <p:nvSpPr>
          <p:cNvPr id="6" name="文字方塊 5">
            <a:extLst>
              <a:ext uri="{FF2B5EF4-FFF2-40B4-BE49-F238E27FC236}">
                <a16:creationId xmlns:a16="http://schemas.microsoft.com/office/drawing/2014/main" id="{EDE24467-A20C-46A6-8079-A8113EF56C62}"/>
              </a:ext>
            </a:extLst>
          </p:cNvPr>
          <p:cNvSpPr txBox="1">
            <a:spLocks noChangeArrowheads="1"/>
          </p:cNvSpPr>
          <p:nvPr/>
        </p:nvSpPr>
        <p:spPr bwMode="auto">
          <a:xfrm>
            <a:off x="4053062" y="3702511"/>
            <a:ext cx="4255913" cy="224676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lt"/>
              </a:rPr>
              <a:t>熱帶雨林主要分布於北緯</a:t>
            </a:r>
            <a:r>
              <a:rPr lang="en-US" altLang="zh-TW" sz="2000" dirty="0">
                <a:solidFill>
                  <a:srgbClr val="FF0000"/>
                </a:solidFill>
                <a:latin typeface="+mj-lt"/>
              </a:rPr>
              <a:t>10</a:t>
            </a:r>
            <a:r>
              <a:rPr lang="zh-TW" altLang="en-US" sz="2000" dirty="0">
                <a:solidFill>
                  <a:srgbClr val="FF0000"/>
                </a:solidFill>
                <a:latin typeface="+mj-lt"/>
              </a:rPr>
              <a:t>度到南緯</a:t>
            </a:r>
            <a:r>
              <a:rPr lang="en-US" altLang="zh-TW" sz="2000" dirty="0">
                <a:solidFill>
                  <a:srgbClr val="FF0000"/>
                </a:solidFill>
                <a:latin typeface="+mj-lt"/>
              </a:rPr>
              <a:t>10</a:t>
            </a:r>
            <a:r>
              <a:rPr lang="zh-TW" altLang="en-US" sz="2000" dirty="0">
                <a:solidFill>
                  <a:srgbClr val="FF0000"/>
                </a:solidFill>
                <a:latin typeface="+mj-lt"/>
              </a:rPr>
              <a:t>度之間的熱帶地區，熱帶雨林地區終年氣候炎熱、雨量充足，年雨量大約是</a:t>
            </a:r>
            <a:r>
              <a:rPr lang="en-US" altLang="zh-TW" sz="2000" dirty="0">
                <a:solidFill>
                  <a:srgbClr val="FF0000"/>
                </a:solidFill>
                <a:latin typeface="+mj-lt"/>
              </a:rPr>
              <a:t>1750</a:t>
            </a:r>
            <a:r>
              <a:rPr lang="zh-TW" altLang="en-US" sz="2000" dirty="0">
                <a:solidFill>
                  <a:srgbClr val="FF0000"/>
                </a:solidFill>
                <a:latin typeface="+mj-lt"/>
              </a:rPr>
              <a:t>毫米至</a:t>
            </a:r>
            <a:r>
              <a:rPr lang="en-US" altLang="zh-TW" sz="2000" dirty="0">
                <a:solidFill>
                  <a:srgbClr val="FF0000"/>
                </a:solidFill>
                <a:latin typeface="+mj-lt"/>
              </a:rPr>
              <a:t>2000</a:t>
            </a:r>
            <a:r>
              <a:rPr lang="zh-TW" altLang="en-US" sz="2000" dirty="0">
                <a:solidFill>
                  <a:srgbClr val="FF0000"/>
                </a:solidFill>
                <a:latin typeface="+mj-lt"/>
              </a:rPr>
              <a:t>毫米，月均溫超過</a:t>
            </a:r>
            <a:r>
              <a:rPr lang="en-US" altLang="zh-TW" sz="2000" dirty="0">
                <a:solidFill>
                  <a:srgbClr val="FF0000"/>
                </a:solidFill>
                <a:latin typeface="+mj-lt"/>
              </a:rPr>
              <a:t>26℃</a:t>
            </a:r>
            <a:r>
              <a:rPr lang="zh-TW" altLang="en-US" sz="2000" dirty="0">
                <a:solidFill>
                  <a:srgbClr val="FF0000"/>
                </a:solidFill>
                <a:latin typeface="+mj-lt"/>
              </a:rPr>
              <a:t>，季節差異不明顯。在此生長的生物群落演替速度極快，地球上有過半數動物、植物棲息於此。</a:t>
            </a:r>
          </a:p>
        </p:txBody>
      </p:sp>
    </p:spTree>
    <p:extLst>
      <p:ext uri="{BB962C8B-B14F-4D97-AF65-F5344CB8AC3E}">
        <p14:creationId xmlns:p14="http://schemas.microsoft.com/office/powerpoint/2010/main" val="368708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172400" y="0"/>
            <a:ext cx="925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P62</a:t>
            </a:r>
            <a:r>
              <a:rPr kumimoji="0" lang="en-US" altLang="zh-TW" sz="2000" dirty="0">
                <a:solidFill>
                  <a:schemeClr val="bg1"/>
                </a:solidFill>
              </a:rPr>
              <a:t>-63</a:t>
            </a: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2564904"/>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凍原環境氣候嚴寒且終年冰雪覆蓋。與森林生態系比較，可以發現居住在這裡的生物更少。</a:t>
            </a:r>
            <a:endParaRPr lang="zh-TW" altLang="en-US" sz="2800" dirty="0">
              <a:solidFill>
                <a:srgbClr val="000000"/>
              </a:solidFill>
            </a:endParaRPr>
          </a:p>
        </p:txBody>
      </p:sp>
      <p:pic>
        <p:nvPicPr>
          <p:cNvPr id="2" name="圖片 1">
            <a:extLst>
              <a:ext uri="{FF2B5EF4-FFF2-40B4-BE49-F238E27FC236}">
                <a16:creationId xmlns:a16="http://schemas.microsoft.com/office/drawing/2014/main" id="{D2F12FBC-5CBB-4EE4-9DDC-81D541BA4892}"/>
              </a:ext>
            </a:extLst>
          </p:cNvPr>
          <p:cNvPicPr>
            <a:picLocks noChangeAspect="1"/>
          </p:cNvPicPr>
          <p:nvPr/>
        </p:nvPicPr>
        <p:blipFill>
          <a:blip r:embed="rId2" cstate="print"/>
          <a:stretch>
            <a:fillRect/>
          </a:stretch>
        </p:blipFill>
        <p:spPr>
          <a:xfrm>
            <a:off x="152722" y="476672"/>
            <a:ext cx="8823018" cy="1599778"/>
          </a:xfrm>
          <a:prstGeom prst="rect">
            <a:avLst/>
          </a:prstGeom>
        </p:spPr>
      </p:pic>
      <p:sp>
        <p:nvSpPr>
          <p:cNvPr id="5" name="矩形 4">
            <a:extLst>
              <a:ext uri="{FF2B5EF4-FFF2-40B4-BE49-F238E27FC236}">
                <a16:creationId xmlns:a16="http://schemas.microsoft.com/office/drawing/2014/main" id="{1F1669FF-9C25-42DD-860C-660301D51F94}"/>
              </a:ext>
            </a:extLst>
          </p:cNvPr>
          <p:cNvSpPr/>
          <p:nvPr/>
        </p:nvSpPr>
        <p:spPr>
          <a:xfrm>
            <a:off x="323528" y="542290"/>
            <a:ext cx="2520279" cy="1446550"/>
          </a:xfrm>
          <a:prstGeom prst="rect">
            <a:avLst/>
          </a:prstGeom>
        </p:spPr>
        <p:txBody>
          <a:bodyPr wrap="square">
            <a:spAutoFit/>
          </a:bodyPr>
          <a:lstStyle/>
          <a:p>
            <a:pPr eaLnBrk="1"/>
            <a:r>
              <a:rPr lang="zh-TW" altLang="en-US" sz="2200" dirty="0">
                <a:solidFill>
                  <a:srgbClr val="211D1E"/>
                </a:solidFill>
                <a:latin typeface="標楷體" panose="03000509000000000000" pitchFamily="65" charset="-120"/>
                <a:ea typeface="標楷體" panose="03000509000000000000" pitchFamily="65" charset="-120"/>
              </a:rPr>
              <a:t>我查到森林生態系的溫暖潮溼區域有蕈類和苔蘚植物生長。</a:t>
            </a:r>
            <a:endParaRPr lang="zh-TW" altLang="en-US" sz="22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985F4DB7-23EF-442E-BBFF-5ACDB4731F2E}"/>
              </a:ext>
            </a:extLst>
          </p:cNvPr>
          <p:cNvSpPr/>
          <p:nvPr/>
        </p:nvSpPr>
        <p:spPr>
          <a:xfrm>
            <a:off x="5796136" y="548680"/>
            <a:ext cx="3024336" cy="1446550"/>
          </a:xfrm>
          <a:prstGeom prst="rect">
            <a:avLst/>
          </a:prstGeom>
        </p:spPr>
        <p:txBody>
          <a:bodyPr wrap="square">
            <a:spAutoFit/>
          </a:bodyPr>
          <a:lstStyle/>
          <a:p>
            <a:pPr eaLnBrk="1"/>
            <a:r>
              <a:rPr lang="zh-TW" altLang="en-US" sz="2200" dirty="0">
                <a:solidFill>
                  <a:srgbClr val="211D1E"/>
                </a:solidFill>
                <a:latin typeface="標楷體" panose="03000509000000000000" pitchFamily="65" charset="-120"/>
                <a:ea typeface="標楷體" panose="03000509000000000000" pitchFamily="65" charset="-120"/>
              </a:rPr>
              <a:t>我查到森林生態系的動物物種很豐富，例如：鳥類、昆蟲、哺乳類等。</a:t>
            </a:r>
            <a:endParaRPr lang="zh-TW" altLang="en-US" sz="2200" dirty="0">
              <a:latin typeface="標楷體" panose="03000509000000000000" pitchFamily="65" charset="-120"/>
              <a:ea typeface="標楷體" panose="03000509000000000000" pitchFamily="65" charset="-120"/>
            </a:endParaRPr>
          </a:p>
        </p:txBody>
      </p:sp>
      <p:pic>
        <p:nvPicPr>
          <p:cNvPr id="4" name="Picture 8">
            <a:hlinkClick r:id="rId3"/>
            <a:extLst>
              <a:ext uri="{FF2B5EF4-FFF2-40B4-BE49-F238E27FC236}">
                <a16:creationId xmlns:a16="http://schemas.microsoft.com/office/drawing/2014/main" id="{C5D99CF6-850F-8FE2-C09B-C1E7E4D25C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387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882BC5A-50FA-48F4-A51A-31637F88FAC1}"/>
              </a:ext>
            </a:extLst>
          </p:cNvPr>
          <p:cNvPicPr>
            <a:picLocks noChangeAspect="1"/>
          </p:cNvPicPr>
          <p:nvPr/>
        </p:nvPicPr>
        <p:blipFill>
          <a:blip r:embed="rId2" cstate="print"/>
          <a:stretch>
            <a:fillRect/>
          </a:stretch>
        </p:blipFill>
        <p:spPr>
          <a:xfrm>
            <a:off x="880492" y="476970"/>
            <a:ext cx="7363916" cy="5688670"/>
          </a:xfrm>
          <a:prstGeom prst="rect">
            <a:avLst/>
          </a:prstGeom>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P63</a:t>
            </a:r>
            <a:endParaRPr kumimoji="0" lang="en-US" altLang="zh-TW" sz="2000" dirty="0">
              <a:solidFill>
                <a:schemeClr val="bg1"/>
              </a:solidFill>
            </a:endParaRPr>
          </a:p>
        </p:txBody>
      </p:sp>
      <p:grpSp>
        <p:nvGrpSpPr>
          <p:cNvPr id="6" name="群組 5">
            <a:extLst>
              <a:ext uri="{FF2B5EF4-FFF2-40B4-BE49-F238E27FC236}">
                <a16:creationId xmlns:a16="http://schemas.microsoft.com/office/drawing/2014/main" id="{EF851E32-5643-4E77-A0E6-F6D9E3863CC6}"/>
              </a:ext>
            </a:extLst>
          </p:cNvPr>
          <p:cNvGrpSpPr/>
          <p:nvPr/>
        </p:nvGrpSpPr>
        <p:grpSpPr>
          <a:xfrm>
            <a:off x="827585" y="332656"/>
            <a:ext cx="7416824" cy="1372706"/>
            <a:chOff x="827585" y="332656"/>
            <a:chExt cx="7416824" cy="1372706"/>
          </a:xfrm>
        </p:grpSpPr>
        <p:pic>
          <p:nvPicPr>
            <p:cNvPr id="3" name="圖片 2">
              <a:extLst>
                <a:ext uri="{FF2B5EF4-FFF2-40B4-BE49-F238E27FC236}">
                  <a16:creationId xmlns:a16="http://schemas.microsoft.com/office/drawing/2014/main" id="{6E4D344B-6F24-4788-B698-3CF8D634EDDF}"/>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827585" y="332656"/>
              <a:ext cx="7416824" cy="1372706"/>
            </a:xfrm>
            <a:prstGeom prst="rect">
              <a:avLst/>
            </a:prstGeom>
          </p:spPr>
        </p:pic>
        <p:sp>
          <p:nvSpPr>
            <p:cNvPr id="4" name="矩形 3">
              <a:extLst>
                <a:ext uri="{FF2B5EF4-FFF2-40B4-BE49-F238E27FC236}">
                  <a16:creationId xmlns:a16="http://schemas.microsoft.com/office/drawing/2014/main" id="{1F1669FF-9C25-42DD-860C-660301D51F94}"/>
                </a:ext>
              </a:extLst>
            </p:cNvPr>
            <p:cNvSpPr/>
            <p:nvPr/>
          </p:nvSpPr>
          <p:spPr>
            <a:xfrm>
              <a:off x="2915817" y="548680"/>
              <a:ext cx="5112567" cy="1015663"/>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凍原常位於高緯度地區，終年覆蓋冰雪且低溫少雨，這裡的動物通常具有厚皮毛和脂肪層來抵禦嚴寒。</a:t>
              </a:r>
              <a:endParaRPr lang="zh-TW" altLang="en-US" sz="2000" dirty="0">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1F1669FF-9C25-42DD-860C-660301D51F94}"/>
                </a:ext>
              </a:extLst>
            </p:cNvPr>
            <p:cNvSpPr/>
            <p:nvPr/>
          </p:nvSpPr>
          <p:spPr>
            <a:xfrm>
              <a:off x="971600" y="809997"/>
              <a:ext cx="1979403" cy="461665"/>
            </a:xfrm>
            <a:prstGeom prst="rect">
              <a:avLst/>
            </a:prstGeom>
          </p:spPr>
          <p:txBody>
            <a:bodyPr wrap="square">
              <a:spAutoFit/>
            </a:bodyPr>
            <a:lstStyle/>
            <a:p>
              <a:pPr eaLnBrk="1"/>
              <a:r>
                <a:rPr lang="zh-TW" altLang="en-US" sz="2400" b="1" dirty="0">
                  <a:solidFill>
                    <a:schemeClr val="bg1"/>
                  </a:solidFill>
                  <a:latin typeface="標楷體" panose="03000509000000000000" pitchFamily="65" charset="-120"/>
                  <a:ea typeface="標楷體" panose="03000509000000000000" pitchFamily="65" charset="-120"/>
                </a:rPr>
                <a:t>凍原生態系</a:t>
              </a:r>
            </a:p>
          </p:txBody>
        </p:sp>
      </p:grpSp>
      <p:sp>
        <p:nvSpPr>
          <p:cNvPr id="8" name="文字方塊 7">
            <a:extLst>
              <a:ext uri="{FF2B5EF4-FFF2-40B4-BE49-F238E27FC236}">
                <a16:creationId xmlns:a16="http://schemas.microsoft.com/office/drawing/2014/main" id="{4568119E-EDC5-4495-AD68-072D6439012B}"/>
              </a:ext>
            </a:extLst>
          </p:cNvPr>
          <p:cNvSpPr txBox="1">
            <a:spLocks noChangeArrowheads="1"/>
          </p:cNvSpPr>
          <p:nvPr/>
        </p:nvSpPr>
        <p:spPr bwMode="auto">
          <a:xfrm>
            <a:off x="639230" y="3933056"/>
            <a:ext cx="7992889" cy="2862322"/>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68288" indent="-268288" eaLnBrk="1">
              <a:spcBef>
                <a:spcPct val="0"/>
              </a:spcBef>
              <a:buFont typeface="Arial" panose="020B0604020202020204" pitchFamily="34" charset="0"/>
              <a:buChar char="•"/>
            </a:pPr>
            <a:r>
              <a:rPr lang="zh-TW" altLang="en-US" sz="2000" dirty="0">
                <a:solidFill>
                  <a:srgbClr val="FF0000"/>
                </a:solidFill>
                <a:latin typeface="+mj-lt"/>
              </a:rPr>
              <a:t>北極熊是生長在北極的熊，牠是陸上最龐大的肉食性動物。牠有極厚的皮下脂肪（約</a:t>
            </a:r>
            <a:r>
              <a:rPr lang="en-US" altLang="zh-TW" sz="2000" dirty="0">
                <a:solidFill>
                  <a:srgbClr val="FF0000"/>
                </a:solidFill>
                <a:latin typeface="+mj-lt"/>
              </a:rPr>
              <a:t>5</a:t>
            </a:r>
            <a:r>
              <a:rPr lang="zh-TW" altLang="en-US" sz="2000" dirty="0">
                <a:solidFill>
                  <a:srgbClr val="FF0000"/>
                </a:solidFill>
                <a:latin typeface="+mj-lt"/>
              </a:rPr>
              <a:t>公分～</a:t>
            </a:r>
            <a:r>
              <a:rPr lang="en-US" altLang="zh-TW" sz="2000" dirty="0">
                <a:solidFill>
                  <a:srgbClr val="FF0000"/>
                </a:solidFill>
                <a:latin typeface="+mj-lt"/>
              </a:rPr>
              <a:t>11</a:t>
            </a:r>
            <a:r>
              <a:rPr lang="zh-TW" altLang="en-US" sz="2000" dirty="0">
                <a:solidFill>
                  <a:srgbClr val="FF0000"/>
                </a:solidFill>
                <a:latin typeface="+mj-lt"/>
              </a:rPr>
              <a:t>公分）和皮毛可以保暖，白色的外表讓北極熊在雪白的雪地上有很好的保護色。牠可以在陸上及海上捕捉食物，因此能在北極這種極寒冷、嚴酷的環境中生存。近年來因為地球暖化的影響，北極融冰面積逐年增加，嚴重影響北極熊的生長環境，導致北極熊的數量逐漸減少，如今已被列為瀕臨絕種動物。</a:t>
            </a:r>
            <a:endParaRPr lang="en-US" altLang="zh-TW" sz="2000" dirty="0">
              <a:solidFill>
                <a:srgbClr val="FF0000"/>
              </a:solidFill>
              <a:latin typeface="+mj-lt"/>
            </a:endParaRPr>
          </a:p>
          <a:p>
            <a:pPr marL="268288" indent="-268288" eaLnBrk="1">
              <a:spcBef>
                <a:spcPct val="0"/>
              </a:spcBef>
              <a:buFont typeface="Arial" panose="020B0604020202020204" pitchFamily="34" charset="0"/>
              <a:buChar char="•"/>
            </a:pPr>
            <a:r>
              <a:rPr lang="zh-TW" altLang="en-US" sz="2000" dirty="0">
                <a:solidFill>
                  <a:srgbClr val="FF0000"/>
                </a:solidFill>
                <a:latin typeface="+mj-lt"/>
              </a:rPr>
              <a:t>生態系所在的區域不同，生態系內生活的生物也會有差異，不一定在所有同類型的生態系內都可見到，例如：不是所有的凍原生態系都能看到北極熊，只有在北極才能看到北極熊。</a:t>
            </a:r>
          </a:p>
        </p:txBody>
      </p:sp>
    </p:spTree>
    <p:extLst>
      <p:ext uri="{BB962C8B-B14F-4D97-AF65-F5344CB8AC3E}">
        <p14:creationId xmlns:p14="http://schemas.microsoft.com/office/powerpoint/2010/main" val="1944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P63</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DC72B1EC-E270-4F96-813B-6214E63B94CA}"/>
              </a:ext>
            </a:extLst>
          </p:cNvPr>
          <p:cNvPicPr>
            <a:picLocks noChangeAspect="1"/>
          </p:cNvPicPr>
          <p:nvPr/>
        </p:nvPicPr>
        <p:blipFill>
          <a:blip r:embed="rId2" cstate="print"/>
          <a:stretch>
            <a:fillRect/>
          </a:stretch>
        </p:blipFill>
        <p:spPr>
          <a:xfrm>
            <a:off x="179512" y="476672"/>
            <a:ext cx="8735888" cy="1866134"/>
          </a:xfrm>
          <a:prstGeom prst="rect">
            <a:avLst/>
          </a:prstGeom>
        </p:spPr>
      </p:pic>
      <p:grpSp>
        <p:nvGrpSpPr>
          <p:cNvPr id="5" name="群組 4">
            <a:extLst>
              <a:ext uri="{FF2B5EF4-FFF2-40B4-BE49-F238E27FC236}">
                <a16:creationId xmlns:a16="http://schemas.microsoft.com/office/drawing/2014/main" id="{1E049AEC-8EBF-4C94-B90A-9B108C05CDB6}"/>
              </a:ext>
            </a:extLst>
          </p:cNvPr>
          <p:cNvGrpSpPr/>
          <p:nvPr/>
        </p:nvGrpSpPr>
        <p:grpSpPr>
          <a:xfrm>
            <a:off x="238511" y="3133783"/>
            <a:ext cx="8509953" cy="2311441"/>
            <a:chOff x="238511" y="181455"/>
            <a:chExt cx="8509953" cy="2311441"/>
          </a:xfrm>
        </p:grpSpPr>
        <p:cxnSp>
          <p:nvCxnSpPr>
            <p:cNvPr id="6" name="直線接點 5">
              <a:extLst>
                <a:ext uri="{FF2B5EF4-FFF2-40B4-BE49-F238E27FC236}">
                  <a16:creationId xmlns:a16="http://schemas.microsoft.com/office/drawing/2014/main" id="{22F2CE0B-54B8-4594-BC0B-B27265066449}"/>
                </a:ext>
              </a:extLst>
            </p:cNvPr>
            <p:cNvCxnSpPr>
              <a:cxnSpLocks/>
            </p:cNvCxnSpPr>
            <p:nvPr/>
          </p:nvCxnSpPr>
          <p:spPr>
            <a:xfrm>
              <a:off x="539552" y="548680"/>
              <a:ext cx="0" cy="1944216"/>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596B9D06-BB9A-4DEC-A68B-136C18AE2216}"/>
                </a:ext>
              </a:extLst>
            </p:cNvPr>
            <p:cNvCxnSpPr>
              <a:cxnSpLocks/>
            </p:cNvCxnSpPr>
            <p:nvPr/>
          </p:nvCxnSpPr>
          <p:spPr>
            <a:xfrm>
              <a:off x="4355977" y="526124"/>
              <a:ext cx="4392487"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7D7CA71B-56A2-4E96-98C5-322AFA5454F0}"/>
                </a:ext>
              </a:extLst>
            </p:cNvPr>
            <p:cNvCxnSpPr>
              <a:cxnSpLocks/>
            </p:cNvCxnSpPr>
            <p:nvPr/>
          </p:nvCxnSpPr>
          <p:spPr>
            <a:xfrm>
              <a:off x="8748464" y="511944"/>
              <a:ext cx="0" cy="1980952"/>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6BF9DB2C-19CC-48FF-8D1E-D56D031DC3B8}"/>
                </a:ext>
              </a:extLst>
            </p:cNvPr>
            <p:cNvCxnSpPr>
              <a:cxnSpLocks/>
            </p:cNvCxnSpPr>
            <p:nvPr/>
          </p:nvCxnSpPr>
          <p:spPr>
            <a:xfrm>
              <a:off x="539552" y="2492896"/>
              <a:ext cx="8208912"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AE3E76A9-D99A-4685-96F5-0F4F18EDF4AB}"/>
                </a:ext>
              </a:extLst>
            </p:cNvPr>
            <p:cNvSpPr/>
            <p:nvPr/>
          </p:nvSpPr>
          <p:spPr>
            <a:xfrm>
              <a:off x="2051721" y="214425"/>
              <a:ext cx="2304256" cy="550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zh-TW" altLang="en-US" sz="2800" b="1" dirty="0">
                  <a:solidFill>
                    <a:srgbClr val="F15E67"/>
                  </a:solidFill>
                </a:rPr>
                <a:t>凍原的生產者</a:t>
              </a:r>
            </a:p>
          </p:txBody>
        </p:sp>
        <p:pic>
          <p:nvPicPr>
            <p:cNvPr id="11" name="圖片 10">
              <a:extLst>
                <a:ext uri="{FF2B5EF4-FFF2-40B4-BE49-F238E27FC236}">
                  <a16:creationId xmlns:a16="http://schemas.microsoft.com/office/drawing/2014/main" id="{D1C6AB18-2A8A-4C21-8279-81296EC0D0C9}"/>
                </a:ext>
              </a:extLst>
            </p:cNvPr>
            <p:cNvPicPr>
              <a:picLocks noChangeAspect="1"/>
            </p:cNvPicPr>
            <p:nvPr/>
          </p:nvPicPr>
          <p:blipFill>
            <a:blip r:embed="rId3" cstate="print"/>
            <a:stretch>
              <a:fillRect/>
            </a:stretch>
          </p:blipFill>
          <p:spPr>
            <a:xfrm>
              <a:off x="238511" y="181455"/>
              <a:ext cx="1702533" cy="601207"/>
            </a:xfrm>
            <a:prstGeom prst="rect">
              <a:avLst/>
            </a:prstGeom>
          </p:spPr>
        </p:pic>
      </p:grpSp>
      <p:sp>
        <p:nvSpPr>
          <p:cNvPr id="12" name="矩形 11">
            <a:extLst>
              <a:ext uri="{FF2B5EF4-FFF2-40B4-BE49-F238E27FC236}">
                <a16:creationId xmlns:a16="http://schemas.microsoft.com/office/drawing/2014/main" id="{84F5D18D-3B6B-47DE-97D8-05B2794D9303}"/>
              </a:ext>
            </a:extLst>
          </p:cNvPr>
          <p:cNvSpPr/>
          <p:nvPr/>
        </p:nvSpPr>
        <p:spPr>
          <a:xfrm>
            <a:off x="755575" y="3770383"/>
            <a:ext cx="7848871" cy="1384995"/>
          </a:xfrm>
          <a:prstGeom prst="rect">
            <a:avLst/>
          </a:prstGeom>
        </p:spPr>
        <p:txBody>
          <a:bodyPr wrap="square">
            <a:spAutoFit/>
          </a:bodyPr>
          <a:lstStyle/>
          <a:p>
            <a:pPr indent="720000" eaLnBrk="1"/>
            <a:r>
              <a:rPr lang="zh-TW" altLang="en-US" sz="2800" dirty="0">
                <a:solidFill>
                  <a:srgbClr val="211D1E"/>
                </a:solidFill>
                <a:latin typeface="+mj-lt"/>
                <a:ea typeface="標楷體" panose="03000509000000000000" pitchFamily="65" charset="-120"/>
              </a:rPr>
              <a:t>位於</a:t>
            </a:r>
            <a:r>
              <a:rPr lang="zh-TW" altLang="en-US" sz="2800" u="sng" dirty="0">
                <a:solidFill>
                  <a:srgbClr val="211D1E"/>
                </a:solidFill>
                <a:latin typeface="+mj-lt"/>
                <a:ea typeface="標楷體" panose="03000509000000000000" pitchFamily="65" charset="-120"/>
              </a:rPr>
              <a:t>加拿大</a:t>
            </a:r>
            <a:r>
              <a:rPr lang="zh-TW" altLang="en-US" sz="2800" dirty="0">
                <a:solidFill>
                  <a:srgbClr val="211D1E"/>
                </a:solidFill>
                <a:latin typeface="+mj-lt"/>
                <a:ea typeface="標楷體" panose="03000509000000000000" pitchFamily="65" charset="-120"/>
              </a:rPr>
              <a:t>和</a:t>
            </a:r>
            <a:r>
              <a:rPr lang="zh-TW" altLang="en-US" sz="2800" u="sng" dirty="0">
                <a:solidFill>
                  <a:srgbClr val="211D1E"/>
                </a:solidFill>
                <a:latin typeface="+mj-lt"/>
                <a:ea typeface="標楷體" panose="03000509000000000000" pitchFamily="65" charset="-120"/>
              </a:rPr>
              <a:t>俄羅斯</a:t>
            </a:r>
            <a:r>
              <a:rPr lang="zh-TW" altLang="en-US" sz="2800" dirty="0">
                <a:solidFill>
                  <a:srgbClr val="211D1E"/>
                </a:solidFill>
                <a:latin typeface="+mj-lt"/>
                <a:ea typeface="標楷體" panose="03000509000000000000" pitchFamily="65" charset="-120"/>
              </a:rPr>
              <a:t>北部地區，有大半的時間都被冰雪所覆蓋的凍原生態系裡，也有藻類生長於冰層下，擔任著食物鏈中生產者的角色。</a:t>
            </a:r>
            <a:endParaRPr lang="zh-TW" altLang="en-US" sz="2800" dirty="0">
              <a:latin typeface="+mj-lt"/>
              <a:ea typeface="標楷體" panose="03000509000000000000" pitchFamily="65" charset="-120"/>
            </a:endParaRPr>
          </a:p>
        </p:txBody>
      </p:sp>
      <p:sp>
        <p:nvSpPr>
          <p:cNvPr id="13" name="矩形 12">
            <a:extLst>
              <a:ext uri="{FF2B5EF4-FFF2-40B4-BE49-F238E27FC236}">
                <a16:creationId xmlns:a16="http://schemas.microsoft.com/office/drawing/2014/main" id="{1F1669FF-9C25-42DD-860C-660301D51F94}"/>
              </a:ext>
            </a:extLst>
          </p:cNvPr>
          <p:cNvSpPr/>
          <p:nvPr/>
        </p:nvSpPr>
        <p:spPr>
          <a:xfrm>
            <a:off x="395536" y="788511"/>
            <a:ext cx="3096344"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我查到凍原生態系的地衣和苔蘚植物是主要的生產者。</a:t>
            </a:r>
            <a:endParaRPr lang="zh-TW" altLang="en-US" sz="2400" dirty="0">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id="{4C6CD73C-5FD0-4FB2-9DD8-DEB5475C5C4D}"/>
              </a:ext>
            </a:extLst>
          </p:cNvPr>
          <p:cNvSpPr/>
          <p:nvPr/>
        </p:nvSpPr>
        <p:spPr>
          <a:xfrm>
            <a:off x="5854094" y="788511"/>
            <a:ext cx="3096344"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我查到北極熊擅長利用因氣候嚴寒而形成的海冰來捕食海豹。</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93726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P64</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草原生態系因一年中降雨集中而形成明顯的乾季和雨季，各種生物如何在這樣的環境生存呢？</a:t>
            </a:r>
            <a:endParaRPr lang="zh-TW" altLang="en-US" sz="2800" dirty="0">
              <a:solidFill>
                <a:srgbClr val="000000"/>
              </a:solidFill>
            </a:endParaRPr>
          </a:p>
        </p:txBody>
      </p:sp>
      <p:sp>
        <p:nvSpPr>
          <p:cNvPr id="4" name="矩形 3">
            <a:extLst>
              <a:ext uri="{FF2B5EF4-FFF2-40B4-BE49-F238E27FC236}">
                <a16:creationId xmlns:a16="http://schemas.microsoft.com/office/drawing/2014/main" id="{B559CF2A-9AB8-42C7-A362-CA1CD51E09BD}"/>
              </a:ext>
            </a:extLst>
          </p:cNvPr>
          <p:cNvSpPr>
            <a:spLocks noChangeArrowheads="1"/>
          </p:cNvSpPr>
          <p:nvPr/>
        </p:nvSpPr>
        <p:spPr bwMode="auto">
          <a:xfrm>
            <a:off x="271098" y="1484784"/>
            <a:ext cx="876539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雨季時有雨水滋潤形成廣大草原，草食性動物吃青草獲得能量，有靈敏的聽覺和迅速奔跑可躲避天敵，例如：羚羊、斑馬。</a:t>
            </a:r>
            <a:endParaRPr lang="en-US" altLang="zh-TW" sz="2400" dirty="0">
              <a:solidFill>
                <a:srgbClr val="FF0000"/>
              </a:solidFill>
              <a:latin typeface="+mj-ea"/>
              <a:ea typeface="+mj-ea"/>
            </a:endParaRPr>
          </a:p>
          <a:p>
            <a:pPr eaLnBrk="1">
              <a:spcBef>
                <a:spcPct val="0"/>
              </a:spcBef>
              <a:buFontTx/>
              <a:buNone/>
            </a:pPr>
            <a:r>
              <a:rPr lang="zh-TW" altLang="en-US" sz="2400" dirty="0">
                <a:solidFill>
                  <a:srgbClr val="FF0000"/>
                </a:solidFill>
                <a:latin typeface="+mj-ea"/>
                <a:ea typeface="+mj-ea"/>
              </a:rPr>
              <a:t>肉食性動物靠獵捕草食性動物來獲得能量。具有掩蔽蹤跡、快速奔跑和獵食的能力。例如：獅子、獵豹。</a:t>
            </a:r>
          </a:p>
        </p:txBody>
      </p:sp>
      <p:sp>
        <p:nvSpPr>
          <p:cNvPr id="2" name="矩形: 圓角 1">
            <a:hlinkClick r:id="rId2" action="ppaction://hlinkfile"/>
            <a:extLst>
              <a:ext uri="{FF2B5EF4-FFF2-40B4-BE49-F238E27FC236}">
                <a16:creationId xmlns:a16="http://schemas.microsoft.com/office/drawing/2014/main" id="{2E08E4A4-E685-D684-9F69-89C6CDEF516F}"/>
              </a:ext>
            </a:extLst>
          </p:cNvPr>
          <p:cNvSpPr/>
          <p:nvPr/>
        </p:nvSpPr>
        <p:spPr>
          <a:xfrm>
            <a:off x="4626191" y="6309320"/>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5" name="矩形 4">
            <a:extLst>
              <a:ext uri="{FF2B5EF4-FFF2-40B4-BE49-F238E27FC236}">
                <a16:creationId xmlns:a16="http://schemas.microsoft.com/office/drawing/2014/main" id="{AB69F509-7098-3928-39EB-90485EA39AA7}"/>
              </a:ext>
            </a:extLst>
          </p:cNvPr>
          <p:cNvSpPr/>
          <p:nvPr/>
        </p:nvSpPr>
        <p:spPr>
          <a:xfrm>
            <a:off x="4067944" y="5949280"/>
            <a:ext cx="1800494"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環境變動造成的影響</a:t>
            </a:r>
            <a:endParaRPr lang="zh-TW" altLang="en-US" sz="1100" dirty="0">
              <a:latin typeface="微軟正黑體" panose="020B0604030504040204" pitchFamily="34" charset="-120"/>
              <a:ea typeface="微軟正黑體" panose="020B0604030504040204" pitchFamily="34" charset="-120"/>
            </a:endParaRPr>
          </a:p>
        </p:txBody>
      </p:sp>
      <p:pic>
        <p:nvPicPr>
          <p:cNvPr id="6" name="Picture 8">
            <a:hlinkClick r:id="rId3"/>
            <a:extLst>
              <a:ext uri="{FF2B5EF4-FFF2-40B4-BE49-F238E27FC236}">
                <a16:creationId xmlns:a16="http://schemas.microsoft.com/office/drawing/2014/main" id="{BB3BB20C-5597-33F5-286A-A6CEE2932C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9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P64</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104A6A9B-F4CE-406E-BD88-12941D19F2BA}"/>
              </a:ext>
            </a:extLst>
          </p:cNvPr>
          <p:cNvPicPr>
            <a:picLocks noChangeAspect="1"/>
          </p:cNvPicPr>
          <p:nvPr/>
        </p:nvPicPr>
        <p:blipFill>
          <a:blip r:embed="rId2" cstate="print"/>
          <a:stretch>
            <a:fillRect/>
          </a:stretch>
        </p:blipFill>
        <p:spPr>
          <a:xfrm>
            <a:off x="791541" y="488760"/>
            <a:ext cx="7596883" cy="5748552"/>
          </a:xfrm>
          <a:prstGeom prst="rect">
            <a:avLst/>
          </a:prstGeom>
        </p:spPr>
      </p:pic>
      <p:grpSp>
        <p:nvGrpSpPr>
          <p:cNvPr id="6" name="群組 5">
            <a:extLst>
              <a:ext uri="{FF2B5EF4-FFF2-40B4-BE49-F238E27FC236}">
                <a16:creationId xmlns:a16="http://schemas.microsoft.com/office/drawing/2014/main" id="{FE78BBF2-BCFE-4831-B97D-52D9AD8C2D2D}"/>
              </a:ext>
            </a:extLst>
          </p:cNvPr>
          <p:cNvGrpSpPr/>
          <p:nvPr/>
        </p:nvGrpSpPr>
        <p:grpSpPr>
          <a:xfrm>
            <a:off x="792088" y="332656"/>
            <a:ext cx="7596336" cy="1368152"/>
            <a:chOff x="792088" y="332656"/>
            <a:chExt cx="7596336" cy="1368152"/>
          </a:xfrm>
        </p:grpSpPr>
        <p:pic>
          <p:nvPicPr>
            <p:cNvPr id="3" name="圖片 2">
              <a:extLst>
                <a:ext uri="{FF2B5EF4-FFF2-40B4-BE49-F238E27FC236}">
                  <a16:creationId xmlns:a16="http://schemas.microsoft.com/office/drawing/2014/main" id="{48A520E7-EACF-4AAC-B19B-5BE0A53E2803}"/>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792088" y="332656"/>
              <a:ext cx="7596336" cy="1368152"/>
            </a:xfrm>
            <a:prstGeom prst="rect">
              <a:avLst/>
            </a:prstGeom>
          </p:spPr>
        </p:pic>
        <p:sp>
          <p:nvSpPr>
            <p:cNvPr id="4" name="矩形 3">
              <a:extLst>
                <a:ext uri="{FF2B5EF4-FFF2-40B4-BE49-F238E27FC236}">
                  <a16:creationId xmlns:a16="http://schemas.microsoft.com/office/drawing/2014/main" id="{1F1669FF-9C25-42DD-860C-660301D51F94}"/>
                </a:ext>
              </a:extLst>
            </p:cNvPr>
            <p:cNvSpPr/>
            <p:nvPr/>
          </p:nvSpPr>
          <p:spPr>
            <a:xfrm>
              <a:off x="2555776" y="541129"/>
              <a:ext cx="5832648" cy="1015663"/>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以</a:t>
              </a:r>
              <a:r>
                <a:rPr lang="zh-TW" altLang="en-US" sz="2000" u="sng" dirty="0">
                  <a:solidFill>
                    <a:srgbClr val="211D1E"/>
                  </a:solidFill>
                  <a:latin typeface="標楷體" panose="03000509000000000000" pitchFamily="65" charset="-120"/>
                  <a:ea typeface="標楷體" panose="03000509000000000000" pitchFamily="65" charset="-120"/>
                </a:rPr>
                <a:t>非洲</a:t>
              </a:r>
              <a:r>
                <a:rPr lang="zh-TW" altLang="en-US" sz="2000" dirty="0">
                  <a:solidFill>
                    <a:srgbClr val="211D1E"/>
                  </a:solidFill>
                  <a:latin typeface="標楷體" panose="03000509000000000000" pitchFamily="65" charset="-120"/>
                  <a:ea typeface="標楷體" panose="03000509000000000000" pitchFamily="65" charset="-120"/>
                </a:rPr>
                <a:t>大草原為例，有明顯的乾季和雨季，有大片的草地，樹木很少。草原上有長頸鹿、羚羊、斑馬、獅子等動物。</a:t>
              </a:r>
              <a:endParaRPr lang="zh-TW" altLang="en-US" sz="2000" dirty="0">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1F1669FF-9C25-42DD-860C-660301D51F94}"/>
                </a:ext>
              </a:extLst>
            </p:cNvPr>
            <p:cNvSpPr/>
            <p:nvPr/>
          </p:nvSpPr>
          <p:spPr>
            <a:xfrm>
              <a:off x="827584" y="735087"/>
              <a:ext cx="1979403" cy="461665"/>
            </a:xfrm>
            <a:prstGeom prst="rect">
              <a:avLst/>
            </a:prstGeom>
          </p:spPr>
          <p:txBody>
            <a:bodyPr wrap="square">
              <a:spAutoFit/>
            </a:bodyPr>
            <a:lstStyle/>
            <a:p>
              <a:pPr eaLnBrk="1"/>
              <a:r>
                <a:rPr lang="zh-TW" altLang="en-US" sz="2400" b="1" dirty="0">
                  <a:solidFill>
                    <a:schemeClr val="bg1"/>
                  </a:solidFill>
                  <a:latin typeface="標楷體" panose="03000509000000000000" pitchFamily="65" charset="-120"/>
                  <a:ea typeface="標楷體" panose="03000509000000000000" pitchFamily="65" charset="-120"/>
                </a:rPr>
                <a:t>草原生態系</a:t>
              </a:r>
            </a:p>
          </p:txBody>
        </p:sp>
      </p:grpSp>
      <p:sp>
        <p:nvSpPr>
          <p:cNvPr id="8" name="文字方塊 7">
            <a:extLst>
              <a:ext uri="{FF2B5EF4-FFF2-40B4-BE49-F238E27FC236}">
                <a16:creationId xmlns:a16="http://schemas.microsoft.com/office/drawing/2014/main" id="{DA70B195-58FA-4224-B633-B906A3515CC3}"/>
              </a:ext>
            </a:extLst>
          </p:cNvPr>
          <p:cNvSpPr txBox="1">
            <a:spLocks noChangeArrowheads="1"/>
          </p:cNvSpPr>
          <p:nvPr/>
        </p:nvSpPr>
        <p:spPr bwMode="auto">
          <a:xfrm>
            <a:off x="755576" y="3717032"/>
            <a:ext cx="7596336" cy="224676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68288" indent="-268288" eaLnBrk="1">
              <a:spcBef>
                <a:spcPct val="0"/>
              </a:spcBef>
              <a:buFont typeface="Arial" panose="020B0604020202020204" pitchFamily="34" charset="0"/>
              <a:buChar char="•"/>
            </a:pPr>
            <a:r>
              <a:rPr lang="zh-TW" altLang="en-US" sz="2000" dirty="0">
                <a:solidFill>
                  <a:srgbClr val="FF0000"/>
                </a:solidFill>
                <a:latin typeface="+mj-lt"/>
              </a:rPr>
              <a:t>依據草原所在的環境可以分為熱帶草原、溫帶草原、極地草原，課本以介紹「熱帶草原」為主。熱帶草原主要分布於在南緯、北緯</a:t>
            </a:r>
            <a:r>
              <a:rPr lang="en-US" altLang="zh-TW" sz="2000" dirty="0">
                <a:solidFill>
                  <a:srgbClr val="FF0000"/>
                </a:solidFill>
                <a:latin typeface="+mj-lt"/>
              </a:rPr>
              <a:t>10</a:t>
            </a:r>
            <a:r>
              <a:rPr lang="zh-TW" altLang="en-US" sz="2000" dirty="0">
                <a:solidFill>
                  <a:srgbClr val="FF0000"/>
                </a:solidFill>
                <a:latin typeface="+mj-lt"/>
              </a:rPr>
              <a:t>度到</a:t>
            </a:r>
            <a:r>
              <a:rPr lang="en-US" altLang="zh-TW" sz="2000" dirty="0">
                <a:solidFill>
                  <a:srgbClr val="FF0000"/>
                </a:solidFill>
                <a:latin typeface="+mj-lt"/>
              </a:rPr>
              <a:t>23</a:t>
            </a:r>
            <a:r>
              <a:rPr lang="zh-TW" altLang="en-US" sz="2000" dirty="0">
                <a:solidFill>
                  <a:srgbClr val="FF0000"/>
                </a:solidFill>
                <a:latin typeface="+mj-lt"/>
              </a:rPr>
              <a:t>度之間，終年氣溫很高，有些地區甚至比熱帶雨林還要熱，但降雨卻集中在</a:t>
            </a:r>
            <a:r>
              <a:rPr lang="en-US" altLang="zh-TW" sz="2000" dirty="0">
                <a:solidFill>
                  <a:srgbClr val="FF0000"/>
                </a:solidFill>
                <a:latin typeface="+mj-lt"/>
              </a:rPr>
              <a:t>4</a:t>
            </a:r>
            <a:r>
              <a:rPr lang="zh-TW" altLang="en-US" sz="2000" dirty="0">
                <a:solidFill>
                  <a:srgbClr val="FF0000"/>
                </a:solidFill>
                <a:latin typeface="+mj-lt"/>
              </a:rPr>
              <a:t>～</a:t>
            </a:r>
            <a:r>
              <a:rPr lang="en-US" altLang="zh-TW" sz="2000" dirty="0">
                <a:solidFill>
                  <a:srgbClr val="FF0000"/>
                </a:solidFill>
                <a:latin typeface="+mj-lt"/>
              </a:rPr>
              <a:t>6</a:t>
            </a:r>
            <a:r>
              <a:rPr lang="zh-TW" altLang="en-US" sz="2000" dirty="0">
                <a:solidFill>
                  <a:srgbClr val="FF0000"/>
                </a:solidFill>
                <a:latin typeface="+mj-lt"/>
              </a:rPr>
              <a:t>個月內，為雨季；其他幾個月幾乎滴雨不下，為旱季，因此自然景觀與熱帶雨林截然不同。</a:t>
            </a:r>
          </a:p>
          <a:p>
            <a:pPr marL="268288" indent="-268288" eaLnBrk="1">
              <a:spcBef>
                <a:spcPct val="0"/>
              </a:spcBef>
              <a:buFont typeface="Arial" panose="020B0604020202020204" pitchFamily="34" charset="0"/>
              <a:buChar char="•"/>
            </a:pPr>
            <a:r>
              <a:rPr lang="zh-TW" altLang="en-US" sz="2000" dirty="0">
                <a:solidFill>
                  <a:srgbClr val="FF0000"/>
                </a:solidFill>
                <a:latin typeface="+mj-lt"/>
              </a:rPr>
              <a:t>草原是草食動物和肉食動物棲息的理想場所，動物種類多、數量大，世界上許多有名的天然動物園都分布於此地區。</a:t>
            </a:r>
          </a:p>
        </p:txBody>
      </p:sp>
    </p:spTree>
    <p:extLst>
      <p:ext uri="{BB962C8B-B14F-4D97-AF65-F5344CB8AC3E}">
        <p14:creationId xmlns:p14="http://schemas.microsoft.com/office/powerpoint/2010/main" val="39016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P64</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414908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在</a:t>
            </a:r>
            <a:r>
              <a:rPr lang="zh-TW" altLang="en-US" sz="2800" u="sng" dirty="0"/>
              <a:t>非洲</a:t>
            </a:r>
            <a:r>
              <a:rPr lang="zh-TW" altLang="en-US" sz="2800" dirty="0"/>
              <a:t>大草原環境中，生物和非生物（空氣、雨水及土壤）之間的相互作用，提供各種生物生長和繁殖。不斷進行物質的交換和能量的傳遞。</a:t>
            </a:r>
            <a:endParaRPr lang="zh-TW" altLang="en-US" sz="2800" dirty="0">
              <a:solidFill>
                <a:srgbClr val="000000"/>
              </a:solidFill>
            </a:endParaRPr>
          </a:p>
        </p:txBody>
      </p:sp>
      <p:pic>
        <p:nvPicPr>
          <p:cNvPr id="2" name="圖片 1">
            <a:extLst>
              <a:ext uri="{FF2B5EF4-FFF2-40B4-BE49-F238E27FC236}">
                <a16:creationId xmlns:a16="http://schemas.microsoft.com/office/drawing/2014/main" id="{B19AEE02-8EA0-47F0-AB2A-E4E95C1B07E8}"/>
              </a:ext>
            </a:extLst>
          </p:cNvPr>
          <p:cNvPicPr>
            <a:picLocks noChangeAspect="1"/>
          </p:cNvPicPr>
          <p:nvPr/>
        </p:nvPicPr>
        <p:blipFill>
          <a:blip r:embed="rId2" cstate="print"/>
          <a:stretch>
            <a:fillRect/>
          </a:stretch>
        </p:blipFill>
        <p:spPr>
          <a:xfrm>
            <a:off x="179512" y="465530"/>
            <a:ext cx="8812088" cy="3411396"/>
          </a:xfrm>
          <a:prstGeom prst="rect">
            <a:avLst/>
          </a:prstGeom>
        </p:spPr>
      </p:pic>
      <p:sp>
        <p:nvSpPr>
          <p:cNvPr id="5" name="矩形 4">
            <a:extLst>
              <a:ext uri="{FF2B5EF4-FFF2-40B4-BE49-F238E27FC236}">
                <a16:creationId xmlns:a16="http://schemas.microsoft.com/office/drawing/2014/main" id="{1F1669FF-9C25-42DD-860C-660301D51F94}"/>
              </a:ext>
            </a:extLst>
          </p:cNvPr>
          <p:cNvSpPr/>
          <p:nvPr/>
        </p:nvSpPr>
        <p:spPr>
          <a:xfrm>
            <a:off x="395536" y="769928"/>
            <a:ext cx="3888432" cy="1938992"/>
          </a:xfrm>
          <a:prstGeom prst="rect">
            <a:avLst/>
          </a:prstGeom>
        </p:spPr>
        <p:txBody>
          <a:bodyPr wrap="square">
            <a:spAutoFit/>
          </a:bodyPr>
          <a:lstStyle/>
          <a:p>
            <a:pPr eaLnBrk="1"/>
            <a:r>
              <a:rPr lang="zh-TW" altLang="en-US" sz="2400" u="sng" dirty="0">
                <a:solidFill>
                  <a:srgbClr val="211D1E"/>
                </a:solidFill>
                <a:latin typeface="標楷體" panose="03000509000000000000" pitchFamily="65" charset="-120"/>
                <a:ea typeface="標楷體" panose="03000509000000000000" pitchFamily="65" charset="-120"/>
              </a:rPr>
              <a:t>非洲</a:t>
            </a:r>
            <a:r>
              <a:rPr lang="zh-TW" altLang="en-US" sz="2400" dirty="0">
                <a:solidFill>
                  <a:srgbClr val="211D1E"/>
                </a:solidFill>
                <a:latin typeface="標楷體" panose="03000509000000000000" pitchFamily="65" charset="-120"/>
                <a:ea typeface="標楷體" panose="03000509000000000000" pitchFamily="65" charset="-120"/>
              </a:rPr>
              <a:t>雨季時有雨水滋潤形成廣大草原，草食性動物吃青草獲得能量，具有靈敏的聽覺和迅速奔跑可躲避天敵，例如：羚羊、斑馬。</a:t>
            </a:r>
            <a:endParaRPr lang="zh-TW" altLang="en-US" sz="24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5F429BA2-6E2D-4253-A59B-CB2CCF14A0C6}"/>
              </a:ext>
            </a:extLst>
          </p:cNvPr>
          <p:cNvSpPr/>
          <p:nvPr/>
        </p:nvSpPr>
        <p:spPr>
          <a:xfrm>
            <a:off x="5177843" y="769928"/>
            <a:ext cx="3642629" cy="1938992"/>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肉食性動物靠獵捕草食性動物來獲得能量。具有掩蔽蹤跡、快速奔跑和獵食的能力。例如：獅子、獵豹。</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50702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P47</a:t>
            </a:r>
            <a:endParaRPr kumimoji="0" lang="en-US" altLang="zh-TW" sz="2000" dirty="0">
              <a:solidFill>
                <a:schemeClr val="bg1"/>
              </a:solidFill>
            </a:endParaRPr>
          </a:p>
        </p:txBody>
      </p:sp>
      <p:sp>
        <p:nvSpPr>
          <p:cNvPr id="18" name="Rectangle 3">
            <a:extLst>
              <a:ext uri="{FF2B5EF4-FFF2-40B4-BE49-F238E27FC236}">
                <a16:creationId xmlns:a16="http://schemas.microsoft.com/office/drawing/2014/main" id="{D46219FE-8E1A-4950-BD41-6CF2033EDEFC}"/>
              </a:ext>
            </a:extLst>
          </p:cNvPr>
          <p:cNvSpPr txBox="1">
            <a:spLocks noChangeArrowheads="1"/>
          </p:cNvSpPr>
          <p:nvPr/>
        </p:nvSpPr>
        <p:spPr bwMode="auto">
          <a:xfrm>
            <a:off x="242640" y="54868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在同一個環境會有許多的動物和植物（如酢漿草、螞蟻</a:t>
            </a:r>
            <a:r>
              <a:rPr lang="en-US" altLang="zh-TW" sz="2800" dirty="0"/>
              <a:t>……</a:t>
            </a:r>
            <a:r>
              <a:rPr lang="zh-TW" altLang="en-US" sz="2800" dirty="0"/>
              <a:t>）同時棲息。不同動物或植物生存需要的環境條件都相同嗎？</a:t>
            </a:r>
            <a:endParaRPr lang="zh-TW" altLang="en-US" sz="2800" dirty="0">
              <a:solidFill>
                <a:srgbClr val="000000"/>
              </a:solidFill>
            </a:endParaRPr>
          </a:p>
        </p:txBody>
      </p:sp>
      <p:sp>
        <p:nvSpPr>
          <p:cNvPr id="4" name="矩形 3">
            <a:extLst>
              <a:ext uri="{FF2B5EF4-FFF2-40B4-BE49-F238E27FC236}">
                <a16:creationId xmlns:a16="http://schemas.microsoft.com/office/drawing/2014/main" id="{F0435514-FAEF-4045-94C9-CFDF63A6E316}"/>
              </a:ext>
            </a:extLst>
          </p:cNvPr>
          <p:cNvSpPr>
            <a:spLocks noChangeArrowheads="1"/>
          </p:cNvSpPr>
          <p:nvPr/>
        </p:nvSpPr>
        <p:spPr bwMode="auto">
          <a:xfrm>
            <a:off x="251520" y="1988840"/>
            <a:ext cx="86409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不同動物或植物生存需要的環境條件不同，例如：螞蟻會生長在地底下，紋白蝶生長在地面上。</a:t>
            </a:r>
          </a:p>
        </p:txBody>
      </p:sp>
    </p:spTree>
    <p:extLst>
      <p:ext uri="{BB962C8B-B14F-4D97-AF65-F5344CB8AC3E}">
        <p14:creationId xmlns:p14="http://schemas.microsoft.com/office/powerpoint/2010/main" val="359749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P65</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想想看，如果</a:t>
            </a:r>
            <a:r>
              <a:rPr lang="zh-TW" altLang="en-US" sz="2800" u="sng" dirty="0"/>
              <a:t>非洲</a:t>
            </a:r>
            <a:r>
              <a:rPr lang="zh-TW" altLang="en-US" sz="2800" dirty="0"/>
              <a:t>大草原面臨乾季的時候，會有什麼狀況發生？</a:t>
            </a:r>
            <a:endParaRPr lang="en-US" altLang="zh-TW" sz="2800" dirty="0"/>
          </a:p>
          <a:p>
            <a:pPr marL="0" indent="0" eaLnBrk="1">
              <a:spcBef>
                <a:spcPts val="0"/>
              </a:spcBef>
              <a:buFontTx/>
              <a:buNone/>
            </a:pPr>
            <a:r>
              <a:rPr lang="zh-TW" altLang="en-US" sz="2800" dirty="0"/>
              <a:t>為什麼會產生草食性動物大遷徙呢？</a:t>
            </a:r>
            <a:endParaRPr lang="en-US" altLang="zh-TW" sz="2800" dirty="0"/>
          </a:p>
          <a:p>
            <a:pPr marL="0" indent="0" eaLnBrk="1">
              <a:spcBef>
                <a:spcPts val="0"/>
              </a:spcBef>
              <a:buFontTx/>
              <a:buNone/>
            </a:pPr>
            <a:endParaRPr lang="en-US" altLang="zh-TW" sz="2800" dirty="0"/>
          </a:p>
          <a:p>
            <a:pPr marL="0" indent="0" eaLnBrk="1">
              <a:spcBef>
                <a:spcPts val="0"/>
              </a:spcBef>
              <a:buFontTx/>
              <a:buNone/>
            </a:pPr>
            <a:endParaRPr lang="en-US" altLang="zh-TW" sz="2800" dirty="0"/>
          </a:p>
          <a:p>
            <a:pPr marL="0" indent="0" eaLnBrk="1">
              <a:spcBef>
                <a:spcPts val="0"/>
              </a:spcBef>
              <a:buFontTx/>
              <a:buNone/>
            </a:pPr>
            <a:r>
              <a:rPr lang="zh-TW" altLang="en-US" sz="2800" dirty="0"/>
              <a:t>分組查資料再一起討論。</a:t>
            </a:r>
            <a:endParaRPr lang="zh-TW" altLang="en-US" sz="2800" dirty="0">
              <a:solidFill>
                <a:srgbClr val="000000"/>
              </a:solidFill>
            </a:endParaRPr>
          </a:p>
        </p:txBody>
      </p:sp>
      <p:sp>
        <p:nvSpPr>
          <p:cNvPr id="4" name="矩形 3">
            <a:extLst>
              <a:ext uri="{FF2B5EF4-FFF2-40B4-BE49-F238E27FC236}">
                <a16:creationId xmlns:a16="http://schemas.microsoft.com/office/drawing/2014/main" id="{3EA4F7A0-A48F-4D71-9F03-16913C624984}"/>
              </a:ext>
            </a:extLst>
          </p:cNvPr>
          <p:cNvSpPr>
            <a:spLocks noChangeArrowheads="1"/>
          </p:cNvSpPr>
          <p:nvPr/>
        </p:nvSpPr>
        <p:spPr bwMode="auto">
          <a:xfrm>
            <a:off x="2791379" y="1023119"/>
            <a:ext cx="6101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乾季時，降雨會減少、草的數量也會減少。</a:t>
            </a:r>
          </a:p>
        </p:txBody>
      </p:sp>
      <p:sp>
        <p:nvSpPr>
          <p:cNvPr id="5" name="矩形 4">
            <a:extLst>
              <a:ext uri="{FF2B5EF4-FFF2-40B4-BE49-F238E27FC236}">
                <a16:creationId xmlns:a16="http://schemas.microsoft.com/office/drawing/2014/main" id="{B84E8188-7B91-477F-94EA-62030BB16D5F}"/>
              </a:ext>
            </a:extLst>
          </p:cNvPr>
          <p:cNvSpPr>
            <a:spLocks noChangeArrowheads="1"/>
          </p:cNvSpPr>
          <p:nvPr/>
        </p:nvSpPr>
        <p:spPr bwMode="auto">
          <a:xfrm>
            <a:off x="271099" y="1916832"/>
            <a:ext cx="86216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草的數量減少，會使得草食性動物食物短缺，因而需要遷徙到食物充足的地方。</a:t>
            </a:r>
          </a:p>
        </p:txBody>
      </p:sp>
      <p:sp>
        <p:nvSpPr>
          <p:cNvPr id="6" name="文字方塊 5">
            <a:extLst>
              <a:ext uri="{FF2B5EF4-FFF2-40B4-BE49-F238E27FC236}">
                <a16:creationId xmlns:a16="http://schemas.microsoft.com/office/drawing/2014/main" id="{5EAF305B-38AC-4DA3-AB78-6B324590A2AD}"/>
              </a:ext>
            </a:extLst>
          </p:cNvPr>
          <p:cNvSpPr txBox="1">
            <a:spLocks noChangeArrowheads="1"/>
          </p:cNvSpPr>
          <p:nvPr/>
        </p:nvSpPr>
        <p:spPr bwMode="auto">
          <a:xfrm>
            <a:off x="298317" y="3356992"/>
            <a:ext cx="8594472" cy="156966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u="sng" dirty="0">
                <a:solidFill>
                  <a:srgbClr val="FF0000"/>
                </a:solidFill>
                <a:latin typeface="標楷體" panose="03000509000000000000" pitchFamily="65" charset="-120"/>
              </a:rPr>
              <a:t>非洲</a:t>
            </a:r>
            <a:r>
              <a:rPr lang="zh-TW" altLang="en-US" sz="2400" dirty="0">
                <a:solidFill>
                  <a:srgbClr val="FF0000"/>
                </a:solidFill>
                <a:latin typeface="標楷體" panose="03000509000000000000" pitchFamily="65" charset="-120"/>
              </a:rPr>
              <a:t>大遷徙是一種季節性的大規模遷徙行為，有數百萬隻草食性動物為了尋找食物和水源而移動，獅子、獵豹、鬣狗等捕食者會緊隨遷徙隊伍而一起移動，主要發生在</a:t>
            </a:r>
            <a:r>
              <a:rPr lang="zh-TW" altLang="en-US" sz="2400" u="sng" dirty="0">
                <a:solidFill>
                  <a:srgbClr val="FF0000"/>
                </a:solidFill>
                <a:latin typeface="標楷體" panose="03000509000000000000" pitchFamily="65" charset="-120"/>
              </a:rPr>
              <a:t>非洲</a:t>
            </a:r>
            <a:r>
              <a:rPr lang="zh-TW" altLang="en-US" sz="2400" dirty="0">
                <a:solidFill>
                  <a:srgbClr val="FF0000"/>
                </a:solidFill>
                <a:latin typeface="標楷體" panose="03000509000000000000" pitchFamily="65" charset="-120"/>
              </a:rPr>
              <a:t>東部</a:t>
            </a:r>
            <a:r>
              <a:rPr lang="zh-TW" altLang="en-US" sz="2400" u="sng" dirty="0">
                <a:solidFill>
                  <a:srgbClr val="FF0000"/>
                </a:solidFill>
                <a:latin typeface="標楷體" panose="03000509000000000000" pitchFamily="65" charset="-120"/>
              </a:rPr>
              <a:t>坦尚尼亞</a:t>
            </a:r>
            <a:r>
              <a:rPr lang="zh-TW" altLang="en-US" sz="2400" dirty="0">
                <a:solidFill>
                  <a:srgbClr val="FF0000"/>
                </a:solidFill>
                <a:latin typeface="標楷體" panose="03000509000000000000" pitchFamily="65" charset="-120"/>
              </a:rPr>
              <a:t>和</a:t>
            </a:r>
            <a:r>
              <a:rPr lang="zh-TW" altLang="en-US" sz="2400" u="sng" dirty="0">
                <a:solidFill>
                  <a:srgbClr val="FF0000"/>
                </a:solidFill>
                <a:latin typeface="標楷體" panose="03000509000000000000" pitchFamily="65" charset="-120"/>
              </a:rPr>
              <a:t>肯亞</a:t>
            </a:r>
            <a:r>
              <a:rPr lang="zh-TW" altLang="en-US" sz="2400" dirty="0">
                <a:solidFill>
                  <a:srgbClr val="FF0000"/>
                </a:solidFill>
                <a:latin typeface="標楷體" panose="03000509000000000000" pitchFamily="65" charset="-120"/>
              </a:rPr>
              <a:t>的廣大平原。</a:t>
            </a:r>
          </a:p>
        </p:txBody>
      </p:sp>
    </p:spTree>
    <p:extLst>
      <p:ext uri="{BB962C8B-B14F-4D97-AF65-F5344CB8AC3E}">
        <p14:creationId xmlns:p14="http://schemas.microsoft.com/office/powerpoint/2010/main" val="119838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P65</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A7437049-5BA4-4F6A-B871-381F9242ECFA}"/>
              </a:ext>
            </a:extLst>
          </p:cNvPr>
          <p:cNvPicPr>
            <a:picLocks noChangeAspect="1"/>
          </p:cNvPicPr>
          <p:nvPr/>
        </p:nvPicPr>
        <p:blipFill>
          <a:blip r:embed="rId2" cstate="print"/>
          <a:stretch>
            <a:fillRect/>
          </a:stretch>
        </p:blipFill>
        <p:spPr>
          <a:xfrm>
            <a:off x="1109446" y="476672"/>
            <a:ext cx="7134962" cy="4318348"/>
          </a:xfrm>
          <a:prstGeom prst="rect">
            <a:avLst/>
          </a:prstGeom>
        </p:spPr>
      </p:pic>
      <p:pic>
        <p:nvPicPr>
          <p:cNvPr id="5" name="圖片 4">
            <a:extLst>
              <a:ext uri="{FF2B5EF4-FFF2-40B4-BE49-F238E27FC236}">
                <a16:creationId xmlns:a16="http://schemas.microsoft.com/office/drawing/2014/main" id="{C61F7BB8-416C-48ED-AB24-E30CFBDE7A29}"/>
              </a:ext>
            </a:extLst>
          </p:cNvPr>
          <p:cNvPicPr>
            <a:picLocks noChangeAspect="1"/>
          </p:cNvPicPr>
          <p:nvPr/>
        </p:nvPicPr>
        <p:blipFill>
          <a:blip r:embed="rId3" cstate="print"/>
          <a:stretch>
            <a:fillRect/>
          </a:stretch>
        </p:blipFill>
        <p:spPr>
          <a:xfrm>
            <a:off x="179512" y="4869160"/>
            <a:ext cx="8793038" cy="1274469"/>
          </a:xfrm>
          <a:prstGeom prst="rect">
            <a:avLst/>
          </a:prstGeom>
        </p:spPr>
      </p:pic>
      <p:sp>
        <p:nvSpPr>
          <p:cNvPr id="6" name="矩形 5">
            <a:extLst>
              <a:ext uri="{FF2B5EF4-FFF2-40B4-BE49-F238E27FC236}">
                <a16:creationId xmlns:a16="http://schemas.microsoft.com/office/drawing/2014/main" id="{E6DEE948-7A57-4966-9DFC-E8672841B500}"/>
              </a:ext>
            </a:extLst>
          </p:cNvPr>
          <p:cNvSpPr/>
          <p:nvPr/>
        </p:nvSpPr>
        <p:spPr>
          <a:xfrm>
            <a:off x="323528" y="4892967"/>
            <a:ext cx="3347555"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我查到生長在</a:t>
            </a:r>
            <a:r>
              <a:rPr lang="zh-TW" altLang="en-US" sz="2400" u="sng" dirty="0">
                <a:solidFill>
                  <a:srgbClr val="211D1E"/>
                </a:solidFill>
                <a:latin typeface="標楷體" panose="03000509000000000000" pitchFamily="65" charset="-120"/>
                <a:ea typeface="標楷體" panose="03000509000000000000" pitchFamily="65" charset="-120"/>
              </a:rPr>
              <a:t>非洲</a:t>
            </a:r>
            <a:r>
              <a:rPr lang="zh-TW" altLang="en-US" sz="2400" dirty="0">
                <a:solidFill>
                  <a:srgbClr val="211D1E"/>
                </a:solidFill>
                <a:latin typeface="標楷體" panose="03000509000000000000" pitchFamily="65" charset="-120"/>
                <a:ea typeface="標楷體" panose="03000509000000000000" pitchFamily="65" charset="-120"/>
              </a:rPr>
              <a:t>草原的動物數量多，可能和食物不足有關。</a:t>
            </a:r>
            <a:endParaRPr lang="zh-TW" altLang="en-US" sz="2400" dirty="0">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0F678778-D5FC-4E8C-AD73-BD873C069E76}"/>
              </a:ext>
            </a:extLst>
          </p:cNvPr>
          <p:cNvSpPr/>
          <p:nvPr/>
        </p:nvSpPr>
        <p:spPr>
          <a:xfrm>
            <a:off x="5870999" y="4869160"/>
            <a:ext cx="3093489"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我查到乾季造成水源短缺，可能也和動物遷徙有關。</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82263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P65</a:t>
            </a:r>
            <a:endParaRPr kumimoji="0" lang="en-US" altLang="zh-TW" sz="2000" dirty="0">
              <a:solidFill>
                <a:schemeClr val="bg1"/>
              </a:solidFill>
            </a:endParaRPr>
          </a:p>
        </p:txBody>
      </p:sp>
      <p:pic>
        <p:nvPicPr>
          <p:cNvPr id="5" name="Picture 2">
            <a:extLst>
              <a:ext uri="{FF2B5EF4-FFF2-40B4-BE49-F238E27FC236}">
                <a16:creationId xmlns:a16="http://schemas.microsoft.com/office/drawing/2014/main" id="{BF76777C-7710-4D61-9BD9-7D511C4442B8}"/>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546" y="260648"/>
            <a:ext cx="8964000" cy="1494000"/>
          </a:xfrm>
          <a:prstGeom prst="rect">
            <a:avLst/>
          </a:prstGeom>
          <a:noFill/>
          <a:ln w="9525">
            <a:noFill/>
            <a:miter lim="800000"/>
            <a:headEnd/>
            <a:tailEnd/>
          </a:ln>
        </p:spPr>
      </p:pic>
      <p:sp>
        <p:nvSpPr>
          <p:cNvPr id="6" name="矩形 5">
            <a:extLst>
              <a:ext uri="{FF2B5EF4-FFF2-40B4-BE49-F238E27FC236}">
                <a16:creationId xmlns:a16="http://schemas.microsoft.com/office/drawing/2014/main" id="{869D3485-AA65-4527-8093-454C740A8B0F}"/>
              </a:ext>
            </a:extLst>
          </p:cNvPr>
          <p:cNvSpPr>
            <a:spLocks noChangeArrowheads="1"/>
          </p:cNvSpPr>
          <p:nvPr/>
        </p:nvSpPr>
        <p:spPr bwMode="auto">
          <a:xfrm>
            <a:off x="683568" y="962560"/>
            <a:ext cx="82089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buFontTx/>
              <a:buNone/>
            </a:pPr>
            <a:r>
              <a:rPr lang="zh-TW" altLang="en-US" sz="2800" u="sng" dirty="0"/>
              <a:t>非洲</a:t>
            </a:r>
            <a:r>
              <a:rPr lang="zh-TW" altLang="en-US" sz="2800" dirty="0"/>
              <a:t>大草原面臨乾季時，環境產生什麼變化？</a:t>
            </a:r>
            <a:endParaRPr lang="zh-TW" altLang="en-US" sz="2800" dirty="0">
              <a:solidFill>
                <a:srgbClr val="000000"/>
              </a:solidFill>
            </a:endParaRPr>
          </a:p>
        </p:txBody>
      </p:sp>
      <p:sp>
        <p:nvSpPr>
          <p:cNvPr id="7" name="矩形 6">
            <a:extLst>
              <a:ext uri="{FF2B5EF4-FFF2-40B4-BE49-F238E27FC236}">
                <a16:creationId xmlns:a16="http://schemas.microsoft.com/office/drawing/2014/main" id="{3DBB61DB-7599-4899-A65F-FE399E0F64C8}"/>
              </a:ext>
            </a:extLst>
          </p:cNvPr>
          <p:cNvSpPr>
            <a:spLocks noChangeArrowheads="1"/>
          </p:cNvSpPr>
          <p:nvPr/>
        </p:nvSpPr>
        <p:spPr bwMode="auto">
          <a:xfrm>
            <a:off x="683568" y="2330712"/>
            <a:ext cx="82089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buFontTx/>
              <a:buNone/>
            </a:pPr>
            <a:r>
              <a:rPr lang="zh-TW" altLang="en-US" sz="2800" dirty="0"/>
              <a:t>當草食性動物大遷徙時，掠食動物會如何？</a:t>
            </a:r>
            <a:endParaRPr lang="zh-TW" altLang="en-US" sz="2800" dirty="0">
              <a:solidFill>
                <a:srgbClr val="000000"/>
              </a:solidFill>
            </a:endParaRPr>
          </a:p>
        </p:txBody>
      </p:sp>
      <p:sp>
        <p:nvSpPr>
          <p:cNvPr id="8" name="橢圓 7">
            <a:extLst>
              <a:ext uri="{FF2B5EF4-FFF2-40B4-BE49-F238E27FC236}">
                <a16:creationId xmlns:a16="http://schemas.microsoft.com/office/drawing/2014/main" id="{40E05F45-6A64-4F23-AEE2-1571865FB62B}"/>
              </a:ext>
            </a:extLst>
          </p:cNvPr>
          <p:cNvSpPr/>
          <p:nvPr/>
        </p:nvSpPr>
        <p:spPr>
          <a:xfrm>
            <a:off x="251520" y="1054875"/>
            <a:ext cx="432048" cy="432048"/>
          </a:xfrm>
          <a:prstGeom prst="ellipse">
            <a:avLst/>
          </a:prstGeom>
          <a:solidFill>
            <a:srgbClr val="D3B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1</a:t>
            </a:r>
            <a:endParaRPr lang="zh-TW" altLang="en-US" sz="2400" b="1" dirty="0"/>
          </a:p>
        </p:txBody>
      </p:sp>
      <p:sp>
        <p:nvSpPr>
          <p:cNvPr id="9" name="橢圓 8">
            <a:extLst>
              <a:ext uri="{FF2B5EF4-FFF2-40B4-BE49-F238E27FC236}">
                <a16:creationId xmlns:a16="http://schemas.microsoft.com/office/drawing/2014/main" id="{4D772FDD-2AFA-42D7-9465-A139EDBE82D6}"/>
              </a:ext>
            </a:extLst>
          </p:cNvPr>
          <p:cNvSpPr/>
          <p:nvPr/>
        </p:nvSpPr>
        <p:spPr>
          <a:xfrm>
            <a:off x="251520" y="2378035"/>
            <a:ext cx="432048" cy="432048"/>
          </a:xfrm>
          <a:prstGeom prst="ellipse">
            <a:avLst/>
          </a:prstGeom>
          <a:solidFill>
            <a:srgbClr val="D3B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2</a:t>
            </a:r>
            <a:endParaRPr lang="zh-TW" altLang="en-US" sz="2400" b="1" dirty="0"/>
          </a:p>
        </p:txBody>
      </p:sp>
      <p:sp>
        <p:nvSpPr>
          <p:cNvPr id="10" name="矩形 9">
            <a:extLst>
              <a:ext uri="{FF2B5EF4-FFF2-40B4-BE49-F238E27FC236}">
                <a16:creationId xmlns:a16="http://schemas.microsoft.com/office/drawing/2014/main" id="{D842AD39-C8E6-43B8-A94B-19FB75799AE9}"/>
              </a:ext>
            </a:extLst>
          </p:cNvPr>
          <p:cNvSpPr>
            <a:spLocks noChangeArrowheads="1"/>
          </p:cNvSpPr>
          <p:nvPr/>
        </p:nvSpPr>
        <p:spPr bwMode="auto">
          <a:xfrm>
            <a:off x="683568" y="1484784"/>
            <a:ext cx="82089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乾季時，水源會減少、草的數量也會減少，使得草食性動物食物短缺，因而需要遷徙到食物充足的地方。</a:t>
            </a:r>
          </a:p>
        </p:txBody>
      </p:sp>
      <p:sp>
        <p:nvSpPr>
          <p:cNvPr id="11" name="矩形 10">
            <a:extLst>
              <a:ext uri="{FF2B5EF4-FFF2-40B4-BE49-F238E27FC236}">
                <a16:creationId xmlns:a16="http://schemas.microsoft.com/office/drawing/2014/main" id="{0E86D20F-F59A-4CA3-A028-7EC1729450C2}"/>
              </a:ext>
            </a:extLst>
          </p:cNvPr>
          <p:cNvSpPr>
            <a:spLocks noChangeArrowheads="1"/>
          </p:cNvSpPr>
          <p:nvPr/>
        </p:nvSpPr>
        <p:spPr bwMode="auto">
          <a:xfrm>
            <a:off x="683567" y="2852936"/>
            <a:ext cx="82092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掠食動物為了要吃草食性動物，也會跟著草食性動物大遷徙。</a:t>
            </a:r>
          </a:p>
        </p:txBody>
      </p:sp>
    </p:spTree>
    <p:extLst>
      <p:ext uri="{BB962C8B-B14F-4D97-AF65-F5344CB8AC3E}">
        <p14:creationId xmlns:p14="http://schemas.microsoft.com/office/powerpoint/2010/main" val="269663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172400" y="0"/>
            <a:ext cx="925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P65</a:t>
            </a:r>
            <a:r>
              <a:rPr kumimoji="0" lang="en-US" altLang="zh-TW" sz="2000" dirty="0">
                <a:solidFill>
                  <a:schemeClr val="bg1"/>
                </a:solidFill>
              </a:rPr>
              <a:t>-66</a:t>
            </a: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由於季節更替導致當地的食物不足，動物需要遷徙到其他有足夠食物的地方覓食而產生大遷徙的現象。</a:t>
            </a:r>
            <a:r>
              <a:rPr lang="zh-TW" altLang="en-US" sz="2800" u="sng" dirty="0"/>
              <a:t>非洲</a:t>
            </a:r>
            <a:r>
              <a:rPr lang="zh-TW" altLang="en-US" sz="2800" dirty="0"/>
              <a:t>大草原每年的乾、雨季都具有規則性，也影響動物們的</a:t>
            </a:r>
            <a:r>
              <a:rPr lang="zh-TW" altLang="en-US" sz="2800" dirty="0">
                <a:solidFill>
                  <a:srgbClr val="C6178D"/>
                </a:solidFill>
              </a:rPr>
              <a:t>定期遷徙</a:t>
            </a:r>
            <a:r>
              <a:rPr lang="zh-TW" altLang="en-US" sz="2800" dirty="0"/>
              <a:t>，因此生物與環境之間的交互作用也同樣具有規則性。</a:t>
            </a:r>
            <a:endParaRPr lang="zh-TW" altLang="en-US" sz="2800" dirty="0">
              <a:solidFill>
                <a:srgbClr val="000000"/>
              </a:solidFill>
            </a:endParaRPr>
          </a:p>
        </p:txBody>
      </p:sp>
      <p:sp>
        <p:nvSpPr>
          <p:cNvPr id="4" name="Rectangle 3">
            <a:extLst>
              <a:ext uri="{FF2B5EF4-FFF2-40B4-BE49-F238E27FC236}">
                <a16:creationId xmlns:a16="http://schemas.microsoft.com/office/drawing/2014/main" id="{14775250-7C21-4F7D-9168-60752D34959F}"/>
              </a:ext>
            </a:extLst>
          </p:cNvPr>
          <p:cNvSpPr txBox="1">
            <a:spLocks noChangeArrowheads="1"/>
          </p:cNvSpPr>
          <p:nvPr/>
        </p:nvSpPr>
        <p:spPr bwMode="auto">
          <a:xfrm>
            <a:off x="242640" y="342900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沙漠環境乾燥、日照強，乾旱且高溫。居住在這裡的生物與凍原或森林生態系一樣嗎？</a:t>
            </a:r>
            <a:endParaRPr lang="zh-TW" altLang="en-US" sz="2800" dirty="0">
              <a:solidFill>
                <a:srgbClr val="000000"/>
              </a:solidFill>
            </a:endParaRPr>
          </a:p>
        </p:txBody>
      </p:sp>
      <p:sp>
        <p:nvSpPr>
          <p:cNvPr id="5" name="矩形 4">
            <a:extLst>
              <a:ext uri="{FF2B5EF4-FFF2-40B4-BE49-F238E27FC236}">
                <a16:creationId xmlns:a16="http://schemas.microsoft.com/office/drawing/2014/main" id="{DD5AC0C5-1F46-4A13-B719-760A55827F6C}"/>
              </a:ext>
            </a:extLst>
          </p:cNvPr>
          <p:cNvSpPr>
            <a:spLocks noChangeArrowheads="1"/>
          </p:cNvSpPr>
          <p:nvPr/>
        </p:nvSpPr>
        <p:spPr bwMode="auto">
          <a:xfrm>
            <a:off x="271099" y="4365104"/>
            <a:ext cx="86216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沙漠生態系氣候乾燥、晝夜溫差大，與其他生態系不同。</a:t>
            </a:r>
          </a:p>
        </p:txBody>
      </p:sp>
      <p:pic>
        <p:nvPicPr>
          <p:cNvPr id="2" name="Picture 8">
            <a:hlinkClick r:id="rId2"/>
            <a:extLst>
              <a:ext uri="{FF2B5EF4-FFF2-40B4-BE49-F238E27FC236}">
                <a16:creationId xmlns:a16="http://schemas.microsoft.com/office/drawing/2014/main" id="{D887817B-C3E2-124A-D052-1C68FD9892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42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P66</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EED03378-F715-4DF3-8C1F-7F4B084AB117}"/>
              </a:ext>
            </a:extLst>
          </p:cNvPr>
          <p:cNvPicPr>
            <a:picLocks noChangeAspect="1"/>
          </p:cNvPicPr>
          <p:nvPr/>
        </p:nvPicPr>
        <p:blipFill>
          <a:blip r:embed="rId2" cstate="print"/>
          <a:stretch>
            <a:fillRect/>
          </a:stretch>
        </p:blipFill>
        <p:spPr>
          <a:xfrm>
            <a:off x="1259632" y="383002"/>
            <a:ext cx="6557976" cy="5782302"/>
          </a:xfrm>
          <a:prstGeom prst="rect">
            <a:avLst/>
          </a:prstGeom>
        </p:spPr>
      </p:pic>
      <p:grpSp>
        <p:nvGrpSpPr>
          <p:cNvPr id="3" name="群組 2">
            <a:extLst>
              <a:ext uri="{FF2B5EF4-FFF2-40B4-BE49-F238E27FC236}">
                <a16:creationId xmlns:a16="http://schemas.microsoft.com/office/drawing/2014/main" id="{522FAAEC-823E-4C13-9C34-03F8D518523E}"/>
              </a:ext>
            </a:extLst>
          </p:cNvPr>
          <p:cNvGrpSpPr/>
          <p:nvPr/>
        </p:nvGrpSpPr>
        <p:grpSpPr>
          <a:xfrm>
            <a:off x="1261266" y="476672"/>
            <a:ext cx="6407078" cy="1015663"/>
            <a:chOff x="1261266" y="476672"/>
            <a:chExt cx="6407078" cy="1015663"/>
          </a:xfrm>
        </p:grpSpPr>
        <p:sp>
          <p:nvSpPr>
            <p:cNvPr id="7" name="矩形 6">
              <a:extLst>
                <a:ext uri="{FF2B5EF4-FFF2-40B4-BE49-F238E27FC236}">
                  <a16:creationId xmlns:a16="http://schemas.microsoft.com/office/drawing/2014/main" id="{1F1669FF-9C25-42DD-860C-660301D51F94}"/>
                </a:ext>
              </a:extLst>
            </p:cNvPr>
            <p:cNvSpPr/>
            <p:nvPr/>
          </p:nvSpPr>
          <p:spPr>
            <a:xfrm>
              <a:off x="3059832" y="476672"/>
              <a:ext cx="4608512" cy="1015663"/>
            </a:xfrm>
            <a:prstGeom prst="rect">
              <a:avLst/>
            </a:prstGeom>
          </p:spPr>
          <p:txBody>
            <a:bodyPr wrap="square">
              <a:spAutoFit/>
            </a:bodyPr>
            <a:lstStyle/>
            <a:p>
              <a:pPr eaLnBrk="1"/>
              <a:r>
                <a:rPr lang="zh-TW" altLang="en-US" sz="2000" dirty="0">
                  <a:solidFill>
                    <a:srgbClr val="211D1E"/>
                  </a:solidFill>
                  <a:latin typeface="+mj-lt"/>
                  <a:ea typeface="標楷體" panose="03000509000000000000" pitchFamily="65" charset="-120"/>
                </a:rPr>
                <a:t>平均年雨量少於</a:t>
              </a:r>
              <a:r>
                <a:rPr lang="en-US" altLang="zh-TW" sz="2000" dirty="0">
                  <a:solidFill>
                    <a:srgbClr val="211D1E"/>
                  </a:solidFill>
                  <a:latin typeface="+mj-lt"/>
                  <a:ea typeface="標楷體" panose="03000509000000000000" pitchFamily="65" charset="-120"/>
                </a:rPr>
                <a:t>250</a:t>
              </a:r>
              <a:r>
                <a:rPr lang="zh-TW" altLang="en-US" sz="2000" dirty="0">
                  <a:solidFill>
                    <a:srgbClr val="211D1E"/>
                  </a:solidFill>
                  <a:latin typeface="+mj-lt"/>
                  <a:ea typeface="標楷體" panose="03000509000000000000" pitchFamily="65" charset="-120"/>
                </a:rPr>
                <a:t>毫米。氣候乾燥、晝夜溫差大。植物分布零散稀少，因此駱駝須以駝峰儲存脂肪，提供能量。</a:t>
              </a:r>
              <a:endParaRPr lang="zh-TW" altLang="en-US" sz="2000" dirty="0">
                <a:latin typeface="+mj-lt"/>
                <a:ea typeface="標楷體" panose="03000509000000000000" pitchFamily="65" charset="-120"/>
              </a:endParaRPr>
            </a:p>
          </p:txBody>
        </p:sp>
        <p:sp>
          <p:nvSpPr>
            <p:cNvPr id="8" name="矩形 7">
              <a:extLst>
                <a:ext uri="{FF2B5EF4-FFF2-40B4-BE49-F238E27FC236}">
                  <a16:creationId xmlns:a16="http://schemas.microsoft.com/office/drawing/2014/main" id="{1F1669FF-9C25-42DD-860C-660301D51F94}"/>
                </a:ext>
              </a:extLst>
            </p:cNvPr>
            <p:cNvSpPr/>
            <p:nvPr/>
          </p:nvSpPr>
          <p:spPr>
            <a:xfrm>
              <a:off x="1261266" y="735087"/>
              <a:ext cx="1979403" cy="461665"/>
            </a:xfrm>
            <a:prstGeom prst="rect">
              <a:avLst/>
            </a:prstGeom>
          </p:spPr>
          <p:txBody>
            <a:bodyPr wrap="square">
              <a:spAutoFit/>
            </a:bodyPr>
            <a:lstStyle/>
            <a:p>
              <a:pPr eaLnBrk="1"/>
              <a:r>
                <a:rPr lang="zh-TW" altLang="en-US" sz="2400" b="1" dirty="0">
                  <a:solidFill>
                    <a:schemeClr val="bg1"/>
                  </a:solidFill>
                  <a:latin typeface="標楷體" panose="03000509000000000000" pitchFamily="65" charset="-120"/>
                  <a:ea typeface="標楷體" panose="03000509000000000000" pitchFamily="65" charset="-120"/>
                </a:rPr>
                <a:t>沙漠生態系</a:t>
              </a:r>
            </a:p>
          </p:txBody>
        </p:sp>
      </p:grpSp>
      <p:sp>
        <p:nvSpPr>
          <p:cNvPr id="9" name="文字方塊 8">
            <a:extLst>
              <a:ext uri="{FF2B5EF4-FFF2-40B4-BE49-F238E27FC236}">
                <a16:creationId xmlns:a16="http://schemas.microsoft.com/office/drawing/2014/main" id="{F9F2573B-351E-42F7-B5AD-EB33E98FBEC0}"/>
              </a:ext>
            </a:extLst>
          </p:cNvPr>
          <p:cNvSpPr txBox="1">
            <a:spLocks noChangeArrowheads="1"/>
          </p:cNvSpPr>
          <p:nvPr/>
        </p:nvSpPr>
        <p:spPr bwMode="auto">
          <a:xfrm>
            <a:off x="539552" y="2780928"/>
            <a:ext cx="7920880" cy="317009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68288" indent="-268288" eaLnBrk="1">
              <a:spcBef>
                <a:spcPct val="0"/>
              </a:spcBef>
              <a:buFont typeface="Arial" panose="020B0604020202020204" pitchFamily="34" charset="0"/>
              <a:buChar char="•"/>
            </a:pPr>
            <a:r>
              <a:rPr lang="zh-TW" altLang="en-US" sz="2000" dirty="0">
                <a:solidFill>
                  <a:srgbClr val="FF0000"/>
                </a:solidFill>
                <a:latin typeface="+mj-lt"/>
              </a:rPr>
              <a:t>駱駝靠貯存身體內的水維生，當有機會就會飲用並且貯存大量的水，一次飲進的水量可以多達體重的三分之一，且會取用自己儲存於駝峰中的脂肪與胃中的水來度日，即使數天不喝任何東西也可安然度過。駱駝的眼睛具有雙層睫毛，可以防止風沙吹入眼裡。</a:t>
            </a:r>
            <a:endParaRPr lang="en-US" altLang="zh-TW" sz="2000" dirty="0">
              <a:solidFill>
                <a:srgbClr val="FF0000"/>
              </a:solidFill>
              <a:latin typeface="+mj-lt"/>
            </a:endParaRPr>
          </a:p>
          <a:p>
            <a:pPr marL="268288" indent="-268288" eaLnBrk="1">
              <a:spcBef>
                <a:spcPct val="0"/>
              </a:spcBef>
              <a:buFont typeface="Arial" panose="020B0604020202020204" pitchFamily="34" charset="0"/>
              <a:buChar char="•"/>
            </a:pPr>
            <a:r>
              <a:rPr lang="zh-TW" altLang="en-US" sz="2000" dirty="0">
                <a:solidFill>
                  <a:srgbClr val="FF0000"/>
                </a:solidFill>
                <a:latin typeface="+mj-lt"/>
              </a:rPr>
              <a:t>駱駝包含單峰駱駝和雙峰駱駝兩種。駱駝的駝峰是脂肪組織聚集而成，當這些脂肪組織被分解時，不僅可以得到能量，且每分解</a:t>
            </a:r>
            <a:r>
              <a:rPr lang="en-US" altLang="zh-TW" sz="2000" dirty="0">
                <a:solidFill>
                  <a:srgbClr val="FF0000"/>
                </a:solidFill>
                <a:latin typeface="+mj-lt"/>
              </a:rPr>
              <a:t>1000</a:t>
            </a:r>
            <a:r>
              <a:rPr lang="zh-TW" altLang="en-US" sz="2000" dirty="0">
                <a:solidFill>
                  <a:srgbClr val="FF0000"/>
                </a:solidFill>
                <a:latin typeface="+mj-lt"/>
              </a:rPr>
              <a:t>公克的脂肪可以得到</a:t>
            </a:r>
            <a:r>
              <a:rPr lang="en-US" altLang="zh-TW" sz="2000" dirty="0">
                <a:solidFill>
                  <a:srgbClr val="FF0000"/>
                </a:solidFill>
                <a:latin typeface="+mj-lt"/>
              </a:rPr>
              <a:t>1111</a:t>
            </a:r>
            <a:r>
              <a:rPr lang="zh-TW" altLang="en-US" sz="2000" dirty="0">
                <a:solidFill>
                  <a:srgbClr val="FF0000"/>
                </a:solidFill>
                <a:latin typeface="+mj-lt"/>
              </a:rPr>
              <a:t>公克的水，可以讓駱駝在沒有水的條件下生存兩週，在沒有食物的狀況下可生存一個月之久。此外，駱駝的厚毛髮可以反射陽光，可用長睫毛遮閉雙眼和關閉鼻孔以隔絕沙塵；嘴很強壯，可以咀嚼多刺的沙漠植物。</a:t>
            </a:r>
          </a:p>
        </p:txBody>
      </p:sp>
    </p:spTree>
    <p:extLst>
      <p:ext uri="{BB962C8B-B14F-4D97-AF65-F5344CB8AC3E}">
        <p14:creationId xmlns:p14="http://schemas.microsoft.com/office/powerpoint/2010/main" val="4024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P66</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3337828"/>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原來地球上的環境非常多元豐富，形成各式各樣的生態系。再查查看，其他不同的環境還有什麼生態系和生物居住呢？</a:t>
            </a:r>
            <a:endParaRPr lang="zh-TW" altLang="en-US" sz="2800" dirty="0">
              <a:solidFill>
                <a:srgbClr val="0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107503" y="446584"/>
            <a:ext cx="8858185" cy="2334344"/>
          </a:xfrm>
          <a:prstGeom prst="rect">
            <a:avLst/>
          </a:prstGeom>
          <a:noFill/>
          <a:ln w="9525">
            <a:noFill/>
            <a:miter lim="800000"/>
            <a:headEnd/>
            <a:tailEnd/>
          </a:ln>
        </p:spPr>
      </p:pic>
      <p:sp>
        <p:nvSpPr>
          <p:cNvPr id="5" name="矩形 4">
            <a:extLst>
              <a:ext uri="{FF2B5EF4-FFF2-40B4-BE49-F238E27FC236}">
                <a16:creationId xmlns:a16="http://schemas.microsoft.com/office/drawing/2014/main" id="{1F1669FF-9C25-42DD-860C-660301D51F94}"/>
              </a:ext>
            </a:extLst>
          </p:cNvPr>
          <p:cNvSpPr/>
          <p:nvPr/>
        </p:nvSpPr>
        <p:spPr>
          <a:xfrm>
            <a:off x="323529" y="836712"/>
            <a:ext cx="2592288" cy="1569660"/>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我查到沙漠生態系生產者以仙人掌等耐乾旱的植物為主。</a:t>
            </a:r>
            <a:endParaRPr lang="zh-TW" altLang="en-US" sz="24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68ED6304-DE61-4A44-8D26-B3C78095B0A2}"/>
              </a:ext>
            </a:extLst>
          </p:cNvPr>
          <p:cNvSpPr/>
          <p:nvPr/>
        </p:nvSpPr>
        <p:spPr>
          <a:xfrm>
            <a:off x="5796136" y="670362"/>
            <a:ext cx="3103784" cy="1938992"/>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我查到動物都具有特殊構造適應乾燥的環境。例如：駱駝的駝峰、濃密且長的眼睫毛</a:t>
            </a:r>
            <a:r>
              <a:rPr lang="en-US" altLang="zh-TW" sz="2400" dirty="0">
                <a:solidFill>
                  <a:srgbClr val="211D1E"/>
                </a:solidFill>
                <a:latin typeface="標楷體" panose="03000509000000000000" pitchFamily="65" charset="-120"/>
                <a:ea typeface="標楷體" panose="03000509000000000000" pitchFamily="65" charset="-120"/>
              </a:rPr>
              <a:t>……</a:t>
            </a:r>
            <a:r>
              <a:rPr lang="zh-TW" altLang="en-US" sz="2400" dirty="0">
                <a:solidFill>
                  <a:srgbClr val="211D1E"/>
                </a:solidFill>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63355C7D-9758-4B31-A388-2BD0511D8486}"/>
              </a:ext>
            </a:extLst>
          </p:cNvPr>
          <p:cNvSpPr>
            <a:spLocks noChangeArrowheads="1"/>
          </p:cNvSpPr>
          <p:nvPr/>
        </p:nvSpPr>
        <p:spPr bwMode="auto">
          <a:xfrm>
            <a:off x="271099" y="4653136"/>
            <a:ext cx="86216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還有淡水生態系，有淡水魚生長在其中；河口生態系，有彈塗魚生長在此</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spTree>
    <p:extLst>
      <p:ext uri="{BB962C8B-B14F-4D97-AF65-F5344CB8AC3E}">
        <p14:creationId xmlns:p14="http://schemas.microsoft.com/office/powerpoint/2010/main" val="392723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P67</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126876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solidFill>
                  <a:srgbClr val="C6178D"/>
                </a:solidFill>
              </a:rPr>
              <a:t>水域生態系</a:t>
            </a:r>
            <a:r>
              <a:rPr lang="zh-TW" altLang="en-US" sz="2800" dirty="0"/>
              <a:t>主要依據水中含鹽量的多寡區分，可分為</a:t>
            </a:r>
            <a:r>
              <a:rPr lang="zh-TW" altLang="en-US" sz="2800" dirty="0">
                <a:solidFill>
                  <a:srgbClr val="C6178D"/>
                </a:solidFill>
              </a:rPr>
              <a:t>淡水</a:t>
            </a:r>
            <a:r>
              <a:rPr lang="zh-TW" altLang="en-US" sz="2800" dirty="0"/>
              <a:t>、</a:t>
            </a:r>
            <a:r>
              <a:rPr lang="zh-TW" altLang="en-US" sz="2800" dirty="0">
                <a:solidFill>
                  <a:srgbClr val="C6178D"/>
                </a:solidFill>
              </a:rPr>
              <a:t>河口</a:t>
            </a:r>
            <a:r>
              <a:rPr lang="zh-TW" altLang="en-US" sz="2800" dirty="0"/>
              <a:t>和</a:t>
            </a:r>
            <a:r>
              <a:rPr lang="zh-TW" altLang="en-US" sz="2800" dirty="0">
                <a:solidFill>
                  <a:srgbClr val="C6178D"/>
                </a:solidFill>
              </a:rPr>
              <a:t>海洋</a:t>
            </a:r>
            <a:r>
              <a:rPr lang="zh-TW" altLang="en-US" sz="2800" dirty="0"/>
              <a:t>等三大類生態系。</a:t>
            </a:r>
            <a:endParaRPr lang="zh-TW" altLang="en-US" sz="2800" dirty="0">
              <a:solidFill>
                <a:srgbClr val="000000"/>
              </a:solidFill>
            </a:endParaRPr>
          </a:p>
        </p:txBody>
      </p:sp>
      <p:sp>
        <p:nvSpPr>
          <p:cNvPr id="4" name="矩形 3">
            <a:extLst>
              <a:ext uri="{FF2B5EF4-FFF2-40B4-BE49-F238E27FC236}">
                <a16:creationId xmlns:a16="http://schemas.microsoft.com/office/drawing/2014/main" id="{24745745-AD89-44D5-A408-A458921AAF27}"/>
              </a:ext>
            </a:extLst>
          </p:cNvPr>
          <p:cNvSpPr/>
          <p:nvPr/>
        </p:nvSpPr>
        <p:spPr>
          <a:xfrm>
            <a:off x="251520" y="548680"/>
            <a:ext cx="273630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p>
            <a:pPr eaLnBrk="1" hangingPunct="1">
              <a:spcBef>
                <a:spcPct val="20000"/>
              </a:spcBef>
            </a:pPr>
            <a:r>
              <a:rPr lang="zh-TW" altLang="en-US" sz="2800" b="1" dirty="0">
                <a:solidFill>
                  <a:srgbClr val="00B0F0"/>
                </a:solidFill>
                <a:latin typeface="+mn-lt"/>
                <a:ea typeface="+mn-ea"/>
              </a:rPr>
              <a:t>水域生態系</a:t>
            </a:r>
          </a:p>
        </p:txBody>
      </p:sp>
      <p:sp>
        <p:nvSpPr>
          <p:cNvPr id="2" name="矩形: 圓角 1">
            <a:hlinkClick r:id="rId2" action="ppaction://hlinkfile"/>
            <a:extLst>
              <a:ext uri="{FF2B5EF4-FFF2-40B4-BE49-F238E27FC236}">
                <a16:creationId xmlns:a16="http://schemas.microsoft.com/office/drawing/2014/main" id="{EA0FA46D-9D6C-B2F5-D24F-F47E0BCE31FE}"/>
              </a:ext>
            </a:extLst>
          </p:cNvPr>
          <p:cNvSpPr/>
          <p:nvPr/>
        </p:nvSpPr>
        <p:spPr>
          <a:xfrm>
            <a:off x="2325724" y="672435"/>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5" name="矩形 4">
            <a:extLst>
              <a:ext uri="{FF2B5EF4-FFF2-40B4-BE49-F238E27FC236}">
                <a16:creationId xmlns:a16="http://schemas.microsoft.com/office/drawing/2014/main" id="{0CB9F70C-2A25-2891-8C68-927F8C53DC71}"/>
              </a:ext>
            </a:extLst>
          </p:cNvPr>
          <p:cNvSpPr/>
          <p:nvPr/>
        </p:nvSpPr>
        <p:spPr>
          <a:xfrm>
            <a:off x="3019145" y="688658"/>
            <a:ext cx="1082348"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水域生態系</a:t>
            </a:r>
            <a:endParaRPr lang="zh-TW" altLang="en-US" sz="1100" dirty="0">
              <a:latin typeface="微軟正黑體" panose="020B0604030504040204" pitchFamily="34" charset="-120"/>
              <a:ea typeface="微軟正黑體" panose="020B0604030504040204" pitchFamily="34" charset="-120"/>
            </a:endParaRPr>
          </a:p>
        </p:txBody>
      </p:sp>
      <p:pic>
        <p:nvPicPr>
          <p:cNvPr id="6" name="Picture 8">
            <a:hlinkClick r:id="rId3"/>
            <a:extLst>
              <a:ext uri="{FF2B5EF4-FFF2-40B4-BE49-F238E27FC236}">
                <a16:creationId xmlns:a16="http://schemas.microsoft.com/office/drawing/2014/main" id="{6370BBAC-C72F-C449-B8CE-8D73150C97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938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P67</a:t>
            </a:r>
            <a:endParaRPr kumimoji="0" lang="en-US" altLang="zh-TW" sz="2000" dirty="0">
              <a:solidFill>
                <a:schemeClr val="bg1"/>
              </a:solidFill>
            </a:endParaRPr>
          </a:p>
        </p:txBody>
      </p:sp>
      <p:pic>
        <p:nvPicPr>
          <p:cNvPr id="2051" name="Picture 3"/>
          <p:cNvPicPr>
            <a:picLocks noChangeAspect="1" noChangeArrowheads="1"/>
          </p:cNvPicPr>
          <p:nvPr/>
        </p:nvPicPr>
        <p:blipFill>
          <a:blip r:embed="rId2" cstate="print"/>
          <a:srcRect/>
          <a:stretch>
            <a:fillRect/>
          </a:stretch>
        </p:blipFill>
        <p:spPr bwMode="auto">
          <a:xfrm>
            <a:off x="1547664" y="485365"/>
            <a:ext cx="6085110" cy="6039979"/>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1DBFD6A0-2702-4AD9-A150-0EC6680970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AF2CB511-F88D-473A-B029-1FF8AEC822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5B7CFF88-6AA7-4DA3-8AA4-7415863071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1">
            <a:extLst>
              <a:ext uri="{FF2B5EF4-FFF2-40B4-BE49-F238E27FC236}">
                <a16:creationId xmlns:a16="http://schemas.microsoft.com/office/drawing/2014/main" id="{3A81B7B4-6BF3-413A-9311-6D3124CAEC17}"/>
              </a:ext>
            </a:extLst>
          </p:cNvPr>
          <p:cNvGrpSpPr/>
          <p:nvPr/>
        </p:nvGrpSpPr>
        <p:grpSpPr>
          <a:xfrm>
            <a:off x="1584485" y="506652"/>
            <a:ext cx="5939843" cy="707886"/>
            <a:chOff x="1584485" y="506652"/>
            <a:chExt cx="5939843" cy="707886"/>
          </a:xfrm>
        </p:grpSpPr>
        <p:sp>
          <p:nvSpPr>
            <p:cNvPr id="13" name="矩形 12">
              <a:extLst>
                <a:ext uri="{FF2B5EF4-FFF2-40B4-BE49-F238E27FC236}">
                  <a16:creationId xmlns:a16="http://schemas.microsoft.com/office/drawing/2014/main" id="{1F1669FF-9C25-42DD-860C-660301D51F94}"/>
                </a:ext>
              </a:extLst>
            </p:cNvPr>
            <p:cNvSpPr/>
            <p:nvPr/>
          </p:nvSpPr>
          <p:spPr>
            <a:xfrm>
              <a:off x="3347864" y="506652"/>
              <a:ext cx="4176464" cy="707886"/>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包含溪流、湖泊和池塘等各種水域環境。</a:t>
              </a:r>
              <a:endParaRPr lang="zh-TW" altLang="en-US" sz="2000" dirty="0">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id="{1F1669FF-9C25-42DD-860C-660301D51F94}"/>
                </a:ext>
              </a:extLst>
            </p:cNvPr>
            <p:cNvSpPr/>
            <p:nvPr/>
          </p:nvSpPr>
          <p:spPr>
            <a:xfrm>
              <a:off x="1584485" y="620688"/>
              <a:ext cx="1979403" cy="430887"/>
            </a:xfrm>
            <a:prstGeom prst="rect">
              <a:avLst/>
            </a:prstGeom>
          </p:spPr>
          <p:txBody>
            <a:bodyPr wrap="square">
              <a:spAutoFit/>
            </a:bodyPr>
            <a:lstStyle/>
            <a:p>
              <a:pPr eaLnBrk="1"/>
              <a:r>
                <a:rPr lang="zh-TW" altLang="en-US" sz="2200" b="1" dirty="0">
                  <a:solidFill>
                    <a:schemeClr val="bg1"/>
                  </a:solidFill>
                  <a:latin typeface="標楷體" panose="03000509000000000000" pitchFamily="65" charset="-120"/>
                  <a:ea typeface="標楷體" panose="03000509000000000000" pitchFamily="65" charset="-120"/>
                </a:rPr>
                <a:t>淡水生態系</a:t>
              </a:r>
            </a:p>
          </p:txBody>
        </p:sp>
      </p:grpSp>
    </p:spTree>
    <p:extLst>
      <p:ext uri="{BB962C8B-B14F-4D97-AF65-F5344CB8AC3E}">
        <p14:creationId xmlns:p14="http://schemas.microsoft.com/office/powerpoint/2010/main" val="3916988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172400" y="0"/>
            <a:ext cx="925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P67</a:t>
            </a:r>
            <a:r>
              <a:rPr kumimoji="0" lang="en-US" altLang="zh-TW" sz="2000" dirty="0">
                <a:solidFill>
                  <a:schemeClr val="bg1"/>
                </a:solidFill>
              </a:rPr>
              <a:t>-68</a:t>
            </a: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270892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河口環境位於海洋和河流的交接處，居住在這裡的生物與陸域生態系一樣嗎？</a:t>
            </a:r>
            <a:endParaRPr lang="zh-TW" altLang="en-US" sz="2800" dirty="0">
              <a:solidFill>
                <a:srgbClr val="00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252520" y="482152"/>
            <a:ext cx="8639960" cy="1722712"/>
          </a:xfrm>
          <a:prstGeom prst="rect">
            <a:avLst/>
          </a:prstGeom>
          <a:noFill/>
          <a:ln w="9525">
            <a:noFill/>
            <a:miter lim="800000"/>
            <a:headEnd/>
            <a:tailEnd/>
          </a:ln>
        </p:spPr>
      </p:pic>
      <p:sp>
        <p:nvSpPr>
          <p:cNvPr id="5" name="矩形 4">
            <a:extLst>
              <a:ext uri="{FF2B5EF4-FFF2-40B4-BE49-F238E27FC236}">
                <a16:creationId xmlns:a16="http://schemas.microsoft.com/office/drawing/2014/main" id="{1F1669FF-9C25-42DD-860C-660301D51F94}"/>
              </a:ext>
            </a:extLst>
          </p:cNvPr>
          <p:cNvSpPr/>
          <p:nvPr/>
        </p:nvSpPr>
        <p:spPr>
          <a:xfrm>
            <a:off x="395536" y="604300"/>
            <a:ext cx="3024336" cy="1446550"/>
          </a:xfrm>
          <a:prstGeom prst="rect">
            <a:avLst/>
          </a:prstGeom>
        </p:spPr>
        <p:txBody>
          <a:bodyPr wrap="square">
            <a:spAutoFit/>
          </a:bodyPr>
          <a:lstStyle/>
          <a:p>
            <a:pPr eaLnBrk="1"/>
            <a:r>
              <a:rPr lang="zh-TW" altLang="en-US" sz="2200" dirty="0">
                <a:solidFill>
                  <a:srgbClr val="211D1E"/>
                </a:solidFill>
                <a:latin typeface="標楷體" panose="03000509000000000000" pitchFamily="65" charset="-120"/>
                <a:ea typeface="標楷體" panose="03000509000000000000" pitchFamily="65" charset="-120"/>
              </a:rPr>
              <a:t>我查到淡水生態系有些地方水流湍急、有些較緩慢，生產者以藻類和水生植物為主。</a:t>
            </a:r>
            <a:endParaRPr lang="zh-TW" altLang="en-US" sz="22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8DCF1637-5262-4FD0-A4D3-6495BEC0BD5E}"/>
              </a:ext>
            </a:extLst>
          </p:cNvPr>
          <p:cNvSpPr/>
          <p:nvPr/>
        </p:nvSpPr>
        <p:spPr>
          <a:xfrm>
            <a:off x="5868144" y="614298"/>
            <a:ext cx="3024336" cy="1446550"/>
          </a:xfrm>
          <a:prstGeom prst="rect">
            <a:avLst/>
          </a:prstGeom>
        </p:spPr>
        <p:txBody>
          <a:bodyPr wrap="square">
            <a:spAutoFit/>
          </a:bodyPr>
          <a:lstStyle/>
          <a:p>
            <a:pPr eaLnBrk="1"/>
            <a:r>
              <a:rPr lang="zh-TW" altLang="en-US" sz="2200" dirty="0">
                <a:solidFill>
                  <a:srgbClr val="211D1E"/>
                </a:solidFill>
                <a:latin typeface="標楷體" panose="03000509000000000000" pitchFamily="65" charset="-120"/>
                <a:ea typeface="標楷體" panose="03000509000000000000" pitchFamily="65" charset="-120"/>
              </a:rPr>
              <a:t>我查到常見的生物有昆蟲、蝦子、螃蟹類、螺貝類、魚類、蛙類和鳥類等消費者。</a:t>
            </a:r>
            <a:endParaRPr lang="zh-TW" altLang="en-US" sz="2200" dirty="0">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ED07C796-E0C7-4FDD-8DF8-C45AB00CB512}"/>
              </a:ext>
            </a:extLst>
          </p:cNvPr>
          <p:cNvSpPr>
            <a:spLocks noChangeArrowheads="1"/>
          </p:cNvSpPr>
          <p:nvPr/>
        </p:nvSpPr>
        <p:spPr bwMode="auto">
          <a:xfrm>
            <a:off x="271099" y="3645024"/>
            <a:ext cx="86216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居住在河口的生物和陸域生態系不一樣，河口生態系有彈塗魚、招潮蟹等可以適應淡、鹹水環境的生物</a:t>
            </a:r>
            <a:r>
              <a:rPr lang="en-US" altLang="zh-TW" sz="2400" dirty="0">
                <a:solidFill>
                  <a:srgbClr val="FF0000"/>
                </a:solidFill>
                <a:latin typeface="+mj-ea"/>
                <a:ea typeface="+mj-ea"/>
              </a:rPr>
              <a:t>……</a:t>
            </a:r>
            <a:r>
              <a:rPr lang="zh-TW" altLang="en-US" sz="2400" dirty="0">
                <a:solidFill>
                  <a:srgbClr val="FF0000"/>
                </a:solidFill>
                <a:latin typeface="+mj-ea"/>
                <a:ea typeface="+mj-ea"/>
              </a:rPr>
              <a:t>。</a:t>
            </a:r>
          </a:p>
        </p:txBody>
      </p:sp>
      <p:pic>
        <p:nvPicPr>
          <p:cNvPr id="2" name="Picture 8">
            <a:hlinkClick r:id="rId3"/>
            <a:extLst>
              <a:ext uri="{FF2B5EF4-FFF2-40B4-BE49-F238E27FC236}">
                <a16:creationId xmlns:a16="http://schemas.microsoft.com/office/drawing/2014/main" id="{96FD333B-F360-A378-DDA8-EDB2627B8D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9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P68</a:t>
            </a:r>
            <a:endParaRPr kumimoji="0" lang="en-US" altLang="zh-TW" sz="2000" dirty="0">
              <a:solidFill>
                <a:schemeClr val="bg1"/>
              </a:solidFill>
            </a:endParaRPr>
          </a:p>
        </p:txBody>
      </p:sp>
      <p:pic>
        <p:nvPicPr>
          <p:cNvPr id="4099" name="Picture 3"/>
          <p:cNvPicPr>
            <a:picLocks noChangeAspect="1" noChangeArrowheads="1"/>
          </p:cNvPicPr>
          <p:nvPr/>
        </p:nvPicPr>
        <p:blipFill>
          <a:blip r:embed="rId2" cstate="print"/>
          <a:srcRect/>
          <a:stretch>
            <a:fillRect/>
          </a:stretch>
        </p:blipFill>
        <p:spPr bwMode="auto">
          <a:xfrm>
            <a:off x="1331640" y="404663"/>
            <a:ext cx="6408712" cy="6275683"/>
          </a:xfrm>
          <a:prstGeom prst="rect">
            <a:avLst/>
          </a:prstGeom>
          <a:noFill/>
          <a:ln w="9525">
            <a:noFill/>
            <a:miter lim="800000"/>
            <a:headEnd/>
            <a:tailEnd/>
          </a:ln>
        </p:spPr>
      </p:pic>
      <p:pic>
        <p:nvPicPr>
          <p:cNvPr id="6" name="Picture 8" descr="上一頁">
            <a:hlinkClick r:id="" action="ppaction://hlinkshowjump?jump=previousslide" tooltip="上一頁"/>
            <a:extLst>
              <a:ext uri="{FF2B5EF4-FFF2-40B4-BE49-F238E27FC236}">
                <a16:creationId xmlns:a16="http://schemas.microsoft.com/office/drawing/2014/main" id="{1DBFD6A0-2702-4AD9-A150-0EC6680970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進入">
            <a:hlinkClick r:id="" action="ppaction://hlinkshowjump?jump=nextslide" tooltip="下一頁"/>
            <a:extLst>
              <a:ext uri="{FF2B5EF4-FFF2-40B4-BE49-F238E27FC236}">
                <a16:creationId xmlns:a16="http://schemas.microsoft.com/office/drawing/2014/main" id="{AF2CB511-F88D-473A-B029-1FF8AEC822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回首頁">
            <a:hlinkClick r:id="rId5" action="ppaction://hlinksldjump"/>
            <a:extLst>
              <a:ext uri="{FF2B5EF4-FFF2-40B4-BE49-F238E27FC236}">
                <a16:creationId xmlns:a16="http://schemas.microsoft.com/office/drawing/2014/main" id="{5B7CFF88-6AA7-4DA3-8AA4-7415863071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1">
            <a:extLst>
              <a:ext uri="{FF2B5EF4-FFF2-40B4-BE49-F238E27FC236}">
                <a16:creationId xmlns:a16="http://schemas.microsoft.com/office/drawing/2014/main" id="{2F0829A2-2F65-4CDB-8E18-A49245F85C15}"/>
              </a:ext>
            </a:extLst>
          </p:cNvPr>
          <p:cNvGrpSpPr/>
          <p:nvPr/>
        </p:nvGrpSpPr>
        <p:grpSpPr>
          <a:xfrm>
            <a:off x="1296453" y="530894"/>
            <a:ext cx="6227875" cy="707886"/>
            <a:chOff x="1296453" y="530894"/>
            <a:chExt cx="6227875" cy="707886"/>
          </a:xfrm>
        </p:grpSpPr>
        <p:sp>
          <p:nvSpPr>
            <p:cNvPr id="9" name="矩形 8">
              <a:extLst>
                <a:ext uri="{FF2B5EF4-FFF2-40B4-BE49-F238E27FC236}">
                  <a16:creationId xmlns:a16="http://schemas.microsoft.com/office/drawing/2014/main" id="{1F1669FF-9C25-42DD-860C-660301D51F94}"/>
                </a:ext>
              </a:extLst>
            </p:cNvPr>
            <p:cNvSpPr/>
            <p:nvPr/>
          </p:nvSpPr>
          <p:spPr>
            <a:xfrm>
              <a:off x="2915816" y="530894"/>
              <a:ext cx="4608512" cy="707886"/>
            </a:xfrm>
            <a:prstGeom prst="rect">
              <a:avLst/>
            </a:prstGeom>
          </p:spPr>
          <p:txBody>
            <a:bodyPr wrap="square">
              <a:spAutoFit/>
            </a:bodyPr>
            <a:lstStyle/>
            <a:p>
              <a:pPr eaLnBrk="1"/>
              <a:r>
                <a:rPr lang="zh-TW" altLang="en-US" sz="2000" dirty="0">
                  <a:solidFill>
                    <a:srgbClr val="211D1E"/>
                  </a:solidFill>
                  <a:latin typeface="標楷體" panose="03000509000000000000" pitchFamily="65" charset="-120"/>
                  <a:ea typeface="標楷體" panose="03000509000000000000" pitchFamily="65" charset="-120"/>
                </a:rPr>
                <a:t>交接處的養分豐富，但受到河川流量及海水潮汐影響，含鹽量和水溫變化大。</a:t>
              </a:r>
              <a:endParaRPr lang="zh-TW" altLang="en-US" sz="2000" dirty="0">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1F1669FF-9C25-42DD-860C-660301D51F94}"/>
                </a:ext>
              </a:extLst>
            </p:cNvPr>
            <p:cNvSpPr/>
            <p:nvPr/>
          </p:nvSpPr>
          <p:spPr>
            <a:xfrm>
              <a:off x="1296453" y="663877"/>
              <a:ext cx="1691371" cy="430887"/>
            </a:xfrm>
            <a:prstGeom prst="rect">
              <a:avLst/>
            </a:prstGeom>
          </p:spPr>
          <p:txBody>
            <a:bodyPr wrap="square">
              <a:spAutoFit/>
            </a:bodyPr>
            <a:lstStyle/>
            <a:p>
              <a:pPr eaLnBrk="1"/>
              <a:r>
                <a:rPr lang="zh-TW" altLang="en-US" sz="2200" b="1" dirty="0">
                  <a:solidFill>
                    <a:schemeClr val="bg1"/>
                  </a:solidFill>
                  <a:latin typeface="標楷體" panose="03000509000000000000" pitchFamily="65" charset="-120"/>
                  <a:ea typeface="標楷體" panose="03000509000000000000" pitchFamily="65" charset="-120"/>
                </a:rPr>
                <a:t>河口生態系</a:t>
              </a:r>
            </a:p>
          </p:txBody>
        </p:sp>
      </p:grpSp>
      <p:sp>
        <p:nvSpPr>
          <p:cNvPr id="11" name="文字方塊 10">
            <a:extLst>
              <a:ext uri="{FF2B5EF4-FFF2-40B4-BE49-F238E27FC236}">
                <a16:creationId xmlns:a16="http://schemas.microsoft.com/office/drawing/2014/main" id="{955028F3-02A2-4869-8076-8AC061DCE873}"/>
              </a:ext>
            </a:extLst>
          </p:cNvPr>
          <p:cNvSpPr txBox="1">
            <a:spLocks noChangeArrowheads="1"/>
          </p:cNvSpPr>
          <p:nvPr/>
        </p:nvSpPr>
        <p:spPr bwMode="auto">
          <a:xfrm>
            <a:off x="827583" y="4154304"/>
            <a:ext cx="7632849" cy="1938992"/>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lt"/>
              </a:rPr>
              <a:t>河口生態系位於海洋和河流的交接處，養分含量豐富。受到河川流量及海水潮汐的影響，河口的含鹽量和水溫變化很大，生產者主要為浮游藻類、草本植物（如蘆葦）及紅樹林植物，通常種類少，但數量龐大，且多有特殊的適應方式。河口地帶的消費者數量繁多，生產者經常先被微生物分解為植物碎屑，再被消費者攝食。由於此區域食物豐富，往往是度冬候鳥的重要棲息地。</a:t>
            </a:r>
          </a:p>
        </p:txBody>
      </p:sp>
    </p:spTree>
    <p:extLst>
      <p:ext uri="{BB962C8B-B14F-4D97-AF65-F5344CB8AC3E}">
        <p14:creationId xmlns:p14="http://schemas.microsoft.com/office/powerpoint/2010/main" val="39169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P47</a:t>
            </a:r>
            <a:endParaRPr kumimoji="0" lang="en-US" altLang="zh-TW" sz="2000" dirty="0">
              <a:solidFill>
                <a:schemeClr val="bg1"/>
              </a:solidFill>
            </a:endParaRPr>
          </a:p>
        </p:txBody>
      </p:sp>
      <p:pic>
        <p:nvPicPr>
          <p:cNvPr id="3" name="圖片 2">
            <a:extLst>
              <a:ext uri="{FF2B5EF4-FFF2-40B4-BE49-F238E27FC236}">
                <a16:creationId xmlns:a16="http://schemas.microsoft.com/office/drawing/2014/main" id="{775B370E-77CF-4266-93E7-C6A778B74B03}"/>
              </a:ext>
            </a:extLst>
          </p:cNvPr>
          <p:cNvPicPr>
            <a:picLocks noChangeAspect="1"/>
          </p:cNvPicPr>
          <p:nvPr/>
        </p:nvPicPr>
        <p:blipFill>
          <a:blip r:embed="rId2" cstate="print"/>
          <a:stretch>
            <a:fillRect/>
          </a:stretch>
        </p:blipFill>
        <p:spPr>
          <a:xfrm>
            <a:off x="221820" y="476673"/>
            <a:ext cx="8922180" cy="3816424"/>
          </a:xfrm>
          <a:prstGeom prst="rect">
            <a:avLst/>
          </a:prstGeom>
        </p:spPr>
      </p:pic>
      <p:sp>
        <p:nvSpPr>
          <p:cNvPr id="4" name="文字方塊 4">
            <a:extLst>
              <a:ext uri="{FF2B5EF4-FFF2-40B4-BE49-F238E27FC236}">
                <a16:creationId xmlns:a16="http://schemas.microsoft.com/office/drawing/2014/main" id="{25DBD74A-48E4-45BA-A69A-7ED1FA0934E6}"/>
              </a:ext>
            </a:extLst>
          </p:cNvPr>
          <p:cNvSpPr txBox="1">
            <a:spLocks noChangeArrowheads="1"/>
          </p:cNvSpPr>
          <p:nvPr/>
        </p:nvSpPr>
        <p:spPr bwMode="auto">
          <a:xfrm>
            <a:off x="323528" y="1412776"/>
            <a:ext cx="3312368" cy="2000548"/>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b="1" dirty="0">
                <a:latin typeface="標楷體" panose="03000509000000000000" pitchFamily="65" charset="-120"/>
              </a:rPr>
              <a:t>螞蟻是一個族群</a:t>
            </a:r>
            <a:endParaRPr lang="en-US" altLang="zh-TW" sz="2800" b="1" dirty="0">
              <a:latin typeface="標楷體" panose="03000509000000000000" pitchFamily="65" charset="-120"/>
            </a:endParaRPr>
          </a:p>
          <a:p>
            <a:pPr eaLnBrk="1">
              <a:spcBef>
                <a:spcPct val="0"/>
              </a:spcBef>
              <a:buFontTx/>
              <a:buNone/>
            </a:pPr>
            <a:r>
              <a:rPr lang="zh-TW" altLang="en-US" sz="2400" dirty="0">
                <a:latin typeface="標楷體" panose="03000509000000000000" pitchFamily="65" charset="-120"/>
              </a:rPr>
              <a:t>螞蟻的成員各自有任務，彼此互相分工也會合作搬運食物，一起築巢並共同生活。</a:t>
            </a:r>
          </a:p>
        </p:txBody>
      </p:sp>
    </p:spTree>
    <p:extLst>
      <p:ext uri="{BB962C8B-B14F-4D97-AF65-F5344CB8AC3E}">
        <p14:creationId xmlns:p14="http://schemas.microsoft.com/office/powerpoint/2010/main" val="8412057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172400" y="0"/>
            <a:ext cx="925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P68</a:t>
            </a:r>
            <a:r>
              <a:rPr kumimoji="0" lang="en-US" altLang="zh-TW" sz="2000" dirty="0">
                <a:solidFill>
                  <a:schemeClr val="bg1"/>
                </a:solidFill>
              </a:rPr>
              <a:t>-69</a:t>
            </a: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342900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solidFill>
                  <a:srgbClr val="C6178D"/>
                </a:solidFill>
              </a:rPr>
              <a:t>海洋生態系</a:t>
            </a:r>
            <a:r>
              <a:rPr lang="zh-TW" altLang="en-US" sz="2800" dirty="0"/>
              <a:t>範圍包含</a:t>
            </a:r>
            <a:r>
              <a:rPr lang="zh-TW" altLang="en-US" sz="2800" dirty="0">
                <a:solidFill>
                  <a:srgbClr val="C6178D"/>
                </a:solidFill>
              </a:rPr>
              <a:t>潮間帶</a:t>
            </a:r>
            <a:r>
              <a:rPr lang="zh-TW" altLang="en-US" sz="2800" dirty="0"/>
              <a:t>、</a:t>
            </a:r>
            <a:r>
              <a:rPr lang="zh-TW" altLang="en-US" sz="2800" dirty="0">
                <a:solidFill>
                  <a:srgbClr val="C6178D"/>
                </a:solidFill>
              </a:rPr>
              <a:t>淺海區</a:t>
            </a:r>
            <a:r>
              <a:rPr lang="zh-TW" altLang="en-US" sz="2800" dirty="0"/>
              <a:t>和</a:t>
            </a:r>
            <a:r>
              <a:rPr lang="zh-TW" altLang="en-US" sz="2800" dirty="0">
                <a:solidFill>
                  <a:srgbClr val="C6178D"/>
                </a:solidFill>
              </a:rPr>
              <a:t>大洋區</a:t>
            </a:r>
            <a:r>
              <a:rPr lang="zh-TW" altLang="en-US" sz="2800" dirty="0"/>
              <a:t>。居住在這裡的生物種類和數量與河口生態系一樣嗎？</a:t>
            </a:r>
            <a:endParaRPr lang="zh-TW" altLang="en-US" sz="2800" dirty="0">
              <a:solidFill>
                <a:srgbClr val="00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179512" y="476672"/>
            <a:ext cx="8793038" cy="2189759"/>
          </a:xfrm>
          <a:prstGeom prst="rect">
            <a:avLst/>
          </a:prstGeom>
          <a:noFill/>
          <a:ln w="9525">
            <a:noFill/>
            <a:miter lim="800000"/>
            <a:headEnd/>
            <a:tailEnd/>
          </a:ln>
        </p:spPr>
      </p:pic>
      <p:sp>
        <p:nvSpPr>
          <p:cNvPr id="5" name="矩形 4">
            <a:extLst>
              <a:ext uri="{FF2B5EF4-FFF2-40B4-BE49-F238E27FC236}">
                <a16:creationId xmlns:a16="http://schemas.microsoft.com/office/drawing/2014/main" id="{1F1669FF-9C25-42DD-860C-660301D51F94}"/>
              </a:ext>
            </a:extLst>
          </p:cNvPr>
          <p:cNvSpPr/>
          <p:nvPr/>
        </p:nvSpPr>
        <p:spPr>
          <a:xfrm>
            <a:off x="251521" y="620688"/>
            <a:ext cx="2736304" cy="1938992"/>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我查到生產者主要是浮游藻類、紅樹林植物等。種類少但數量龐大，有特殊適應構造。</a:t>
            </a:r>
            <a:endParaRPr lang="zh-TW" altLang="en-US" sz="24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D6F5CAE0-1760-453A-A05F-71B3508E762F}"/>
              </a:ext>
            </a:extLst>
          </p:cNvPr>
          <p:cNvSpPr/>
          <p:nvPr/>
        </p:nvSpPr>
        <p:spPr>
          <a:xfrm>
            <a:off x="5796136" y="620688"/>
            <a:ext cx="2952328" cy="1938992"/>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我查到消費者數量多，例如：彈塗魚、招潮蟹攝食植物碎屑，也是候鳥的重要棲息地。</a:t>
            </a:r>
            <a:endParaRPr lang="zh-TW" altLang="en-US" sz="2400" dirty="0">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5C0E4449-26ED-4A42-8F96-C6C6F263802C}"/>
              </a:ext>
            </a:extLst>
          </p:cNvPr>
          <p:cNvSpPr>
            <a:spLocks noChangeArrowheads="1"/>
          </p:cNvSpPr>
          <p:nvPr/>
        </p:nvSpPr>
        <p:spPr bwMode="auto">
          <a:xfrm>
            <a:off x="271099" y="4365104"/>
            <a:ext cx="86216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ea"/>
                <a:ea typeface="+mj-ea"/>
              </a:rPr>
              <a:t>海洋生態系是地球上分布最廣的環境，屬於鹹水水域。隨著海洋的溫度、深度及海底地形的變化，而有不同生物棲息，生物種類和數量與河口生態系不同。</a:t>
            </a:r>
          </a:p>
        </p:txBody>
      </p:sp>
      <p:pic>
        <p:nvPicPr>
          <p:cNvPr id="2" name="Picture 8">
            <a:hlinkClick r:id="rId3"/>
            <a:extLst>
              <a:ext uri="{FF2B5EF4-FFF2-40B4-BE49-F238E27FC236}">
                <a16:creationId xmlns:a16="http://schemas.microsoft.com/office/drawing/2014/main" id="{A58F55B6-FDB9-C437-3A90-4D2176BC95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9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P69</a:t>
            </a:r>
            <a:endParaRPr kumimoji="0" lang="en-US" altLang="zh-TW" sz="2000" dirty="0">
              <a:solidFill>
                <a:schemeClr val="bg1"/>
              </a:solidFill>
            </a:endParaRPr>
          </a:p>
        </p:txBody>
      </p:sp>
      <p:pic>
        <p:nvPicPr>
          <p:cNvPr id="6146" name="Picture 2"/>
          <p:cNvPicPr>
            <a:picLocks noChangeAspect="1" noChangeArrowheads="1"/>
          </p:cNvPicPr>
          <p:nvPr/>
        </p:nvPicPr>
        <p:blipFill>
          <a:blip r:embed="rId2" cstate="print"/>
          <a:srcRect/>
          <a:stretch>
            <a:fillRect/>
          </a:stretch>
        </p:blipFill>
        <p:spPr bwMode="auto">
          <a:xfrm>
            <a:off x="145604" y="476672"/>
            <a:ext cx="8784976" cy="5038044"/>
          </a:xfrm>
          <a:prstGeom prst="rect">
            <a:avLst/>
          </a:prstGeom>
          <a:noFill/>
          <a:ln w="9525">
            <a:noFill/>
            <a:miter lim="800000"/>
            <a:headEnd/>
            <a:tailEnd/>
          </a:ln>
        </p:spPr>
      </p:pic>
      <p:grpSp>
        <p:nvGrpSpPr>
          <p:cNvPr id="2" name="群組 1">
            <a:extLst>
              <a:ext uri="{FF2B5EF4-FFF2-40B4-BE49-F238E27FC236}">
                <a16:creationId xmlns:a16="http://schemas.microsoft.com/office/drawing/2014/main" id="{3F364A5C-9599-4C35-83D2-BFD23BB8D51F}"/>
              </a:ext>
            </a:extLst>
          </p:cNvPr>
          <p:cNvGrpSpPr/>
          <p:nvPr/>
        </p:nvGrpSpPr>
        <p:grpSpPr>
          <a:xfrm>
            <a:off x="323528" y="571907"/>
            <a:ext cx="8496944" cy="1200329"/>
            <a:chOff x="323528" y="571907"/>
            <a:chExt cx="8496944" cy="1200329"/>
          </a:xfrm>
        </p:grpSpPr>
        <p:sp>
          <p:nvSpPr>
            <p:cNvPr id="5" name="矩形 4">
              <a:extLst>
                <a:ext uri="{FF2B5EF4-FFF2-40B4-BE49-F238E27FC236}">
                  <a16:creationId xmlns:a16="http://schemas.microsoft.com/office/drawing/2014/main" id="{1F1669FF-9C25-42DD-860C-660301D51F94}"/>
                </a:ext>
              </a:extLst>
            </p:cNvPr>
            <p:cNvSpPr/>
            <p:nvPr/>
          </p:nvSpPr>
          <p:spPr>
            <a:xfrm>
              <a:off x="2518955" y="571907"/>
              <a:ext cx="6301517" cy="1200329"/>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地球上分布最廣的環境，屬於鹹水水域，隨著海洋的溫度、深度及海底地形的變化，而有不同的生物棲息。</a:t>
              </a:r>
              <a:endParaRPr lang="zh-TW" altLang="en-US" sz="24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1F1669FF-9C25-42DD-860C-660301D51F94}"/>
                </a:ext>
              </a:extLst>
            </p:cNvPr>
            <p:cNvSpPr/>
            <p:nvPr/>
          </p:nvSpPr>
          <p:spPr>
            <a:xfrm>
              <a:off x="323528" y="889556"/>
              <a:ext cx="1979403" cy="523220"/>
            </a:xfrm>
            <a:prstGeom prst="rect">
              <a:avLst/>
            </a:prstGeom>
          </p:spPr>
          <p:txBody>
            <a:bodyPr wrap="square">
              <a:spAutoFit/>
            </a:bodyPr>
            <a:lstStyle/>
            <a:p>
              <a:pPr eaLnBrk="1"/>
              <a:r>
                <a:rPr lang="zh-TW" altLang="en-US" sz="2800" b="1" dirty="0">
                  <a:solidFill>
                    <a:schemeClr val="bg1"/>
                  </a:solidFill>
                  <a:latin typeface="標楷體" panose="03000509000000000000" pitchFamily="65" charset="-120"/>
                  <a:ea typeface="標楷體" panose="03000509000000000000" pitchFamily="65" charset="-120"/>
                </a:rPr>
                <a:t>海洋生態系</a:t>
              </a:r>
            </a:p>
          </p:txBody>
        </p:sp>
      </p:grpSp>
    </p:spTree>
    <p:extLst>
      <p:ext uri="{BB962C8B-B14F-4D97-AF65-F5344CB8AC3E}">
        <p14:creationId xmlns:p14="http://schemas.microsoft.com/office/powerpoint/2010/main" val="39169881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P69</a:t>
            </a:r>
            <a:endParaRPr kumimoji="0" lang="en-US" altLang="zh-TW" sz="2000" dirty="0">
              <a:solidFill>
                <a:schemeClr val="bg1"/>
              </a:solidFill>
            </a:endParaRPr>
          </a:p>
        </p:txBody>
      </p:sp>
      <p:grpSp>
        <p:nvGrpSpPr>
          <p:cNvPr id="2" name="群組 24">
            <a:extLst>
              <a:ext uri="{FF2B5EF4-FFF2-40B4-BE49-F238E27FC236}">
                <a16:creationId xmlns:a16="http://schemas.microsoft.com/office/drawing/2014/main" id="{54F368F8-C8D4-4A7B-8D60-587F68CEEAF4}"/>
              </a:ext>
            </a:extLst>
          </p:cNvPr>
          <p:cNvGrpSpPr/>
          <p:nvPr/>
        </p:nvGrpSpPr>
        <p:grpSpPr>
          <a:xfrm>
            <a:off x="238511" y="181455"/>
            <a:ext cx="8509953" cy="5623809"/>
            <a:chOff x="238511" y="181455"/>
            <a:chExt cx="8509953" cy="5623809"/>
          </a:xfrm>
        </p:grpSpPr>
        <p:cxnSp>
          <p:nvCxnSpPr>
            <p:cNvPr id="12" name="直線接點 11">
              <a:extLst>
                <a:ext uri="{FF2B5EF4-FFF2-40B4-BE49-F238E27FC236}">
                  <a16:creationId xmlns:a16="http://schemas.microsoft.com/office/drawing/2014/main" id="{9BDB8A11-1748-4177-A1E3-1CA30E33BC2D}"/>
                </a:ext>
              </a:extLst>
            </p:cNvPr>
            <p:cNvCxnSpPr>
              <a:cxnSpLocks/>
            </p:cNvCxnSpPr>
            <p:nvPr/>
          </p:nvCxnSpPr>
          <p:spPr>
            <a:xfrm>
              <a:off x="539552" y="548680"/>
              <a:ext cx="0" cy="5256584"/>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4CBBE930-7E69-4D23-9E72-32EE45E69A07}"/>
                </a:ext>
              </a:extLst>
            </p:cNvPr>
            <p:cNvCxnSpPr>
              <a:cxnSpLocks/>
            </p:cNvCxnSpPr>
            <p:nvPr/>
          </p:nvCxnSpPr>
          <p:spPr>
            <a:xfrm>
              <a:off x="5076056" y="526124"/>
              <a:ext cx="3672408"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0EB99013-B481-46C7-8549-7937D696BE04}"/>
                </a:ext>
              </a:extLst>
            </p:cNvPr>
            <p:cNvCxnSpPr>
              <a:cxnSpLocks/>
            </p:cNvCxnSpPr>
            <p:nvPr/>
          </p:nvCxnSpPr>
          <p:spPr>
            <a:xfrm>
              <a:off x="8748464" y="511944"/>
              <a:ext cx="0" cy="529332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1367B14F-D78F-4EAD-A891-A7507A4F5998}"/>
                </a:ext>
              </a:extLst>
            </p:cNvPr>
            <p:cNvCxnSpPr>
              <a:cxnSpLocks/>
            </p:cNvCxnSpPr>
            <p:nvPr/>
          </p:nvCxnSpPr>
          <p:spPr>
            <a:xfrm>
              <a:off x="539552" y="5805264"/>
              <a:ext cx="8208912"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70FA3DF9-4D94-4534-AE91-DBC3BFE7306D}"/>
                </a:ext>
              </a:extLst>
            </p:cNvPr>
            <p:cNvSpPr/>
            <p:nvPr/>
          </p:nvSpPr>
          <p:spPr>
            <a:xfrm>
              <a:off x="2051720" y="214425"/>
              <a:ext cx="4464495" cy="550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zh-TW" altLang="en-US" sz="2800" b="1" dirty="0">
                  <a:solidFill>
                    <a:srgbClr val="F15E67"/>
                  </a:solidFill>
                </a:rPr>
                <a:t>海洋生態系的分區</a:t>
              </a:r>
            </a:p>
          </p:txBody>
        </p:sp>
        <p:pic>
          <p:nvPicPr>
            <p:cNvPr id="11" name="圖片 10">
              <a:extLst>
                <a:ext uri="{FF2B5EF4-FFF2-40B4-BE49-F238E27FC236}">
                  <a16:creationId xmlns:a16="http://schemas.microsoft.com/office/drawing/2014/main" id="{E4674159-69C6-4F49-A214-0EC510063E75}"/>
                </a:ext>
              </a:extLst>
            </p:cNvPr>
            <p:cNvPicPr>
              <a:picLocks noChangeAspect="1"/>
            </p:cNvPicPr>
            <p:nvPr/>
          </p:nvPicPr>
          <p:blipFill>
            <a:blip r:embed="rId2" cstate="print"/>
            <a:stretch>
              <a:fillRect/>
            </a:stretch>
          </p:blipFill>
          <p:spPr>
            <a:xfrm>
              <a:off x="238511" y="181455"/>
              <a:ext cx="1702533" cy="601207"/>
            </a:xfrm>
            <a:prstGeom prst="rect">
              <a:avLst/>
            </a:prstGeom>
          </p:spPr>
        </p:pic>
      </p:grpSp>
      <p:sp>
        <p:nvSpPr>
          <p:cNvPr id="5" name="矩形 4">
            <a:extLst>
              <a:ext uri="{FF2B5EF4-FFF2-40B4-BE49-F238E27FC236}">
                <a16:creationId xmlns:a16="http://schemas.microsoft.com/office/drawing/2014/main" id="{BFD5446E-39CA-458A-B89A-BE7995B436DD}"/>
              </a:ext>
            </a:extLst>
          </p:cNvPr>
          <p:cNvSpPr/>
          <p:nvPr/>
        </p:nvSpPr>
        <p:spPr>
          <a:xfrm>
            <a:off x="4860032" y="764704"/>
            <a:ext cx="3955731" cy="4493538"/>
          </a:xfrm>
          <a:prstGeom prst="rect">
            <a:avLst/>
          </a:prstGeom>
        </p:spPr>
        <p:txBody>
          <a:bodyPr wrap="square">
            <a:spAutoFit/>
          </a:bodyPr>
          <a:lstStyle/>
          <a:p>
            <a:pPr marL="268288" indent="-268288" eaLnBrk="1">
              <a:buAutoNum type="arabicPeriod"/>
            </a:pPr>
            <a:r>
              <a:rPr lang="zh-TW" altLang="en-US" sz="2600" dirty="0">
                <a:solidFill>
                  <a:srgbClr val="211D1E"/>
                </a:solidFill>
                <a:latin typeface="+mj-lt"/>
                <a:ea typeface="標楷體" panose="03000509000000000000" pitchFamily="65" charset="-120"/>
              </a:rPr>
              <a:t>潮間帶緊鄰陸地的漲、退潮間區，生物須能抵抗潮汐、鹽分變化和海浪拍打。</a:t>
            </a:r>
            <a:endParaRPr lang="en-US" altLang="zh-TW" sz="2600" dirty="0">
              <a:solidFill>
                <a:srgbClr val="211D1E"/>
              </a:solidFill>
              <a:latin typeface="+mj-lt"/>
              <a:ea typeface="標楷體" panose="03000509000000000000" pitchFamily="65" charset="-120"/>
            </a:endParaRPr>
          </a:p>
          <a:p>
            <a:pPr marL="268288" indent="-268288" eaLnBrk="1">
              <a:buAutoNum type="arabicPeriod"/>
            </a:pPr>
            <a:r>
              <a:rPr lang="zh-TW" altLang="en-US" sz="2600" dirty="0">
                <a:solidFill>
                  <a:srgbClr val="211D1E"/>
                </a:solidFill>
                <a:latin typeface="+mj-lt"/>
                <a:ea typeface="標楷體" panose="03000509000000000000" pitchFamily="65" charset="-120"/>
              </a:rPr>
              <a:t>淺海區或稱近海區、沿岸區深度小於</a:t>
            </a:r>
            <a:r>
              <a:rPr lang="en-US" altLang="zh-TW" sz="2600" dirty="0">
                <a:solidFill>
                  <a:srgbClr val="211D1E"/>
                </a:solidFill>
                <a:latin typeface="+mj-lt"/>
                <a:ea typeface="標楷體" panose="03000509000000000000" pitchFamily="65" charset="-120"/>
              </a:rPr>
              <a:t>200</a:t>
            </a:r>
            <a:r>
              <a:rPr lang="zh-TW" altLang="en-US" sz="2600" dirty="0">
                <a:solidFill>
                  <a:srgbClr val="211D1E"/>
                </a:solidFill>
                <a:latin typeface="+mj-lt"/>
                <a:ea typeface="標楷體" panose="03000509000000000000" pitchFamily="65" charset="-120"/>
              </a:rPr>
              <a:t>公尺。</a:t>
            </a:r>
            <a:endParaRPr lang="en-US" altLang="zh-TW" sz="2600" dirty="0">
              <a:solidFill>
                <a:srgbClr val="211D1E"/>
              </a:solidFill>
              <a:latin typeface="+mj-lt"/>
              <a:ea typeface="標楷體" panose="03000509000000000000" pitchFamily="65" charset="-120"/>
            </a:endParaRPr>
          </a:p>
          <a:p>
            <a:pPr marL="268288" indent="-268288" eaLnBrk="1">
              <a:buAutoNum type="arabicPeriod"/>
            </a:pPr>
            <a:r>
              <a:rPr lang="zh-TW" altLang="en-US" sz="2600" dirty="0">
                <a:solidFill>
                  <a:srgbClr val="211D1E"/>
                </a:solidFill>
                <a:latin typeface="+mj-lt"/>
                <a:ea typeface="標楷體" panose="03000509000000000000" pitchFamily="65" charset="-120"/>
              </a:rPr>
              <a:t>離岸較遠的大洋區或稱遠洋區，依深度再分為深度</a:t>
            </a:r>
            <a:r>
              <a:rPr lang="en-US" altLang="zh-TW" sz="2600" dirty="0">
                <a:solidFill>
                  <a:srgbClr val="211D1E"/>
                </a:solidFill>
                <a:latin typeface="+mj-lt"/>
                <a:ea typeface="標楷體" panose="03000509000000000000" pitchFamily="65" charset="-120"/>
              </a:rPr>
              <a:t>200</a:t>
            </a:r>
            <a:r>
              <a:rPr lang="zh-TW" altLang="en-US" sz="2600" dirty="0">
                <a:solidFill>
                  <a:srgbClr val="211D1E"/>
                </a:solidFill>
                <a:latin typeface="+mj-lt"/>
                <a:ea typeface="標楷體" panose="03000509000000000000" pitchFamily="65" charset="-120"/>
              </a:rPr>
              <a:t>公尺內的透光層，與超過</a:t>
            </a:r>
            <a:r>
              <a:rPr lang="en-US" altLang="zh-TW" sz="2600" dirty="0">
                <a:solidFill>
                  <a:srgbClr val="211D1E"/>
                </a:solidFill>
                <a:latin typeface="+mj-lt"/>
                <a:ea typeface="標楷體" panose="03000509000000000000" pitchFamily="65" charset="-120"/>
              </a:rPr>
              <a:t>200</a:t>
            </a:r>
            <a:r>
              <a:rPr lang="zh-TW" altLang="en-US" sz="2600" dirty="0">
                <a:solidFill>
                  <a:srgbClr val="211D1E"/>
                </a:solidFill>
                <a:latin typeface="+mj-lt"/>
                <a:ea typeface="標楷體" panose="03000509000000000000" pitchFamily="65" charset="-120"/>
              </a:rPr>
              <a:t>公尺的深海層。</a:t>
            </a:r>
            <a:endParaRPr lang="zh-TW" altLang="en-US" sz="2600" dirty="0">
              <a:latin typeface="+mj-lt"/>
              <a:ea typeface="標楷體" panose="03000509000000000000" pitchFamily="65" charset="-120"/>
            </a:endParaRPr>
          </a:p>
        </p:txBody>
      </p:sp>
      <p:pic>
        <p:nvPicPr>
          <p:cNvPr id="717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1560" y="1017835"/>
            <a:ext cx="4253174" cy="2987229"/>
          </a:xfrm>
          <a:prstGeom prst="rect">
            <a:avLst/>
          </a:prstGeom>
          <a:noFill/>
          <a:ln w="9525">
            <a:noFill/>
            <a:miter lim="800000"/>
            <a:headEnd/>
            <a:tailEnd/>
          </a:ln>
        </p:spPr>
      </p:pic>
      <p:sp>
        <p:nvSpPr>
          <p:cNvPr id="13" name="文字方塊 12">
            <a:extLst>
              <a:ext uri="{FF2B5EF4-FFF2-40B4-BE49-F238E27FC236}">
                <a16:creationId xmlns:a16="http://schemas.microsoft.com/office/drawing/2014/main" id="{3CFCF162-3636-40AD-BBAE-99CDB5055E4E}"/>
              </a:ext>
            </a:extLst>
          </p:cNvPr>
          <p:cNvSpPr txBox="1">
            <a:spLocks noChangeArrowheads="1"/>
          </p:cNvSpPr>
          <p:nvPr/>
        </p:nvSpPr>
        <p:spPr bwMode="auto">
          <a:xfrm>
            <a:off x="325880" y="5187260"/>
            <a:ext cx="8636256" cy="1631216"/>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lt"/>
              </a:rPr>
              <a:t>潮間帶陽光充足，生產者包含浮游藻類和固著性的藻類。由於潮間帶緊鄰陸地，為漲、退潮之間的區域，因此，生活在此的生物必須具備抵抗潮汐變化和海浪擊打的能力。例如：石蓴、藤壺、陽隧足、海星、寄居蟹等生物。淺海區深度在</a:t>
            </a:r>
            <a:r>
              <a:rPr lang="en-US" altLang="zh-TW" sz="2000" dirty="0">
                <a:solidFill>
                  <a:srgbClr val="FF0000"/>
                </a:solidFill>
                <a:latin typeface="+mj-lt"/>
              </a:rPr>
              <a:t>200</a:t>
            </a:r>
            <a:r>
              <a:rPr lang="zh-TW" altLang="en-US" sz="2000" dirty="0">
                <a:solidFill>
                  <a:srgbClr val="FF0000"/>
                </a:solidFill>
                <a:latin typeface="+mj-lt"/>
              </a:rPr>
              <a:t>公尺內，包含大陸棚，常見大型的紅藻和褐藻，消費者種類繁多，例如：各種珊瑚、魚類、水母和海龜等生物。</a:t>
            </a:r>
          </a:p>
        </p:txBody>
      </p:sp>
      <p:sp>
        <p:nvSpPr>
          <p:cNvPr id="14" name="文字方塊 13">
            <a:extLst>
              <a:ext uri="{FF2B5EF4-FFF2-40B4-BE49-F238E27FC236}">
                <a16:creationId xmlns:a16="http://schemas.microsoft.com/office/drawing/2014/main" id="{8F649D2C-56E5-40AF-880D-CC15F1AF7690}"/>
              </a:ext>
            </a:extLst>
          </p:cNvPr>
          <p:cNvSpPr txBox="1">
            <a:spLocks noChangeArrowheads="1"/>
          </p:cNvSpPr>
          <p:nvPr/>
        </p:nvSpPr>
        <p:spPr bwMode="auto">
          <a:xfrm>
            <a:off x="4864736" y="837824"/>
            <a:ext cx="3883728" cy="3785652"/>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u="sng" dirty="0">
                <a:solidFill>
                  <a:srgbClr val="FF0000"/>
                </a:solidFill>
                <a:latin typeface="+mj-lt"/>
              </a:rPr>
              <a:t>大洋區</a:t>
            </a:r>
            <a:r>
              <a:rPr lang="zh-TW" altLang="en-US" sz="2000" dirty="0">
                <a:solidFill>
                  <a:srgbClr val="FF0000"/>
                </a:solidFill>
                <a:latin typeface="+mj-lt"/>
              </a:rPr>
              <a:t>離岸較遠，可依深度再分為深度</a:t>
            </a:r>
            <a:r>
              <a:rPr lang="en-US" altLang="zh-TW" sz="2000" dirty="0">
                <a:solidFill>
                  <a:srgbClr val="FF0000"/>
                </a:solidFill>
                <a:latin typeface="+mj-lt"/>
              </a:rPr>
              <a:t>200</a:t>
            </a:r>
            <a:r>
              <a:rPr lang="zh-TW" altLang="en-US" sz="2000" dirty="0">
                <a:solidFill>
                  <a:srgbClr val="FF0000"/>
                </a:solidFill>
                <a:latin typeface="+mj-lt"/>
              </a:rPr>
              <a:t>公尺內的透光層，超過</a:t>
            </a:r>
            <a:r>
              <a:rPr lang="en-US" altLang="zh-TW" sz="2000" dirty="0">
                <a:solidFill>
                  <a:srgbClr val="FF0000"/>
                </a:solidFill>
                <a:latin typeface="+mj-lt"/>
              </a:rPr>
              <a:t>200</a:t>
            </a:r>
            <a:r>
              <a:rPr lang="zh-TW" altLang="en-US" sz="2000" dirty="0">
                <a:solidFill>
                  <a:srgbClr val="FF0000"/>
                </a:solidFill>
                <a:latin typeface="+mj-lt"/>
              </a:rPr>
              <a:t>公尺的深海層。透光層位於大洋的上層，由於陽光較為充足，生產者以行光合作用的浮游藻類為主，並且常有大型的消費者在此活動。深海層則位於透光層之下，由於光線難以到達，缺乏可行光合作用的生產者存在，但仍有不少以生物屍體碎片為食的動物生存，也有許多具有發光器的生物，例如：螢光魷等。</a:t>
            </a:r>
          </a:p>
        </p:txBody>
      </p:sp>
    </p:spTree>
    <p:extLst>
      <p:ext uri="{BB962C8B-B14F-4D97-AF65-F5344CB8AC3E}">
        <p14:creationId xmlns:p14="http://schemas.microsoft.com/office/powerpoint/2010/main" val="360624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P69</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342900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生態系的組成包含</a:t>
            </a:r>
            <a:r>
              <a:rPr lang="zh-TW" altLang="en-US" sz="2800" dirty="0">
                <a:solidFill>
                  <a:srgbClr val="C6178D"/>
                </a:solidFill>
              </a:rPr>
              <a:t>生物</a:t>
            </a:r>
            <a:r>
              <a:rPr lang="zh-TW" altLang="en-US" sz="2800" dirty="0"/>
              <a:t>和</a:t>
            </a:r>
            <a:r>
              <a:rPr lang="zh-TW" altLang="en-US" sz="2800" dirty="0">
                <a:solidFill>
                  <a:srgbClr val="C6178D"/>
                </a:solidFill>
              </a:rPr>
              <a:t>環境</a:t>
            </a:r>
            <a:r>
              <a:rPr lang="zh-TW" altLang="en-US" sz="2800" dirty="0"/>
              <a:t>兩種因素，生物無法脫離環境獨立生活，而環境會影響著生物的種類與分布，兩者息息相關。</a:t>
            </a:r>
            <a:endParaRPr lang="zh-TW" altLang="en-US" sz="2800" dirty="0">
              <a:solidFill>
                <a:srgbClr val="000000"/>
              </a:solidFill>
            </a:endParaRPr>
          </a:p>
        </p:txBody>
      </p:sp>
      <p:pic>
        <p:nvPicPr>
          <p:cNvPr id="8194" name="Picture 2"/>
          <p:cNvPicPr>
            <a:picLocks noChangeAspect="1" noChangeArrowheads="1"/>
          </p:cNvPicPr>
          <p:nvPr/>
        </p:nvPicPr>
        <p:blipFill>
          <a:blip r:embed="rId2" cstate="print"/>
          <a:srcRect/>
          <a:stretch>
            <a:fillRect/>
          </a:stretch>
        </p:blipFill>
        <p:spPr bwMode="auto">
          <a:xfrm>
            <a:off x="179511" y="476672"/>
            <a:ext cx="8767173" cy="2077690"/>
          </a:xfrm>
          <a:prstGeom prst="rect">
            <a:avLst/>
          </a:prstGeom>
          <a:noFill/>
          <a:ln w="9525">
            <a:noFill/>
            <a:miter lim="800000"/>
            <a:headEnd/>
            <a:tailEnd/>
          </a:ln>
        </p:spPr>
      </p:pic>
      <p:sp>
        <p:nvSpPr>
          <p:cNvPr id="5" name="矩形 4">
            <a:extLst>
              <a:ext uri="{FF2B5EF4-FFF2-40B4-BE49-F238E27FC236}">
                <a16:creationId xmlns:a16="http://schemas.microsoft.com/office/drawing/2014/main" id="{1F1669FF-9C25-42DD-860C-660301D51F94}"/>
              </a:ext>
            </a:extLst>
          </p:cNvPr>
          <p:cNvSpPr/>
          <p:nvPr/>
        </p:nvSpPr>
        <p:spPr>
          <a:xfrm>
            <a:off x="251520" y="779220"/>
            <a:ext cx="3347555" cy="1569660"/>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我查到海洋不同位置，水溫高低和水域深淺也不同。海葵、珊瑚、海龜在海洋生活。</a:t>
            </a:r>
            <a:endParaRPr lang="zh-TW" altLang="en-US" sz="24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AA7B7FE2-3999-4966-9128-A10751625291}"/>
              </a:ext>
            </a:extLst>
          </p:cNvPr>
          <p:cNvSpPr/>
          <p:nvPr/>
        </p:nvSpPr>
        <p:spPr>
          <a:xfrm>
            <a:off x="5687564" y="548680"/>
            <a:ext cx="3347555" cy="1938992"/>
          </a:xfrm>
          <a:prstGeom prst="rect">
            <a:avLst/>
          </a:prstGeom>
        </p:spPr>
        <p:txBody>
          <a:bodyPr wrap="square">
            <a:spAutoFit/>
          </a:bodyPr>
          <a:lstStyle/>
          <a:p>
            <a:pPr eaLnBrk="1"/>
            <a:r>
              <a:rPr lang="zh-TW" altLang="en-US" sz="2400" dirty="0">
                <a:solidFill>
                  <a:srgbClr val="211D1E"/>
                </a:solidFill>
                <a:latin typeface="標楷體" panose="03000509000000000000" pitchFamily="65" charset="-120"/>
                <a:ea typeface="標楷體" panose="03000509000000000000" pitchFamily="65" charset="-120"/>
              </a:rPr>
              <a:t>我查到海洋環境廣闊，具有非常多樣的生物，如近海區的生物種類很多、遠洋區的生物種類比較少。</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16988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AF6FD"/>
        </a:solidFill>
        <a:effectLst/>
      </p:bgPr>
    </p:bg>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P70</a:t>
            </a:r>
          </a:p>
        </p:txBody>
      </p:sp>
      <p:pic>
        <p:nvPicPr>
          <p:cNvPr id="9218" name="Picture 2"/>
          <p:cNvPicPr>
            <a:picLocks noChangeAspect="1" noChangeArrowheads="1"/>
          </p:cNvPicPr>
          <p:nvPr/>
        </p:nvPicPr>
        <p:blipFill>
          <a:blip r:embed="rId2" cstate="print">
            <a:clrChange>
              <a:clrFrom>
                <a:srgbClr val="EAF6FD"/>
              </a:clrFrom>
              <a:clrTo>
                <a:srgbClr val="EAF6FD">
                  <a:alpha val="0"/>
                </a:srgbClr>
              </a:clrTo>
            </a:clrChange>
          </a:blip>
          <a:srcRect/>
          <a:stretch>
            <a:fillRect/>
          </a:stretch>
        </p:blipFill>
        <p:spPr bwMode="auto">
          <a:xfrm>
            <a:off x="1588" y="223284"/>
            <a:ext cx="9144000" cy="1765556"/>
          </a:xfrm>
          <a:prstGeom prst="rect">
            <a:avLst/>
          </a:prstGeom>
          <a:noFill/>
          <a:ln w="9525">
            <a:noFill/>
            <a:miter lim="800000"/>
            <a:headEnd/>
            <a:tailEnd/>
          </a:ln>
        </p:spPr>
      </p:pic>
      <p:sp>
        <p:nvSpPr>
          <p:cNvPr id="8" name="Rectangle 3">
            <a:extLst>
              <a:ext uri="{FF2B5EF4-FFF2-40B4-BE49-F238E27FC236}">
                <a16:creationId xmlns:a16="http://schemas.microsoft.com/office/drawing/2014/main" id="{14775250-7C21-4F7D-9168-60752D34959F}"/>
              </a:ext>
            </a:extLst>
          </p:cNvPr>
          <p:cNvSpPr txBox="1">
            <a:spLocks noChangeArrowheads="1"/>
          </p:cNvSpPr>
          <p:nvPr/>
        </p:nvSpPr>
        <p:spPr bwMode="auto">
          <a:xfrm>
            <a:off x="242640" y="2204864"/>
            <a:ext cx="8649840" cy="362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現代人們的生活節奏快速，總是在忙碌的趕著完成各種事情，想找到時間休息一下都不容易。但你知道嗎？在</a:t>
            </a:r>
            <a:r>
              <a:rPr lang="zh-TW" altLang="en-US" sz="2800" u="sng" dirty="0"/>
              <a:t>英國</a:t>
            </a:r>
            <a:r>
              <a:rPr lang="zh-TW" altLang="en-US" sz="2800" dirty="0"/>
              <a:t>有一個「小小生態系」，已經與世隔絕的過了</a:t>
            </a:r>
            <a:r>
              <a:rPr lang="en-US" altLang="zh-TW" sz="2800" dirty="0"/>
              <a:t>60</a:t>
            </a:r>
            <a:r>
              <a:rPr lang="zh-TW" altLang="en-US" sz="2800" dirty="0"/>
              <a:t>年囉！</a:t>
            </a:r>
          </a:p>
          <a:p>
            <a:pPr marL="0" indent="720000" eaLnBrk="1">
              <a:buFontTx/>
              <a:buNone/>
            </a:pPr>
            <a:r>
              <a:rPr lang="zh-TW" altLang="en-US" sz="2800" dirty="0"/>
              <a:t>在西元</a:t>
            </a:r>
            <a:r>
              <a:rPr lang="en-US" altLang="zh-TW" sz="2800" dirty="0"/>
              <a:t>1960</a:t>
            </a:r>
            <a:r>
              <a:rPr lang="zh-TW" altLang="en-US" sz="2800" dirty="0"/>
              <a:t>年時，有一位</a:t>
            </a:r>
            <a:r>
              <a:rPr lang="zh-TW" altLang="en-US" sz="2800" u="sng" dirty="0"/>
              <a:t>英國</a:t>
            </a:r>
            <a:r>
              <a:rPr lang="zh-TW" altLang="en-US" sz="2800" dirty="0"/>
              <a:t>人突發奇想，在玻璃瓶裡面加水和種植水竹草，並將瓶口完全密封；如今已過去</a:t>
            </a:r>
            <a:r>
              <a:rPr lang="en-US" altLang="zh-TW" sz="2800" dirty="0"/>
              <a:t>60</a:t>
            </a:r>
            <a:r>
              <a:rPr lang="zh-TW" altLang="en-US" sz="2800" dirty="0"/>
              <a:t>年，這個玻璃瓶形成自給自足的「小小生態系」，並且依然綠意盎然。</a:t>
            </a:r>
            <a:endParaRPr lang="zh-TW" altLang="en-US" sz="2800" dirty="0">
              <a:solidFill>
                <a:srgbClr val="000000"/>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11760" y="1044025"/>
            <a:ext cx="42484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buFontTx/>
              <a:buNone/>
            </a:pPr>
            <a:r>
              <a:rPr lang="zh-TW" altLang="en-US" sz="3200" b="1" dirty="0"/>
              <a:t>自給自足的迷你生態系</a:t>
            </a:r>
            <a:endParaRPr lang="zh-TW" altLang="en-US" sz="3200" b="1" dirty="0">
              <a:solidFill>
                <a:srgbClr val="000000"/>
              </a:solidFill>
            </a:endParaRPr>
          </a:p>
        </p:txBody>
      </p:sp>
      <p:pic>
        <p:nvPicPr>
          <p:cNvPr id="2" name="Picture 8">
            <a:hlinkClick r:id="rId3"/>
            <a:extLst>
              <a:ext uri="{FF2B5EF4-FFF2-40B4-BE49-F238E27FC236}">
                <a16:creationId xmlns:a16="http://schemas.microsoft.com/office/drawing/2014/main" id="{C4B43D08-B4C5-EDC8-9D7F-8874E624B4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988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AF6FD"/>
        </a:solidFill>
        <a:effectLst/>
      </p:bgPr>
    </p:bg>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P70</a:t>
            </a: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76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這個小生態系之所以能自己運作，是因為土壤中存在的細菌會分解死去的植物並釋放氣體，提供植物光合作用所需的成分，而成為生生不息的小小生態系。</a:t>
            </a:r>
          </a:p>
          <a:p>
            <a:pPr marL="0" indent="720000" eaLnBrk="1">
              <a:buFontTx/>
              <a:buNone/>
            </a:pPr>
            <a:r>
              <a:rPr lang="zh-TW" altLang="en-US" sz="2800" dirty="0"/>
              <a:t>小小生態系不僅能自給自足，更可以在生活的角落增添一抹綠，讓心情得到放鬆呵！</a:t>
            </a:r>
            <a:endParaRPr lang="zh-TW" altLang="en-US" sz="2800" dirty="0">
              <a:solidFill>
                <a:srgbClr val="000000"/>
              </a:solidFill>
            </a:endParaRPr>
          </a:p>
        </p:txBody>
      </p:sp>
      <p:pic>
        <p:nvPicPr>
          <p:cNvPr id="11266" name="Picture 2"/>
          <p:cNvPicPr>
            <a:picLocks noChangeAspect="1" noChangeArrowheads="1"/>
          </p:cNvPicPr>
          <p:nvPr/>
        </p:nvPicPr>
        <p:blipFill>
          <a:blip r:embed="rId2" cstate="print"/>
          <a:srcRect/>
          <a:stretch>
            <a:fillRect/>
          </a:stretch>
        </p:blipFill>
        <p:spPr bwMode="auto">
          <a:xfrm>
            <a:off x="1403648" y="3383652"/>
            <a:ext cx="5616624" cy="3211468"/>
          </a:xfrm>
          <a:prstGeom prst="rect">
            <a:avLst/>
          </a:prstGeom>
          <a:noFill/>
          <a:ln w="9525">
            <a:noFill/>
            <a:miter lim="800000"/>
            <a:headEnd/>
            <a:tailEnd/>
          </a:ln>
        </p:spPr>
      </p:pic>
      <p:sp>
        <p:nvSpPr>
          <p:cNvPr id="5" name="文字方塊 4">
            <a:extLst>
              <a:ext uri="{FF2B5EF4-FFF2-40B4-BE49-F238E27FC236}">
                <a16:creationId xmlns:a16="http://schemas.microsoft.com/office/drawing/2014/main" id="{4FE33892-6527-4A1B-A670-79669A1FE6F5}"/>
              </a:ext>
            </a:extLst>
          </p:cNvPr>
          <p:cNvSpPr txBox="1">
            <a:spLocks noChangeArrowheads="1"/>
          </p:cNvSpPr>
          <p:nvPr/>
        </p:nvSpPr>
        <p:spPr bwMode="auto">
          <a:xfrm>
            <a:off x="323528" y="3429000"/>
            <a:ext cx="8568952" cy="1938992"/>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生態瓶是一種模擬自然生態環境的動物、植物飼養場所，通常是封閉或半封閉式的，一般生態瓶的設計會設法讓裡面的動物、植物保持一種生態平衡。透過生態瓶，人們能夠簡易的了解自然界中生物之間的相互關係和生態平衡的重要性，為人們提供一種近距離觀察自然生態的機會。</a:t>
            </a:r>
          </a:p>
        </p:txBody>
      </p:sp>
      <p:sp>
        <p:nvSpPr>
          <p:cNvPr id="2" name="矩形: 圓角 9">
            <a:hlinkClick r:id="rId3"/>
            <a:extLst>
              <a:ext uri="{FF2B5EF4-FFF2-40B4-BE49-F238E27FC236}">
                <a16:creationId xmlns:a16="http://schemas.microsoft.com/office/drawing/2014/main" id="{D274C8E6-3D3D-D627-5EB5-15EF57F19BD6}"/>
              </a:ext>
            </a:extLst>
          </p:cNvPr>
          <p:cNvSpPr/>
          <p:nvPr/>
        </p:nvSpPr>
        <p:spPr>
          <a:xfrm>
            <a:off x="5745029" y="6297860"/>
            <a:ext cx="1136739" cy="40908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QQ</a:t>
            </a:r>
            <a:r>
              <a:rPr lang="zh-TW" altLang="en-US"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快答</a:t>
            </a:r>
            <a:endPar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169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 y="-27384"/>
            <a:ext cx="9144000" cy="1944721"/>
          </a:xfrm>
          <a:prstGeom prst="rect">
            <a:avLst/>
          </a:prstGeom>
          <a:noFill/>
          <a:ln w="9525">
            <a:noFill/>
            <a:miter lim="800000"/>
            <a:headEnd/>
            <a:tailEnd/>
          </a:ln>
        </p:spPr>
      </p:pic>
      <p:pic>
        <p:nvPicPr>
          <p:cNvPr id="5" name="Picture 7">
            <a:extLst>
              <a:ext uri="{FF2B5EF4-FFF2-40B4-BE49-F238E27FC236}">
                <a16:creationId xmlns:a16="http://schemas.microsoft.com/office/drawing/2014/main" id="{80F5BF6F-FA60-43FF-B474-8D8F2BFE3F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P71</a:t>
            </a:r>
          </a:p>
        </p:txBody>
      </p:sp>
      <p:sp>
        <p:nvSpPr>
          <p:cNvPr id="10" name="矩形 2">
            <a:extLst>
              <a:ext uri="{FF2B5EF4-FFF2-40B4-BE49-F238E27FC236}">
                <a16:creationId xmlns:a16="http://schemas.microsoft.com/office/drawing/2014/main" id="{D3764C22-FC72-4525-A38A-97BF505B52DE}"/>
              </a:ext>
            </a:extLst>
          </p:cNvPr>
          <p:cNvSpPr>
            <a:spLocks noChangeArrowheads="1"/>
          </p:cNvSpPr>
          <p:nvPr/>
        </p:nvSpPr>
        <p:spPr bwMode="auto">
          <a:xfrm>
            <a:off x="2699792" y="1116033"/>
            <a:ext cx="2088232" cy="584775"/>
          </a:xfrm>
          <a:prstGeom prst="rect">
            <a:avLst/>
          </a:prstGeom>
          <a:noFill/>
          <a:ln>
            <a:no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3200" b="1" dirty="0">
                <a:solidFill>
                  <a:srgbClr val="000000"/>
                </a:solidFill>
                <a:latin typeface="標楷體" panose="03000509000000000000" pitchFamily="65" charset="-120"/>
                <a:ea typeface="標楷體" panose="03000509000000000000" pitchFamily="65" charset="-120"/>
              </a:rPr>
              <a:t>地球之肺</a:t>
            </a:r>
          </a:p>
        </p:txBody>
      </p:sp>
      <p:sp>
        <p:nvSpPr>
          <p:cNvPr id="11" name="Rectangle 3">
            <a:extLst>
              <a:ext uri="{FF2B5EF4-FFF2-40B4-BE49-F238E27FC236}">
                <a16:creationId xmlns:a16="http://schemas.microsoft.com/office/drawing/2014/main" id="{1D3ECFF6-F569-4C20-A1A6-DB2FE0514539}"/>
              </a:ext>
            </a:extLst>
          </p:cNvPr>
          <p:cNvSpPr txBox="1">
            <a:spLocks noChangeArrowheads="1"/>
          </p:cNvSpPr>
          <p:nvPr/>
        </p:nvSpPr>
        <p:spPr bwMode="auto">
          <a:xfrm>
            <a:off x="251520" y="4653136"/>
            <a:ext cx="864542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algn="dist" eaLnBrk="1">
              <a:buFontTx/>
              <a:buNone/>
            </a:pPr>
            <a:r>
              <a:rPr lang="zh-TW" altLang="en-US" sz="2800" dirty="0">
                <a:solidFill>
                  <a:srgbClr val="000000"/>
                </a:solidFill>
                <a:latin typeface="+mj-lt"/>
              </a:rPr>
              <a:t>位處</a:t>
            </a:r>
            <a:r>
              <a:rPr lang="zh-TW" altLang="en-US" sz="2800" u="sng" dirty="0">
                <a:solidFill>
                  <a:srgbClr val="000000"/>
                </a:solidFill>
                <a:latin typeface="+mj-lt"/>
              </a:rPr>
              <a:t>南美洲</a:t>
            </a:r>
            <a:r>
              <a:rPr lang="zh-TW" altLang="en-US" sz="2800" dirty="0">
                <a:solidFill>
                  <a:srgbClr val="000000"/>
                </a:solidFill>
                <a:latin typeface="+mj-lt"/>
              </a:rPr>
              <a:t>大陸的中心的</a:t>
            </a:r>
            <a:r>
              <a:rPr lang="zh-TW" altLang="en-US" sz="2800" u="sng" dirty="0">
                <a:solidFill>
                  <a:srgbClr val="000000"/>
                </a:solidFill>
                <a:latin typeface="+mj-lt"/>
              </a:rPr>
              <a:t>亞馬遜雨林</a:t>
            </a:r>
            <a:r>
              <a:rPr lang="zh-TW" altLang="en-US" sz="2800" dirty="0">
                <a:solidFill>
                  <a:srgbClr val="000000"/>
                </a:solidFill>
                <a:latin typeface="+mj-lt"/>
              </a:rPr>
              <a:t>，是全球生物多樣性最豐富的地方之一，橫跨</a:t>
            </a:r>
            <a:r>
              <a:rPr lang="en-US" altLang="zh-TW" sz="2800" dirty="0">
                <a:solidFill>
                  <a:srgbClr val="000000"/>
                </a:solidFill>
                <a:latin typeface="+mj-lt"/>
              </a:rPr>
              <a:t>8</a:t>
            </a:r>
            <a:r>
              <a:rPr lang="zh-TW" altLang="en-US" sz="2800" dirty="0">
                <a:solidFill>
                  <a:srgbClr val="000000"/>
                </a:solidFill>
                <a:latin typeface="+mj-lt"/>
              </a:rPr>
              <a:t>個國家，包括：</a:t>
            </a:r>
            <a:r>
              <a:rPr lang="zh-TW" altLang="en-US" sz="2800" u="sng" dirty="0">
                <a:solidFill>
                  <a:srgbClr val="000000"/>
                </a:solidFill>
                <a:latin typeface="+mj-lt"/>
              </a:rPr>
              <a:t>巴西</a:t>
            </a:r>
            <a:r>
              <a:rPr lang="zh-TW" altLang="en-US" sz="2800" dirty="0">
                <a:solidFill>
                  <a:srgbClr val="000000"/>
                </a:solidFill>
                <a:latin typeface="+mj-lt"/>
              </a:rPr>
              <a:t>、</a:t>
            </a:r>
            <a:r>
              <a:rPr lang="zh-TW" altLang="en-US" sz="2800" u="sng" dirty="0">
                <a:solidFill>
                  <a:srgbClr val="000000"/>
                </a:solidFill>
                <a:latin typeface="+mj-lt"/>
              </a:rPr>
              <a:t>哥倫比亞</a:t>
            </a:r>
            <a:r>
              <a:rPr lang="zh-TW" altLang="en-US" sz="2800" dirty="0">
                <a:solidFill>
                  <a:srgbClr val="000000"/>
                </a:solidFill>
                <a:latin typeface="+mj-lt"/>
              </a:rPr>
              <a:t>、</a:t>
            </a:r>
            <a:r>
              <a:rPr lang="zh-TW" altLang="en-US" sz="2800" u="sng" dirty="0">
                <a:solidFill>
                  <a:srgbClr val="000000"/>
                </a:solidFill>
                <a:latin typeface="+mj-lt"/>
              </a:rPr>
              <a:t>秘魯</a:t>
            </a:r>
            <a:r>
              <a:rPr lang="zh-TW" altLang="en-US" sz="2800" dirty="0">
                <a:solidFill>
                  <a:srgbClr val="000000"/>
                </a:solidFill>
                <a:latin typeface="+mj-lt"/>
              </a:rPr>
              <a:t>、</a:t>
            </a:r>
            <a:r>
              <a:rPr lang="zh-TW" altLang="en-US" sz="2800" u="sng" dirty="0">
                <a:solidFill>
                  <a:srgbClr val="000000"/>
                </a:solidFill>
                <a:latin typeface="+mj-lt"/>
              </a:rPr>
              <a:t>委內瑞拉</a:t>
            </a:r>
            <a:r>
              <a:rPr lang="zh-TW" altLang="en-US" sz="2800" dirty="0">
                <a:solidFill>
                  <a:srgbClr val="000000"/>
                </a:solidFill>
                <a:latin typeface="+mj-lt"/>
              </a:rPr>
              <a:t>、</a:t>
            </a:r>
            <a:r>
              <a:rPr lang="zh-TW" altLang="en-US" sz="2800" u="sng" dirty="0">
                <a:solidFill>
                  <a:srgbClr val="000000"/>
                </a:solidFill>
                <a:latin typeface="+mj-lt"/>
              </a:rPr>
              <a:t>厄瓜多</a:t>
            </a:r>
            <a:r>
              <a:rPr lang="zh-TW" altLang="en-US" sz="2800" dirty="0">
                <a:solidFill>
                  <a:srgbClr val="000000"/>
                </a:solidFill>
                <a:latin typeface="+mj-lt"/>
              </a:rPr>
              <a:t>、</a:t>
            </a:r>
            <a:r>
              <a:rPr lang="zh-TW" altLang="en-US" sz="2800" u="sng" dirty="0">
                <a:solidFill>
                  <a:srgbClr val="000000"/>
                </a:solidFill>
                <a:latin typeface="+mj-lt"/>
              </a:rPr>
              <a:t>玻利維</a:t>
            </a:r>
          </a:p>
        </p:txBody>
      </p:sp>
      <p:pic>
        <p:nvPicPr>
          <p:cNvPr id="12291" name="Picture 3"/>
          <p:cNvPicPr>
            <a:picLocks noChangeAspect="1" noChangeArrowheads="1"/>
          </p:cNvPicPr>
          <p:nvPr/>
        </p:nvPicPr>
        <p:blipFill>
          <a:blip r:embed="rId5" cstate="print"/>
          <a:srcRect/>
          <a:stretch>
            <a:fillRect/>
          </a:stretch>
        </p:blipFill>
        <p:spPr bwMode="auto">
          <a:xfrm>
            <a:off x="964679" y="1988840"/>
            <a:ext cx="7207721" cy="2599010"/>
          </a:xfrm>
          <a:prstGeom prst="rect">
            <a:avLst/>
          </a:prstGeom>
          <a:noFill/>
          <a:ln w="9525">
            <a:noFill/>
            <a:miter lim="800000"/>
            <a:headEnd/>
            <a:tailEnd/>
          </a:ln>
        </p:spPr>
      </p:pic>
      <p:pic>
        <p:nvPicPr>
          <p:cNvPr id="2" name="Picture 8">
            <a:hlinkClick r:id="rId6"/>
            <a:extLst>
              <a:ext uri="{FF2B5EF4-FFF2-40B4-BE49-F238E27FC236}">
                <a16:creationId xmlns:a16="http://schemas.microsoft.com/office/drawing/2014/main" id="{CD553A35-3FCB-EF0F-E97F-9FF2386BF9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726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P71</a:t>
            </a:r>
          </a:p>
        </p:txBody>
      </p:sp>
      <p:sp>
        <p:nvSpPr>
          <p:cNvPr id="17" name="Rectangle 3">
            <a:extLst>
              <a:ext uri="{FF2B5EF4-FFF2-40B4-BE49-F238E27FC236}">
                <a16:creationId xmlns:a16="http://schemas.microsoft.com/office/drawing/2014/main" id="{1D3ECFF6-F569-4C20-A1A6-DB2FE0514539}"/>
              </a:ext>
            </a:extLst>
          </p:cNvPr>
          <p:cNvSpPr txBox="1">
            <a:spLocks noChangeArrowheads="1"/>
          </p:cNvSpPr>
          <p:nvPr/>
        </p:nvSpPr>
        <p:spPr bwMode="auto">
          <a:xfrm>
            <a:off x="251520" y="548680"/>
            <a:ext cx="8645422" cy="405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a:buFontTx/>
              <a:buNone/>
            </a:pPr>
            <a:r>
              <a:rPr lang="zh-TW" altLang="en-US" sz="2800" u="sng" dirty="0">
                <a:solidFill>
                  <a:srgbClr val="000000"/>
                </a:solidFill>
                <a:latin typeface="標楷體" panose="03000509000000000000" pitchFamily="65" charset="-120"/>
              </a:rPr>
              <a:t>亞</a:t>
            </a:r>
            <a:r>
              <a:rPr lang="zh-TW" altLang="en-US" sz="2800" dirty="0">
                <a:solidFill>
                  <a:srgbClr val="000000"/>
                </a:solidFill>
                <a:latin typeface="標楷體" panose="03000509000000000000" pitchFamily="65" charset="-120"/>
              </a:rPr>
              <a:t>、</a:t>
            </a:r>
            <a:r>
              <a:rPr lang="zh-TW" altLang="en-US" sz="2800" u="sng" dirty="0">
                <a:solidFill>
                  <a:srgbClr val="000000"/>
                </a:solidFill>
                <a:latin typeface="標楷體" panose="03000509000000000000" pitchFamily="65" charset="-120"/>
              </a:rPr>
              <a:t>蓋亞那</a:t>
            </a:r>
            <a:r>
              <a:rPr lang="zh-TW" altLang="en-US" sz="2800" dirty="0">
                <a:solidFill>
                  <a:srgbClr val="000000"/>
                </a:solidFill>
                <a:latin typeface="標楷體" panose="03000509000000000000" pitchFamily="65" charset="-120"/>
              </a:rPr>
              <a:t>和</a:t>
            </a:r>
            <a:r>
              <a:rPr lang="zh-TW" altLang="en-US" sz="2800" u="sng" dirty="0">
                <a:solidFill>
                  <a:srgbClr val="000000"/>
                </a:solidFill>
                <a:latin typeface="標楷體" panose="03000509000000000000" pitchFamily="65" charset="-120"/>
              </a:rPr>
              <a:t>蘇利南</a:t>
            </a:r>
            <a:r>
              <a:rPr lang="zh-TW" altLang="en-US" sz="2800" dirty="0">
                <a:solidFill>
                  <a:srgbClr val="000000"/>
                </a:solidFill>
                <a:latin typeface="標楷體" panose="03000509000000000000" pitchFamily="65" charset="-120"/>
              </a:rPr>
              <a:t>。</a:t>
            </a:r>
            <a:r>
              <a:rPr lang="zh-TW" altLang="en-US" sz="2800" u="sng" dirty="0">
                <a:solidFill>
                  <a:srgbClr val="000000"/>
                </a:solidFill>
                <a:latin typeface="標楷體" panose="03000509000000000000" pitchFamily="65" charset="-120"/>
              </a:rPr>
              <a:t>亞馬遜雨林</a:t>
            </a:r>
            <a:r>
              <a:rPr lang="zh-TW" altLang="en-US" sz="2800" dirty="0">
                <a:solidFill>
                  <a:srgbClr val="000000"/>
                </a:solidFill>
                <a:latin typeface="標楷體" panose="03000509000000000000" pitchFamily="65" charset="-120"/>
              </a:rPr>
              <a:t>占世界雨林面積的一半以上，也是物種最多的熱帶雨林，吸收最多的溫室氣體。</a:t>
            </a:r>
            <a:endParaRPr lang="en-US" altLang="zh-TW" sz="2800" dirty="0">
              <a:solidFill>
                <a:srgbClr val="000000"/>
              </a:solidFill>
              <a:latin typeface="標楷體" panose="03000509000000000000" pitchFamily="65" charset="-120"/>
            </a:endParaRPr>
          </a:p>
          <a:p>
            <a:pPr marL="0" indent="720000" algn="just" eaLnBrk="1">
              <a:buFontTx/>
              <a:buNone/>
            </a:pPr>
            <a:r>
              <a:rPr lang="zh-TW" altLang="en-US" sz="2800" dirty="0">
                <a:solidFill>
                  <a:srgbClr val="000000"/>
                </a:solidFill>
                <a:latin typeface="標楷體" panose="03000509000000000000" pitchFamily="65" charset="-120"/>
              </a:rPr>
              <a:t>雨林的功能是什麼？雨林就像是一個自然形成的特大號過濾器和海綿，它能調節水源的流動及保留地表超過一半以上的淡水。雨林在地球「碳循環」扮演重要角色，利用光合作用把空氣中的二氧化碳吸收轉換成養分。地表上的生態系，有超過半數的碳，儲存在雨林中。</a:t>
            </a:r>
          </a:p>
        </p:txBody>
      </p:sp>
    </p:spTree>
    <p:extLst>
      <p:ext uri="{BB962C8B-B14F-4D97-AF65-F5344CB8AC3E}">
        <p14:creationId xmlns:p14="http://schemas.microsoft.com/office/powerpoint/2010/main" val="15733909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P71</a:t>
            </a:r>
          </a:p>
        </p:txBody>
      </p:sp>
      <p:sp>
        <p:nvSpPr>
          <p:cNvPr id="3" name="Rectangle 3">
            <a:extLst>
              <a:ext uri="{FF2B5EF4-FFF2-40B4-BE49-F238E27FC236}">
                <a16:creationId xmlns:a16="http://schemas.microsoft.com/office/drawing/2014/main" id="{1D3ECFF6-F569-4C20-A1A6-DB2FE0514539}"/>
              </a:ext>
            </a:extLst>
          </p:cNvPr>
          <p:cNvSpPr txBox="1">
            <a:spLocks noChangeArrowheads="1"/>
          </p:cNvSpPr>
          <p:nvPr/>
        </p:nvSpPr>
        <p:spPr bwMode="auto">
          <a:xfrm>
            <a:off x="251520" y="548680"/>
            <a:ext cx="864542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algn="just" eaLnBrk="1">
              <a:buFontTx/>
              <a:buNone/>
            </a:pPr>
            <a:r>
              <a:rPr lang="zh-TW" altLang="en-US" sz="2800" dirty="0">
                <a:solidFill>
                  <a:srgbClr val="000000"/>
                </a:solidFill>
                <a:latin typeface="標楷體" panose="03000509000000000000" pitchFamily="65" charset="-120"/>
              </a:rPr>
              <a:t>雨林的危機是什麼？根據估計，目前已有超過五分之一的</a:t>
            </a:r>
            <a:r>
              <a:rPr lang="zh-TW" altLang="en-US" sz="2800" u="sng" dirty="0">
                <a:solidFill>
                  <a:srgbClr val="000000"/>
                </a:solidFill>
                <a:latin typeface="標楷體" panose="03000509000000000000" pitchFamily="65" charset="-120"/>
              </a:rPr>
              <a:t>亞馬遜雨林</a:t>
            </a:r>
            <a:r>
              <a:rPr lang="zh-TW" altLang="en-US" sz="2800" dirty="0">
                <a:solidFill>
                  <a:srgbClr val="000000"/>
                </a:solidFill>
                <a:latin typeface="標楷體" panose="03000509000000000000" pitchFamily="65" charset="-120"/>
              </a:rPr>
              <a:t>被破壞。造成森林大幅度消失的主因，通常是為了畜牧或農地的擴張、伐木、採礦等商業用途。</a:t>
            </a:r>
          </a:p>
        </p:txBody>
      </p:sp>
      <p:sp>
        <p:nvSpPr>
          <p:cNvPr id="7" name="文字方塊 6">
            <a:extLst>
              <a:ext uri="{FF2B5EF4-FFF2-40B4-BE49-F238E27FC236}">
                <a16:creationId xmlns:a16="http://schemas.microsoft.com/office/drawing/2014/main" id="{4FE33892-6527-4A1B-A670-79669A1FE6F5}"/>
              </a:ext>
            </a:extLst>
          </p:cNvPr>
          <p:cNvSpPr txBox="1">
            <a:spLocks noChangeArrowheads="1"/>
          </p:cNvSpPr>
          <p:nvPr/>
        </p:nvSpPr>
        <p:spPr bwMode="auto">
          <a:xfrm>
            <a:off x="251520" y="2564904"/>
            <a:ext cx="8640960" cy="2677656"/>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u="sng" dirty="0">
                <a:solidFill>
                  <a:srgbClr val="FF0000"/>
                </a:solidFill>
                <a:latin typeface="+mj-lt"/>
              </a:rPr>
              <a:t>亞馬遜雨林</a:t>
            </a:r>
            <a:r>
              <a:rPr lang="zh-TW" altLang="en-US" sz="2400" dirty="0">
                <a:solidFill>
                  <a:srgbClr val="FF0000"/>
                </a:solidFill>
                <a:latin typeface="+mj-lt"/>
              </a:rPr>
              <a:t>是指位於</a:t>
            </a:r>
            <a:r>
              <a:rPr lang="zh-TW" altLang="en-US" sz="2400" u="sng" dirty="0">
                <a:solidFill>
                  <a:srgbClr val="FF0000"/>
                </a:solidFill>
                <a:latin typeface="+mj-lt"/>
              </a:rPr>
              <a:t>南美洲亞馬遜</a:t>
            </a:r>
            <a:r>
              <a:rPr lang="zh-TW" altLang="en-US" sz="2400" dirty="0">
                <a:solidFill>
                  <a:srgbClr val="FF0000"/>
                </a:solidFill>
                <a:latin typeface="+mj-lt"/>
              </a:rPr>
              <a:t>盆地的熱帶雨林，佔地約</a:t>
            </a:r>
            <a:r>
              <a:rPr lang="en-US" altLang="zh-TW" sz="2400" dirty="0">
                <a:solidFill>
                  <a:srgbClr val="FF0000"/>
                </a:solidFill>
                <a:latin typeface="+mj-lt"/>
              </a:rPr>
              <a:t>500</a:t>
            </a:r>
            <a:r>
              <a:rPr lang="zh-TW" altLang="en-US" sz="2400" dirty="0">
                <a:solidFill>
                  <a:srgbClr val="FF0000"/>
                </a:solidFill>
                <a:latin typeface="+mj-lt"/>
              </a:rPr>
              <a:t>萬平方公里，使這片雨林生機盎然的就是</a:t>
            </a:r>
            <a:r>
              <a:rPr lang="zh-TW" altLang="en-US" sz="2400" u="sng" dirty="0">
                <a:solidFill>
                  <a:srgbClr val="FF0000"/>
                </a:solidFill>
                <a:latin typeface="+mj-lt"/>
              </a:rPr>
              <a:t>亞馬遜河</a:t>
            </a:r>
            <a:r>
              <a:rPr lang="zh-TW" altLang="en-US" sz="2400" dirty="0">
                <a:solidFill>
                  <a:srgbClr val="FF0000"/>
                </a:solidFill>
                <a:latin typeface="+mj-lt"/>
              </a:rPr>
              <a:t>。</a:t>
            </a:r>
            <a:r>
              <a:rPr lang="zh-TW" altLang="en-US" sz="2400" u="sng" dirty="0">
                <a:solidFill>
                  <a:srgbClr val="FF0000"/>
                </a:solidFill>
                <a:latin typeface="+mj-lt"/>
              </a:rPr>
              <a:t>亞馬遜雨林</a:t>
            </a:r>
            <a:r>
              <a:rPr lang="zh-TW" altLang="en-US" sz="2400" dirty="0">
                <a:solidFill>
                  <a:srgbClr val="FF0000"/>
                </a:solidFill>
                <a:latin typeface="+mj-lt"/>
              </a:rPr>
              <a:t>占世界雨林面積的一半，森林面積的</a:t>
            </a:r>
            <a:r>
              <a:rPr lang="en-US" altLang="zh-TW" sz="2400" dirty="0">
                <a:solidFill>
                  <a:srgbClr val="FF0000"/>
                </a:solidFill>
                <a:latin typeface="+mj-lt"/>
              </a:rPr>
              <a:t>21%</a:t>
            </a:r>
            <a:r>
              <a:rPr lang="zh-TW" altLang="en-US" sz="2400" dirty="0">
                <a:solidFill>
                  <a:srgbClr val="FF0000"/>
                </a:solidFill>
                <a:latin typeface="+mj-lt"/>
              </a:rPr>
              <a:t>，是全球最大及物種最多的熱帶雨林。近年來有約五分之一的</a:t>
            </a:r>
            <a:r>
              <a:rPr lang="zh-TW" altLang="en-US" sz="2400" u="sng" dirty="0">
                <a:solidFill>
                  <a:srgbClr val="FF0000"/>
                </a:solidFill>
                <a:latin typeface="+mj-lt"/>
              </a:rPr>
              <a:t>亞馬遜雨林</a:t>
            </a:r>
            <a:r>
              <a:rPr lang="zh-TW" altLang="en-US" sz="2400" dirty="0">
                <a:solidFill>
                  <a:srgbClr val="FF0000"/>
                </a:solidFill>
                <a:latin typeface="+mj-lt"/>
              </a:rPr>
              <a:t>被破壞，剩餘的部份仍然面臨危機。在西元</a:t>
            </a:r>
            <a:r>
              <a:rPr lang="en-US" altLang="zh-TW" sz="2400" dirty="0">
                <a:solidFill>
                  <a:srgbClr val="FF0000"/>
                </a:solidFill>
                <a:latin typeface="+mj-lt"/>
              </a:rPr>
              <a:t>1990</a:t>
            </a:r>
            <a:r>
              <a:rPr lang="zh-TW" altLang="en-US" sz="2400" dirty="0">
                <a:solidFill>
                  <a:srgbClr val="FF0000"/>
                </a:solidFill>
                <a:latin typeface="+mj-lt"/>
              </a:rPr>
              <a:t>年至西元</a:t>
            </a:r>
            <a:r>
              <a:rPr lang="en-US" altLang="zh-TW" sz="2400" dirty="0">
                <a:solidFill>
                  <a:srgbClr val="FF0000"/>
                </a:solidFill>
                <a:latin typeface="+mj-lt"/>
              </a:rPr>
              <a:t>2000</a:t>
            </a:r>
            <a:r>
              <a:rPr lang="zh-TW" altLang="en-US" sz="2400" dirty="0">
                <a:solidFill>
                  <a:srgbClr val="FF0000"/>
                </a:solidFill>
                <a:latin typeface="+mj-lt"/>
              </a:rPr>
              <a:t>年，這</a:t>
            </a:r>
            <a:r>
              <a:rPr lang="en-US" altLang="zh-TW" sz="2400" dirty="0">
                <a:solidFill>
                  <a:srgbClr val="FF0000"/>
                </a:solidFill>
                <a:latin typeface="+mj-lt"/>
              </a:rPr>
              <a:t>10</a:t>
            </a:r>
            <a:r>
              <a:rPr lang="zh-TW" altLang="en-US" sz="2400" dirty="0">
                <a:solidFill>
                  <a:srgbClr val="FF0000"/>
                </a:solidFill>
                <a:latin typeface="+mj-lt"/>
              </a:rPr>
              <a:t>年間</a:t>
            </a:r>
            <a:r>
              <a:rPr lang="zh-TW" altLang="en-US" sz="2400" u="sng" dirty="0">
                <a:solidFill>
                  <a:srgbClr val="FF0000"/>
                </a:solidFill>
                <a:latin typeface="+mj-lt"/>
              </a:rPr>
              <a:t>亞馬遜雨林</a:t>
            </a:r>
            <a:r>
              <a:rPr lang="zh-TW" altLang="en-US" sz="2400" dirty="0">
                <a:solidFill>
                  <a:srgbClr val="FF0000"/>
                </a:solidFill>
                <a:latin typeface="+mj-lt"/>
              </a:rPr>
              <a:t>遭到破壞的面積由</a:t>
            </a:r>
            <a:r>
              <a:rPr lang="en-US" altLang="zh-TW" sz="2400" dirty="0">
                <a:solidFill>
                  <a:srgbClr val="FF0000"/>
                </a:solidFill>
                <a:latin typeface="+mj-lt"/>
              </a:rPr>
              <a:t>4150</a:t>
            </a:r>
            <a:r>
              <a:rPr lang="zh-TW" altLang="en-US" sz="2400" dirty="0">
                <a:solidFill>
                  <a:srgbClr val="FF0000"/>
                </a:solidFill>
                <a:latin typeface="+mj-lt"/>
              </a:rPr>
              <a:t>萬公頃上升至</a:t>
            </a:r>
            <a:r>
              <a:rPr lang="en-US" altLang="zh-TW" sz="2400" dirty="0">
                <a:solidFill>
                  <a:srgbClr val="FF0000"/>
                </a:solidFill>
                <a:latin typeface="+mj-lt"/>
              </a:rPr>
              <a:t>5870</a:t>
            </a:r>
            <a:r>
              <a:rPr lang="zh-TW" altLang="en-US" sz="2400" dirty="0">
                <a:solidFill>
                  <a:srgbClr val="FF0000"/>
                </a:solidFill>
                <a:latin typeface="+mj-lt"/>
              </a:rPr>
              <a:t>萬公頃，相當於</a:t>
            </a:r>
            <a:r>
              <a:rPr lang="en-US" altLang="zh-TW" sz="2400" dirty="0">
                <a:solidFill>
                  <a:srgbClr val="FF0000"/>
                </a:solidFill>
                <a:latin typeface="+mj-lt"/>
              </a:rPr>
              <a:t>2</a:t>
            </a:r>
            <a:r>
              <a:rPr lang="zh-TW" altLang="en-US" sz="2400" dirty="0">
                <a:solidFill>
                  <a:srgbClr val="FF0000"/>
                </a:solidFill>
                <a:latin typeface="+mj-lt"/>
              </a:rPr>
              <a:t>個</a:t>
            </a:r>
            <a:r>
              <a:rPr lang="zh-TW" altLang="en-US" sz="2400" u="sng" dirty="0">
                <a:solidFill>
                  <a:srgbClr val="FF0000"/>
                </a:solidFill>
                <a:latin typeface="+mj-lt"/>
              </a:rPr>
              <a:t>葡萄牙</a:t>
            </a:r>
            <a:r>
              <a:rPr lang="zh-TW" altLang="en-US" sz="2400" dirty="0">
                <a:solidFill>
                  <a:srgbClr val="FF0000"/>
                </a:solidFill>
                <a:latin typeface="+mj-lt"/>
              </a:rPr>
              <a:t>的國土面積。</a:t>
            </a:r>
          </a:p>
        </p:txBody>
      </p:sp>
    </p:spTree>
    <p:extLst>
      <p:ext uri="{BB962C8B-B14F-4D97-AF65-F5344CB8AC3E}">
        <p14:creationId xmlns:p14="http://schemas.microsoft.com/office/powerpoint/2010/main" val="157339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P71</a:t>
            </a:r>
          </a:p>
        </p:txBody>
      </p:sp>
      <p:pic>
        <p:nvPicPr>
          <p:cNvPr id="13314" name="Picture 2"/>
          <p:cNvPicPr>
            <a:picLocks noChangeAspect="1" noChangeArrowheads="1"/>
          </p:cNvPicPr>
          <p:nvPr/>
        </p:nvPicPr>
        <p:blipFill>
          <a:blip r:embed="rId2" cstate="print"/>
          <a:srcRect/>
          <a:stretch>
            <a:fillRect/>
          </a:stretch>
        </p:blipFill>
        <p:spPr bwMode="auto">
          <a:xfrm>
            <a:off x="179512" y="476672"/>
            <a:ext cx="1636588" cy="572806"/>
          </a:xfrm>
          <a:prstGeom prst="rect">
            <a:avLst/>
          </a:prstGeom>
          <a:noFill/>
          <a:ln w="9525">
            <a:noFill/>
            <a:miter lim="800000"/>
            <a:headEnd/>
            <a:tailEnd/>
          </a:ln>
        </p:spPr>
      </p:pic>
      <p:sp>
        <p:nvSpPr>
          <p:cNvPr id="6" name="Rectangle 3">
            <a:extLst>
              <a:ext uri="{FF2B5EF4-FFF2-40B4-BE49-F238E27FC236}">
                <a16:creationId xmlns:a16="http://schemas.microsoft.com/office/drawing/2014/main" id="{BEBFB84E-3B9A-4539-8F10-3036E434638E}"/>
              </a:ext>
            </a:extLst>
          </p:cNvPr>
          <p:cNvSpPr txBox="1">
            <a:spLocks noChangeArrowheads="1"/>
          </p:cNvSpPr>
          <p:nvPr/>
        </p:nvSpPr>
        <p:spPr bwMode="auto">
          <a:xfrm>
            <a:off x="251520" y="1124744"/>
            <a:ext cx="860970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a:buFontTx/>
              <a:buNone/>
            </a:pPr>
            <a:r>
              <a:rPr lang="zh-TW" altLang="en-US" sz="2800" dirty="0">
                <a:solidFill>
                  <a:srgbClr val="000000"/>
                </a:solidFill>
                <a:latin typeface="標楷體" panose="03000509000000000000" pitchFamily="65" charset="-120"/>
              </a:rPr>
              <a:t>破壞「雨林」環境，對人類和生物的生存有什麼影響？</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2204864"/>
            <a:ext cx="8784976"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36538" indent="-236538" eaLnBrk="1">
              <a:spcBef>
                <a:spcPct val="0"/>
              </a:spcBef>
              <a:buFontTx/>
              <a:buNone/>
            </a:pPr>
            <a:r>
              <a:rPr lang="en-US" altLang="zh-TW" sz="2400" dirty="0">
                <a:solidFill>
                  <a:srgbClr val="FF0000"/>
                </a:solidFill>
                <a:latin typeface="+mj-lt"/>
              </a:rPr>
              <a:t>1.</a:t>
            </a:r>
            <a:r>
              <a:rPr lang="zh-TW" altLang="en-US" sz="2400" dirty="0">
                <a:solidFill>
                  <a:srgbClr val="FF0000"/>
                </a:solidFill>
                <a:latin typeface="+mj-lt"/>
              </a:rPr>
              <a:t>雨林可以透過吸收二氧化碳來減緩氣候變化，如果破壞雨林，將會加劇全球暖化。</a:t>
            </a:r>
            <a:endParaRPr lang="en-US" altLang="zh-TW" sz="2400" dirty="0">
              <a:solidFill>
                <a:srgbClr val="FF0000"/>
              </a:solidFill>
              <a:latin typeface="+mj-lt"/>
            </a:endParaRPr>
          </a:p>
          <a:p>
            <a:pPr marL="236538" indent="-236538" eaLnBrk="1">
              <a:spcBef>
                <a:spcPct val="0"/>
              </a:spcBef>
              <a:buFontTx/>
              <a:buNone/>
            </a:pPr>
            <a:r>
              <a:rPr lang="en-US" altLang="zh-TW" sz="2400" dirty="0">
                <a:solidFill>
                  <a:srgbClr val="FF0000"/>
                </a:solidFill>
                <a:latin typeface="+mj-lt"/>
              </a:rPr>
              <a:t>2.</a:t>
            </a:r>
            <a:r>
              <a:rPr lang="zh-TW" altLang="en-US" sz="2400" dirty="0">
                <a:solidFill>
                  <a:srgbClr val="FF0000"/>
                </a:solidFill>
                <a:latin typeface="+mj-lt"/>
              </a:rPr>
              <a:t>雨林是世界上最多樣化的生態系統，破壞雨林會導致許多生物的棲息地喪失，因此導致生物滅絕。</a:t>
            </a:r>
          </a:p>
        </p:txBody>
      </p:sp>
    </p:spTree>
    <p:extLst>
      <p:ext uri="{BB962C8B-B14F-4D97-AF65-F5344CB8AC3E}">
        <p14:creationId xmlns:p14="http://schemas.microsoft.com/office/powerpoint/2010/main" val="157339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P47</a:t>
            </a:r>
            <a:endParaRPr kumimoji="0" lang="en-US" altLang="zh-TW" sz="2000" dirty="0">
              <a:solidFill>
                <a:schemeClr val="bg1"/>
              </a:solidFill>
            </a:endParaRPr>
          </a:p>
        </p:txBody>
      </p:sp>
      <p:pic>
        <p:nvPicPr>
          <p:cNvPr id="2" name="圖片 1">
            <a:extLst>
              <a:ext uri="{FF2B5EF4-FFF2-40B4-BE49-F238E27FC236}">
                <a16:creationId xmlns:a16="http://schemas.microsoft.com/office/drawing/2014/main" id="{9DD1635A-121A-45A1-89A9-72730A582454}"/>
              </a:ext>
            </a:extLst>
          </p:cNvPr>
          <p:cNvPicPr>
            <a:picLocks noChangeAspect="1"/>
          </p:cNvPicPr>
          <p:nvPr/>
        </p:nvPicPr>
        <p:blipFill>
          <a:blip r:embed="rId2" cstate="print"/>
          <a:stretch>
            <a:fillRect/>
          </a:stretch>
        </p:blipFill>
        <p:spPr>
          <a:xfrm>
            <a:off x="251520" y="476672"/>
            <a:ext cx="8892480" cy="3755420"/>
          </a:xfrm>
          <a:prstGeom prst="rect">
            <a:avLst/>
          </a:prstGeom>
        </p:spPr>
      </p:pic>
      <p:sp>
        <p:nvSpPr>
          <p:cNvPr id="5" name="文字方塊 4">
            <a:extLst>
              <a:ext uri="{FF2B5EF4-FFF2-40B4-BE49-F238E27FC236}">
                <a16:creationId xmlns:a16="http://schemas.microsoft.com/office/drawing/2014/main" id="{4E171AE5-A8C4-42CA-BFA2-C76BB98D4410}"/>
              </a:ext>
            </a:extLst>
          </p:cNvPr>
          <p:cNvSpPr txBox="1">
            <a:spLocks noChangeArrowheads="1"/>
          </p:cNvSpPr>
          <p:nvPr/>
        </p:nvSpPr>
        <p:spPr bwMode="auto">
          <a:xfrm>
            <a:off x="323528" y="1203136"/>
            <a:ext cx="3312368" cy="236988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b="1" dirty="0">
                <a:latin typeface="標楷體" panose="03000509000000000000" pitchFamily="65" charset="-120"/>
              </a:rPr>
              <a:t>酢漿草是一個族群</a:t>
            </a:r>
            <a:endParaRPr lang="en-US" altLang="zh-TW" sz="2800" b="1" dirty="0">
              <a:latin typeface="標楷體" panose="03000509000000000000" pitchFamily="65" charset="-120"/>
            </a:endParaRPr>
          </a:p>
          <a:p>
            <a:pPr eaLnBrk="1">
              <a:spcBef>
                <a:spcPct val="0"/>
              </a:spcBef>
              <a:buFontTx/>
              <a:buNone/>
            </a:pPr>
            <a:r>
              <a:rPr lang="zh-TW" altLang="en-US" sz="2400" dirty="0">
                <a:latin typeface="標楷體" panose="03000509000000000000" pitchFamily="65" charset="-120"/>
              </a:rPr>
              <a:t>酢漿草對環境的適應性、拓展性及耐旱性強。有陽光和水分充足的環境，常常可以發現它們生長在一起。</a:t>
            </a:r>
          </a:p>
        </p:txBody>
      </p:sp>
      <p:sp>
        <p:nvSpPr>
          <p:cNvPr id="6" name="文字方塊 5">
            <a:extLst>
              <a:ext uri="{FF2B5EF4-FFF2-40B4-BE49-F238E27FC236}">
                <a16:creationId xmlns:a16="http://schemas.microsoft.com/office/drawing/2014/main" id="{D6579366-712D-48C3-9EF2-B6CFCD239C91}"/>
              </a:ext>
            </a:extLst>
          </p:cNvPr>
          <p:cNvSpPr txBox="1">
            <a:spLocks noChangeArrowheads="1"/>
          </p:cNvSpPr>
          <p:nvPr/>
        </p:nvSpPr>
        <p:spPr bwMode="auto">
          <a:xfrm>
            <a:off x="251519" y="4532927"/>
            <a:ext cx="8641269" cy="120032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酢漿草是一種常見的草本植物，屬於酢漿草科。其名稱源自於其葉片和莖含有的草酸，嘗起來帶有酸味。酢漿草廣泛分布於全球多種氣候區域，常見於草地、花園、路邊或林地。</a:t>
            </a:r>
          </a:p>
        </p:txBody>
      </p:sp>
    </p:spTree>
    <p:extLst>
      <p:ext uri="{BB962C8B-B14F-4D97-AF65-F5344CB8AC3E}">
        <p14:creationId xmlns:p14="http://schemas.microsoft.com/office/powerpoint/2010/main" val="5943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0" y="0"/>
            <a:ext cx="9144000" cy="1675793"/>
          </a:xfrm>
          <a:prstGeom prst="rect">
            <a:avLst/>
          </a:prstGeom>
          <a:noFill/>
          <a:ln w="9525">
            <a:noFill/>
            <a:miter lim="800000"/>
            <a:headEnd/>
            <a:tailEnd/>
          </a:ln>
        </p:spPr>
      </p:pic>
      <p:pic>
        <p:nvPicPr>
          <p:cNvPr id="5" name="Picture 7">
            <a:extLst>
              <a:ext uri="{FF2B5EF4-FFF2-40B4-BE49-F238E27FC236}">
                <a16:creationId xmlns:a16="http://schemas.microsoft.com/office/drawing/2014/main" id="{D45C9094-612A-4111-B74C-E32D3128958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P72</a:t>
            </a:r>
          </a:p>
        </p:txBody>
      </p:sp>
      <p:grpSp>
        <p:nvGrpSpPr>
          <p:cNvPr id="17" name="群組 16"/>
          <p:cNvGrpSpPr/>
          <p:nvPr/>
        </p:nvGrpSpPr>
        <p:grpSpPr>
          <a:xfrm>
            <a:off x="179512" y="1700808"/>
            <a:ext cx="4535705" cy="525301"/>
            <a:chOff x="214219" y="3140968"/>
            <a:chExt cx="4535705" cy="525301"/>
          </a:xfrm>
        </p:grpSpPr>
        <p:pic>
          <p:nvPicPr>
            <p:cNvPr id="10" name="圖片 9">
              <a:extLst>
                <a:ext uri="{FF2B5EF4-FFF2-40B4-BE49-F238E27FC236}">
                  <a16:creationId xmlns:a16="http://schemas.microsoft.com/office/drawing/2014/main" id="{100B2FDF-0F1E-4480-A25A-BF67105CFD85}"/>
                </a:ext>
              </a:extLst>
            </p:cNvPr>
            <p:cNvPicPr>
              <a:picLocks noChangeAspect="1"/>
            </p:cNvPicPr>
            <p:nvPr/>
          </p:nvPicPr>
          <p:blipFill>
            <a:blip r:embed="rId5" cstate="print"/>
            <a:stretch>
              <a:fillRect/>
            </a:stretch>
          </p:blipFill>
          <p:spPr>
            <a:xfrm>
              <a:off x="214219" y="3140968"/>
              <a:ext cx="1295345" cy="525301"/>
            </a:xfrm>
            <a:prstGeom prst="rect">
              <a:avLst/>
            </a:prstGeom>
          </p:spPr>
        </p:pic>
        <p:sp>
          <p:nvSpPr>
            <p:cNvPr id="7" name="Rectangle 3">
              <a:extLst>
                <a:ext uri="{FF2B5EF4-FFF2-40B4-BE49-F238E27FC236}">
                  <a16:creationId xmlns:a16="http://schemas.microsoft.com/office/drawing/2014/main" id="{993F4464-D4A7-414A-BE6B-98D1120924B8}"/>
                </a:ext>
              </a:extLst>
            </p:cNvPr>
            <p:cNvSpPr txBox="1">
              <a:spLocks noChangeArrowheads="1"/>
            </p:cNvSpPr>
            <p:nvPr/>
          </p:nvSpPr>
          <p:spPr bwMode="auto">
            <a:xfrm>
              <a:off x="1509564" y="3140968"/>
              <a:ext cx="3240360"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solidFill>
                    <a:srgbClr val="000000"/>
                  </a:solidFill>
                </a:rPr>
                <a:t>族群與群集</a:t>
              </a:r>
            </a:p>
          </p:txBody>
        </p:sp>
      </p:grpSp>
      <p:sp>
        <p:nvSpPr>
          <p:cNvPr id="9" name="Rectangle 3">
            <a:extLst>
              <a:ext uri="{FF2B5EF4-FFF2-40B4-BE49-F238E27FC236}">
                <a16:creationId xmlns:a16="http://schemas.microsoft.com/office/drawing/2014/main" id="{57AA4894-F707-49D6-BBCB-7032B00F6C58}"/>
              </a:ext>
            </a:extLst>
          </p:cNvPr>
          <p:cNvSpPr txBox="1">
            <a:spLocks noChangeArrowheads="1"/>
          </p:cNvSpPr>
          <p:nvPr/>
        </p:nvSpPr>
        <p:spPr bwMode="auto">
          <a:xfrm>
            <a:off x="251520" y="2420888"/>
            <a:ext cx="1368152"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F05FA3"/>
                </a:solidFill>
              </a:rPr>
              <a:t>族群</a:t>
            </a:r>
          </a:p>
        </p:txBody>
      </p:sp>
      <p:sp>
        <p:nvSpPr>
          <p:cNvPr id="13" name="Rectangle 3">
            <a:extLst>
              <a:ext uri="{FF2B5EF4-FFF2-40B4-BE49-F238E27FC236}">
                <a16:creationId xmlns:a16="http://schemas.microsoft.com/office/drawing/2014/main" id="{DC6C9BE7-6E3B-4ABF-A2C8-FE22D2207ACE}"/>
              </a:ext>
            </a:extLst>
          </p:cNvPr>
          <p:cNvSpPr txBox="1">
            <a:spLocks noChangeArrowheads="1"/>
          </p:cNvSpPr>
          <p:nvPr/>
        </p:nvSpPr>
        <p:spPr bwMode="auto">
          <a:xfrm>
            <a:off x="3131840" y="868477"/>
            <a:ext cx="3960440" cy="584775"/>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b="1" dirty="0">
                <a:solidFill>
                  <a:srgbClr val="000000"/>
                </a:solidFill>
              </a:rPr>
              <a:t>地球的環境與生態</a:t>
            </a:r>
          </a:p>
        </p:txBody>
      </p:sp>
      <p:sp>
        <p:nvSpPr>
          <p:cNvPr id="19"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251520" y="2924944"/>
            <a:ext cx="3672408" cy="1200329"/>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在一定空間範圍的相同環境裡，同時生活的同種類生物的集合。</a:t>
            </a:r>
          </a:p>
        </p:txBody>
      </p:sp>
      <p:sp>
        <p:nvSpPr>
          <p:cNvPr id="20" name="Rectangle 3">
            <a:extLst>
              <a:ext uri="{FF2B5EF4-FFF2-40B4-BE49-F238E27FC236}">
                <a16:creationId xmlns:a16="http://schemas.microsoft.com/office/drawing/2014/main" id="{57AA4894-F707-49D6-BBCB-7032B00F6C58}"/>
              </a:ext>
            </a:extLst>
          </p:cNvPr>
          <p:cNvSpPr txBox="1">
            <a:spLocks noChangeArrowheads="1"/>
          </p:cNvSpPr>
          <p:nvPr/>
        </p:nvSpPr>
        <p:spPr bwMode="auto">
          <a:xfrm>
            <a:off x="4572000" y="2420888"/>
            <a:ext cx="1368152"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F05FA3"/>
                </a:solidFill>
              </a:rPr>
              <a:t>群集</a:t>
            </a:r>
          </a:p>
        </p:txBody>
      </p:sp>
      <p:sp>
        <p:nvSpPr>
          <p:cNvPr id="21"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4572000" y="2924944"/>
            <a:ext cx="4320480" cy="1200329"/>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不同的族群，同時在相同環境裡一起生活，相互依賴形成一個生物社會。</a:t>
            </a:r>
          </a:p>
        </p:txBody>
      </p:sp>
      <p:pic>
        <p:nvPicPr>
          <p:cNvPr id="14340" name="Picture 4"/>
          <p:cNvPicPr>
            <a:picLocks noChangeAspect="1" noChangeArrowheads="1"/>
          </p:cNvPicPr>
          <p:nvPr/>
        </p:nvPicPr>
        <p:blipFill>
          <a:blip r:embed="rId6" cstate="print"/>
          <a:srcRect/>
          <a:stretch>
            <a:fillRect/>
          </a:stretch>
        </p:blipFill>
        <p:spPr bwMode="auto">
          <a:xfrm>
            <a:off x="1049709" y="4221088"/>
            <a:ext cx="2430388" cy="1921702"/>
          </a:xfrm>
          <a:prstGeom prst="rect">
            <a:avLst/>
          </a:prstGeom>
          <a:noFill/>
          <a:ln w="9525">
            <a:noFill/>
            <a:miter lim="800000"/>
            <a:headEnd/>
            <a:tailEnd/>
          </a:ln>
        </p:spPr>
      </p:pic>
      <p:pic>
        <p:nvPicPr>
          <p:cNvPr id="14341" name="Picture 5"/>
          <p:cNvPicPr>
            <a:picLocks noChangeAspect="1" noChangeArrowheads="1"/>
          </p:cNvPicPr>
          <p:nvPr/>
        </p:nvPicPr>
        <p:blipFill>
          <a:blip r:embed="rId7" cstate="print"/>
          <a:srcRect/>
          <a:stretch>
            <a:fillRect/>
          </a:stretch>
        </p:blipFill>
        <p:spPr bwMode="auto">
          <a:xfrm>
            <a:off x="5004048" y="4151756"/>
            <a:ext cx="3377109" cy="2013548"/>
          </a:xfrm>
          <a:prstGeom prst="rect">
            <a:avLst/>
          </a:prstGeom>
          <a:noFill/>
          <a:ln w="9525">
            <a:noFill/>
            <a:miter lim="800000"/>
            <a:headEnd/>
            <a:tailEnd/>
          </a:ln>
        </p:spPr>
      </p:pic>
      <p:sp>
        <p:nvSpPr>
          <p:cNvPr id="3" name="矩形: 圓角 3">
            <a:hlinkClick r:id="rId8" action="ppaction://hlinkfile"/>
            <a:extLst>
              <a:ext uri="{FF2B5EF4-FFF2-40B4-BE49-F238E27FC236}">
                <a16:creationId xmlns:a16="http://schemas.microsoft.com/office/drawing/2014/main" id="{A30E27C9-E540-B817-F60D-91567CCAA7CF}"/>
              </a:ext>
            </a:extLst>
          </p:cNvPr>
          <p:cNvSpPr/>
          <p:nvPr/>
        </p:nvSpPr>
        <p:spPr>
          <a:xfrm>
            <a:off x="6660232" y="1006268"/>
            <a:ext cx="1170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圖解筆記</a:t>
            </a:r>
          </a:p>
        </p:txBody>
      </p:sp>
    </p:spTree>
    <p:extLst>
      <p:ext uri="{BB962C8B-B14F-4D97-AF65-F5344CB8AC3E}">
        <p14:creationId xmlns:p14="http://schemas.microsoft.com/office/powerpoint/2010/main" val="778374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P72</a:t>
            </a:r>
          </a:p>
        </p:txBody>
      </p:sp>
      <p:sp>
        <p:nvSpPr>
          <p:cNvPr id="4" name="Rectangle 3">
            <a:extLst>
              <a:ext uri="{FF2B5EF4-FFF2-40B4-BE49-F238E27FC236}">
                <a16:creationId xmlns:a16="http://schemas.microsoft.com/office/drawing/2014/main" id="{0C733749-510E-4ACD-9BA1-39DB51B2DDE1}"/>
              </a:ext>
            </a:extLst>
          </p:cNvPr>
          <p:cNvSpPr txBox="1">
            <a:spLocks noChangeArrowheads="1"/>
          </p:cNvSpPr>
          <p:nvPr/>
        </p:nvSpPr>
        <p:spPr bwMode="auto">
          <a:xfrm>
            <a:off x="251520" y="529516"/>
            <a:ext cx="386393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F05FA3"/>
                </a:solidFill>
              </a:rPr>
              <a:t>生物間的互動關係</a:t>
            </a:r>
          </a:p>
        </p:txBody>
      </p:sp>
      <p:sp>
        <p:nvSpPr>
          <p:cNvPr id="15"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251520" y="1124744"/>
            <a:ext cx="8640960" cy="2308324"/>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掠食：一種生物會捕捉其他生物作為食物能量來源。</a:t>
            </a:r>
          </a:p>
          <a:p>
            <a:pPr marL="0" indent="0" eaLnBrk="1">
              <a:spcBef>
                <a:spcPts val="0"/>
              </a:spcBef>
              <a:buNone/>
            </a:pPr>
            <a:r>
              <a:rPr lang="zh-TW" altLang="en-US" sz="2400" dirty="0">
                <a:solidFill>
                  <a:srgbClr val="000000"/>
                </a:solidFill>
              </a:rPr>
              <a:t>競爭：當生物個體間須爭取相同資源時，便產生競爭關係。</a:t>
            </a:r>
          </a:p>
          <a:p>
            <a:pPr marL="895350" indent="-895350" eaLnBrk="1">
              <a:spcBef>
                <a:spcPts val="0"/>
              </a:spcBef>
              <a:buNone/>
            </a:pPr>
            <a:r>
              <a:rPr lang="zh-TW" altLang="en-US" sz="2400" dirty="0">
                <a:solidFill>
                  <a:srgbClr val="000000"/>
                </a:solidFill>
              </a:rPr>
              <a:t>共生：兩種生物一起生活會互相幫助，對雙方或其中一種生物有好處。</a:t>
            </a:r>
            <a:endParaRPr lang="en-US" altLang="zh-TW" sz="2400" dirty="0">
              <a:solidFill>
                <a:srgbClr val="000000"/>
              </a:solidFill>
            </a:endParaRPr>
          </a:p>
          <a:p>
            <a:pPr marL="895350" indent="-895350" eaLnBrk="1">
              <a:spcBef>
                <a:spcPts val="0"/>
              </a:spcBef>
              <a:buNone/>
            </a:pPr>
            <a:r>
              <a:rPr lang="zh-TW" altLang="en-US" sz="2400" dirty="0">
                <a:solidFill>
                  <a:srgbClr val="000000"/>
                </a:solidFill>
              </a:rPr>
              <a:t>寄生：寄生物在宿主的體內或體表生活，以獲得生存所需要的食物或好處，對宿主則有害處。</a:t>
            </a:r>
          </a:p>
        </p:txBody>
      </p:sp>
    </p:spTree>
    <p:extLst>
      <p:ext uri="{BB962C8B-B14F-4D97-AF65-F5344CB8AC3E}">
        <p14:creationId xmlns:p14="http://schemas.microsoft.com/office/powerpoint/2010/main" val="2354914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172400" y="0"/>
            <a:ext cx="925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P72-73</a:t>
            </a:r>
          </a:p>
        </p:txBody>
      </p:sp>
      <p:grpSp>
        <p:nvGrpSpPr>
          <p:cNvPr id="12" name="群組 11"/>
          <p:cNvGrpSpPr/>
          <p:nvPr/>
        </p:nvGrpSpPr>
        <p:grpSpPr>
          <a:xfrm>
            <a:off x="162302" y="437763"/>
            <a:ext cx="4553714" cy="601547"/>
            <a:chOff x="162302" y="3841884"/>
            <a:chExt cx="4553714" cy="601547"/>
          </a:xfrm>
        </p:grpSpPr>
        <p:pic>
          <p:nvPicPr>
            <p:cNvPr id="13" name="圖片 12">
              <a:extLst>
                <a:ext uri="{FF2B5EF4-FFF2-40B4-BE49-F238E27FC236}">
                  <a16:creationId xmlns:a16="http://schemas.microsoft.com/office/drawing/2014/main" id="{337C35F6-3314-4F6F-9810-7388F5129117}"/>
                </a:ext>
              </a:extLst>
            </p:cNvPr>
            <p:cNvPicPr>
              <a:picLocks noChangeAspect="1"/>
            </p:cNvPicPr>
            <p:nvPr/>
          </p:nvPicPr>
          <p:blipFill>
            <a:blip r:embed="rId2" cstate="print"/>
            <a:stretch>
              <a:fillRect/>
            </a:stretch>
          </p:blipFill>
          <p:spPr>
            <a:xfrm>
              <a:off x="162302" y="3861048"/>
              <a:ext cx="1323598" cy="582383"/>
            </a:xfrm>
            <a:prstGeom prst="rect">
              <a:avLst/>
            </a:prstGeom>
          </p:spPr>
        </p:pic>
        <p:sp>
          <p:nvSpPr>
            <p:cNvPr id="14" name="Rectangle 3">
              <a:extLst>
                <a:ext uri="{FF2B5EF4-FFF2-40B4-BE49-F238E27FC236}">
                  <a16:creationId xmlns:a16="http://schemas.microsoft.com/office/drawing/2014/main" id="{074CFEE4-6A56-4C81-A433-7307370DFD60}"/>
                </a:ext>
              </a:extLst>
            </p:cNvPr>
            <p:cNvSpPr txBox="1">
              <a:spLocks noChangeArrowheads="1"/>
            </p:cNvSpPr>
            <p:nvPr/>
          </p:nvSpPr>
          <p:spPr bwMode="auto">
            <a:xfrm>
              <a:off x="1475656" y="3841884"/>
              <a:ext cx="3240360"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solidFill>
                    <a:srgbClr val="000000"/>
                  </a:solidFill>
                </a:rPr>
                <a:t>生物間的交互作用</a:t>
              </a:r>
            </a:p>
          </p:txBody>
        </p:sp>
      </p:grpSp>
      <p:sp>
        <p:nvSpPr>
          <p:cNvPr id="15" name="Rectangle 3">
            <a:extLst>
              <a:ext uri="{FF2B5EF4-FFF2-40B4-BE49-F238E27FC236}">
                <a16:creationId xmlns:a16="http://schemas.microsoft.com/office/drawing/2014/main" id="{0C733749-510E-4ACD-9BA1-39DB51B2DDE1}"/>
              </a:ext>
            </a:extLst>
          </p:cNvPr>
          <p:cNvSpPr txBox="1">
            <a:spLocks noChangeArrowheads="1"/>
          </p:cNvSpPr>
          <p:nvPr/>
        </p:nvSpPr>
        <p:spPr bwMode="auto">
          <a:xfrm>
            <a:off x="251520" y="1066671"/>
            <a:ext cx="1584176"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F05FA3"/>
                </a:solidFill>
              </a:rPr>
              <a:t>食物鏈</a:t>
            </a:r>
          </a:p>
        </p:txBody>
      </p:sp>
      <p:sp>
        <p:nvSpPr>
          <p:cNvPr id="16"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251520" y="1661899"/>
            <a:ext cx="8640960" cy="830997"/>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生態系中，依據「吃」與「被吃」的規則，將生產者和消費者排成單向的食性關係。</a:t>
            </a:r>
          </a:p>
        </p:txBody>
      </p:sp>
      <p:grpSp>
        <p:nvGrpSpPr>
          <p:cNvPr id="22" name="群組 21"/>
          <p:cNvGrpSpPr/>
          <p:nvPr/>
        </p:nvGrpSpPr>
        <p:grpSpPr>
          <a:xfrm>
            <a:off x="251520" y="2927667"/>
            <a:ext cx="8640960" cy="2661573"/>
            <a:chOff x="251520" y="2996952"/>
            <a:chExt cx="8640960" cy="2661573"/>
          </a:xfrm>
        </p:grpSpPr>
        <p:pic>
          <p:nvPicPr>
            <p:cNvPr id="15362" name="Picture 2"/>
            <p:cNvPicPr>
              <a:picLocks noChangeAspect="1" noChangeArrowheads="1"/>
            </p:cNvPicPr>
            <p:nvPr/>
          </p:nvPicPr>
          <p:blipFill>
            <a:blip r:embed="rId3" cstate="print"/>
            <a:srcRect/>
            <a:stretch>
              <a:fillRect/>
            </a:stretch>
          </p:blipFill>
          <p:spPr bwMode="auto">
            <a:xfrm>
              <a:off x="252480" y="2996952"/>
              <a:ext cx="8640000" cy="2661573"/>
            </a:xfrm>
            <a:prstGeom prst="rect">
              <a:avLst/>
            </a:prstGeom>
            <a:noFill/>
            <a:ln w="9525">
              <a:noFill/>
              <a:miter lim="800000"/>
              <a:headEnd/>
              <a:tailEnd/>
            </a:ln>
          </p:spPr>
        </p:pic>
        <p:sp>
          <p:nvSpPr>
            <p:cNvPr id="18"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251520" y="2996952"/>
              <a:ext cx="1548680" cy="461665"/>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生產者</a:t>
              </a:r>
            </a:p>
          </p:txBody>
        </p:sp>
        <p:sp>
          <p:nvSpPr>
            <p:cNvPr id="19"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1979712" y="2996952"/>
              <a:ext cx="1944216" cy="461665"/>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一級消費者</a:t>
              </a:r>
            </a:p>
          </p:txBody>
        </p:sp>
        <p:sp>
          <p:nvSpPr>
            <p:cNvPr id="20"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4355976" y="2996952"/>
              <a:ext cx="1944216" cy="461665"/>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二級消費者</a:t>
              </a:r>
            </a:p>
          </p:txBody>
        </p:sp>
        <p:sp>
          <p:nvSpPr>
            <p:cNvPr id="21"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6876256" y="2996952"/>
              <a:ext cx="1944216" cy="461665"/>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三級消費者</a:t>
              </a:r>
            </a:p>
          </p:txBody>
        </p:sp>
      </p:grpSp>
    </p:spTree>
    <p:extLst>
      <p:ext uri="{BB962C8B-B14F-4D97-AF65-F5344CB8AC3E}">
        <p14:creationId xmlns:p14="http://schemas.microsoft.com/office/powerpoint/2010/main" val="191840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P73</a:t>
            </a:r>
          </a:p>
        </p:txBody>
      </p:sp>
      <p:sp>
        <p:nvSpPr>
          <p:cNvPr id="4" name="Rectangle 3">
            <a:extLst>
              <a:ext uri="{FF2B5EF4-FFF2-40B4-BE49-F238E27FC236}">
                <a16:creationId xmlns:a16="http://schemas.microsoft.com/office/drawing/2014/main" id="{0C733749-510E-4ACD-9BA1-39DB51B2DDE1}"/>
              </a:ext>
            </a:extLst>
          </p:cNvPr>
          <p:cNvSpPr txBox="1">
            <a:spLocks noChangeArrowheads="1"/>
          </p:cNvSpPr>
          <p:nvPr/>
        </p:nvSpPr>
        <p:spPr bwMode="auto">
          <a:xfrm>
            <a:off x="251520" y="529516"/>
            <a:ext cx="386393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F05FA3"/>
                </a:solidFill>
              </a:rPr>
              <a:t>生物獲取養分的方式</a:t>
            </a:r>
          </a:p>
        </p:txBody>
      </p:sp>
      <p:sp>
        <p:nvSpPr>
          <p:cNvPr id="15"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251520" y="1124744"/>
            <a:ext cx="8640960" cy="1938992"/>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生產者</a:t>
            </a:r>
            <a:r>
              <a:rPr lang="en-US" altLang="zh-TW" sz="2400" dirty="0">
                <a:solidFill>
                  <a:srgbClr val="000000"/>
                </a:solidFill>
              </a:rPr>
              <a:t>︰</a:t>
            </a:r>
            <a:r>
              <a:rPr lang="zh-TW" altLang="en-US" sz="2400" dirty="0">
                <a:solidFill>
                  <a:srgbClr val="000000"/>
                </a:solidFill>
              </a:rPr>
              <a:t>能自己製造養分。</a:t>
            </a:r>
          </a:p>
          <a:p>
            <a:pPr marL="0" indent="0" eaLnBrk="1">
              <a:spcBef>
                <a:spcPts val="0"/>
              </a:spcBef>
              <a:buNone/>
            </a:pPr>
            <a:r>
              <a:rPr lang="zh-TW" altLang="en-US" sz="2400" dirty="0">
                <a:solidFill>
                  <a:srgbClr val="000000"/>
                </a:solidFill>
              </a:rPr>
              <a:t>一級消費者</a:t>
            </a:r>
            <a:r>
              <a:rPr lang="en-US" altLang="zh-TW" sz="2400" dirty="0">
                <a:solidFill>
                  <a:srgbClr val="000000"/>
                </a:solidFill>
              </a:rPr>
              <a:t>︰</a:t>
            </a:r>
            <a:r>
              <a:rPr lang="zh-TW" altLang="en-US" sz="2400" dirty="0">
                <a:solidFill>
                  <a:srgbClr val="000000"/>
                </a:solidFill>
              </a:rPr>
              <a:t>蝗蟲、牛、羊等吃植物的草食性動物。</a:t>
            </a:r>
          </a:p>
          <a:p>
            <a:pPr marL="0" indent="0" eaLnBrk="1">
              <a:spcBef>
                <a:spcPts val="0"/>
              </a:spcBef>
              <a:buNone/>
            </a:pPr>
            <a:r>
              <a:rPr lang="zh-TW" altLang="en-US" sz="2400" dirty="0">
                <a:solidFill>
                  <a:srgbClr val="000000"/>
                </a:solidFill>
              </a:rPr>
              <a:t>二級消費者</a:t>
            </a:r>
            <a:r>
              <a:rPr lang="en-US" altLang="zh-TW" sz="2400" dirty="0">
                <a:solidFill>
                  <a:srgbClr val="000000"/>
                </a:solidFill>
              </a:rPr>
              <a:t>︰</a:t>
            </a:r>
            <a:r>
              <a:rPr lang="zh-TW" altLang="en-US" sz="2400" dirty="0">
                <a:solidFill>
                  <a:srgbClr val="000000"/>
                </a:solidFill>
              </a:rPr>
              <a:t>獅子、老鷹等吃一級消費者的生物。</a:t>
            </a:r>
          </a:p>
          <a:p>
            <a:pPr marL="1260475" indent="-1260475" eaLnBrk="1">
              <a:spcBef>
                <a:spcPts val="0"/>
              </a:spcBef>
              <a:buNone/>
            </a:pPr>
            <a:r>
              <a:rPr lang="zh-TW" altLang="en-US" sz="2400" dirty="0">
                <a:solidFill>
                  <a:srgbClr val="000000"/>
                </a:solidFill>
              </a:rPr>
              <a:t>分解者</a:t>
            </a:r>
            <a:r>
              <a:rPr lang="en-US" altLang="zh-TW" sz="2400" dirty="0">
                <a:solidFill>
                  <a:srgbClr val="000000"/>
                </a:solidFill>
              </a:rPr>
              <a:t>︰</a:t>
            </a:r>
            <a:r>
              <a:rPr lang="zh-TW" altLang="en-US" sz="2400" dirty="0">
                <a:solidFill>
                  <a:srgbClr val="000000"/>
                </a:solidFill>
              </a:rPr>
              <a:t>在消費者中有一些生物，如細菌、真菌等，分解動物、植物的遺體或排泄物。</a:t>
            </a:r>
          </a:p>
        </p:txBody>
      </p:sp>
      <p:pic>
        <p:nvPicPr>
          <p:cNvPr id="16386" name="Picture 2"/>
          <p:cNvPicPr>
            <a:picLocks noChangeAspect="1" noChangeArrowheads="1"/>
          </p:cNvPicPr>
          <p:nvPr/>
        </p:nvPicPr>
        <p:blipFill>
          <a:blip r:embed="rId2" cstate="print">
            <a:clrChange>
              <a:clrFrom>
                <a:srgbClr val="FFFFFF"/>
              </a:clrFrom>
              <a:clrTo>
                <a:srgbClr val="FFFFFF">
                  <a:alpha val="0"/>
                </a:srgbClr>
              </a:clrTo>
            </a:clrChange>
          </a:blip>
          <a:srcRect r="2154"/>
          <a:stretch>
            <a:fillRect/>
          </a:stretch>
        </p:blipFill>
        <p:spPr bwMode="auto">
          <a:xfrm>
            <a:off x="1403648" y="2996952"/>
            <a:ext cx="5688632" cy="3582874"/>
          </a:xfrm>
          <a:prstGeom prst="rect">
            <a:avLst/>
          </a:prstGeom>
          <a:noFill/>
          <a:ln w="9525">
            <a:noFill/>
            <a:miter lim="800000"/>
            <a:headEnd/>
            <a:tailEnd/>
          </a:ln>
        </p:spPr>
      </p:pic>
    </p:spTree>
    <p:extLst>
      <p:ext uri="{BB962C8B-B14F-4D97-AF65-F5344CB8AC3E}">
        <p14:creationId xmlns:p14="http://schemas.microsoft.com/office/powerpoint/2010/main" val="2354914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P73</a:t>
            </a:r>
          </a:p>
        </p:txBody>
      </p:sp>
      <p:sp>
        <p:nvSpPr>
          <p:cNvPr id="14" name="Rectangle 3">
            <a:extLst>
              <a:ext uri="{FF2B5EF4-FFF2-40B4-BE49-F238E27FC236}">
                <a16:creationId xmlns:a16="http://schemas.microsoft.com/office/drawing/2014/main" id="{074CFEE4-6A56-4C81-A433-7307370DFD60}"/>
              </a:ext>
            </a:extLst>
          </p:cNvPr>
          <p:cNvSpPr txBox="1">
            <a:spLocks noChangeArrowheads="1"/>
          </p:cNvSpPr>
          <p:nvPr/>
        </p:nvSpPr>
        <p:spPr bwMode="auto">
          <a:xfrm>
            <a:off x="1475656" y="437763"/>
            <a:ext cx="3240360"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solidFill>
                  <a:srgbClr val="000000"/>
                </a:solidFill>
              </a:rPr>
              <a:t>地球的生態系</a:t>
            </a:r>
          </a:p>
        </p:txBody>
      </p:sp>
      <p:sp>
        <p:nvSpPr>
          <p:cNvPr id="15" name="Rectangle 3">
            <a:extLst>
              <a:ext uri="{FF2B5EF4-FFF2-40B4-BE49-F238E27FC236}">
                <a16:creationId xmlns:a16="http://schemas.microsoft.com/office/drawing/2014/main" id="{0C733749-510E-4ACD-9BA1-39DB51B2DDE1}"/>
              </a:ext>
            </a:extLst>
          </p:cNvPr>
          <p:cNvSpPr txBox="1">
            <a:spLocks noChangeArrowheads="1"/>
          </p:cNvSpPr>
          <p:nvPr/>
        </p:nvSpPr>
        <p:spPr bwMode="auto">
          <a:xfrm>
            <a:off x="251520" y="1066671"/>
            <a:ext cx="1584176"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F05FA3"/>
                </a:solidFill>
              </a:rPr>
              <a:t>生態系</a:t>
            </a:r>
          </a:p>
        </p:txBody>
      </p:sp>
      <p:sp>
        <p:nvSpPr>
          <p:cNvPr id="16" name="Rectangle 3">
            <a:extLst>
              <a:ext uri="{FF2B5EF4-FFF2-40B4-BE49-F238E27FC236}">
                <a16:creationId xmlns:a16="http://schemas.microsoft.com/office/drawing/2014/main" id="{899BABEC-0D98-45EA-885A-BAB0C38C439F}"/>
              </a:ext>
            </a:extLst>
          </p:cNvPr>
          <p:cNvSpPr txBox="1">
            <a:spLocks noChangeArrowheads="1"/>
          </p:cNvSpPr>
          <p:nvPr/>
        </p:nvSpPr>
        <p:spPr bwMode="auto">
          <a:xfrm>
            <a:off x="251520" y="1661899"/>
            <a:ext cx="8640960" cy="1200329"/>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0"/>
              </a:spcBef>
              <a:buNone/>
            </a:pPr>
            <a:r>
              <a:rPr lang="zh-TW" altLang="en-US" sz="2400" dirty="0">
                <a:solidFill>
                  <a:srgbClr val="000000"/>
                </a:solidFill>
              </a:rPr>
              <a:t>在特定環境內，生物和非生物相互作用，不斷進行物質的交換和能量的傳遞，所形成自給自足的系統。分為陸域生態系和水域生態系。</a:t>
            </a:r>
          </a:p>
        </p:txBody>
      </p:sp>
      <p:pic>
        <p:nvPicPr>
          <p:cNvPr id="23" name="圖片 22">
            <a:extLst>
              <a:ext uri="{FF2B5EF4-FFF2-40B4-BE49-F238E27FC236}">
                <a16:creationId xmlns:a16="http://schemas.microsoft.com/office/drawing/2014/main" id="{DA32BF2D-6A87-459D-A127-9ED6E181D0EF}"/>
              </a:ext>
            </a:extLst>
          </p:cNvPr>
          <p:cNvPicPr>
            <a:picLocks noChangeAspect="1"/>
          </p:cNvPicPr>
          <p:nvPr/>
        </p:nvPicPr>
        <p:blipFill>
          <a:blip r:embed="rId2" cstate="print"/>
          <a:stretch>
            <a:fillRect/>
          </a:stretch>
        </p:blipFill>
        <p:spPr>
          <a:xfrm>
            <a:off x="179512" y="492438"/>
            <a:ext cx="1296144" cy="500783"/>
          </a:xfrm>
          <a:prstGeom prst="rect">
            <a:avLst/>
          </a:prstGeom>
        </p:spPr>
      </p:pic>
    </p:spTree>
    <p:extLst>
      <p:ext uri="{BB962C8B-B14F-4D97-AF65-F5344CB8AC3E}">
        <p14:creationId xmlns:p14="http://schemas.microsoft.com/office/powerpoint/2010/main" val="191840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P47</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這種「在一定空間範圍的相同環境裡，同時生活的同種類生物的集合」，稱為「</a:t>
            </a:r>
            <a:r>
              <a:rPr lang="zh-TW" altLang="en-US" sz="2800" dirty="0">
                <a:solidFill>
                  <a:srgbClr val="C6178D"/>
                </a:solidFill>
              </a:rPr>
              <a:t>族群</a:t>
            </a:r>
            <a:r>
              <a:rPr lang="zh-TW" altLang="en-US" sz="2800" dirty="0"/>
              <a:t>」。例如：螞蟻族群、酢漿草族群。生物個體聚集成群有許多好處，不論在覓食或防禦上可以相互合作外，也可以提高物種對環境改變的適應能力，增加生物生存的機會。</a:t>
            </a:r>
            <a:endParaRPr lang="zh-TW" altLang="en-US" sz="2800" dirty="0">
              <a:solidFill>
                <a:srgbClr val="000000"/>
              </a:solidFill>
            </a:endParaRPr>
          </a:p>
        </p:txBody>
      </p:sp>
    </p:spTree>
    <p:extLst>
      <p:ext uri="{BB962C8B-B14F-4D97-AF65-F5344CB8AC3E}">
        <p14:creationId xmlns:p14="http://schemas.microsoft.com/office/powerpoint/2010/main" val="3794651754"/>
      </p:ext>
    </p:extLst>
  </p:cSld>
  <p:clrMapOvr>
    <a:masterClrMapping/>
  </p:clrMapOvr>
</p:sld>
</file>

<file path=ppt/theme/theme1.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2">
      <a:majorFont>
        <a:latin typeface="Times New Roman"/>
        <a:ea typeface="標楷體"/>
        <a:cs typeface="新細明體"/>
      </a:majorFont>
      <a:minorFont>
        <a:latin typeface="Times New Roman"/>
        <a:ea typeface="標楷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訂設計">
  <a:themeElements>
    <a:clrScheme name="3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自訂設計">
      <a:majorFont>
        <a:latin typeface="Arial"/>
        <a:ea typeface="標楷體"/>
        <a:cs typeface="新細明體"/>
      </a:majorFont>
      <a:minorFont>
        <a:latin typeface="Arial"/>
        <a:ea typeface="標楷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訂設計">
  <a:themeElements>
    <a:clrScheme name="2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自訂設計">
      <a:majorFont>
        <a:latin typeface="Arial"/>
        <a:ea typeface="標楷體"/>
        <a:cs typeface="新細明體"/>
      </a:majorFont>
      <a:minorFont>
        <a:latin typeface="Arial"/>
        <a:ea typeface="標楷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訂設計">
  <a:themeElements>
    <a:clrScheme name="1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訂設計">
      <a:majorFont>
        <a:latin typeface="Arial"/>
        <a:ea typeface="標楷體"/>
        <a:cs typeface="新細明體"/>
      </a:majorFont>
      <a:minorFont>
        <a:latin typeface="Arial"/>
        <a:ea typeface="標楷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13889</TotalTime>
  <Words>8216</Words>
  <Application>Microsoft Office PowerPoint</Application>
  <PresentationFormat>如螢幕大小 (4:3)</PresentationFormat>
  <Paragraphs>585</Paragraphs>
  <Slides>84</Slides>
  <Notes>5</Notes>
  <HiddenSlides>0</HiddenSlides>
  <MMClips>0</MMClips>
  <ScaleCrop>false</ScaleCrop>
  <HeadingPairs>
    <vt:vector size="6" baseType="variant">
      <vt:variant>
        <vt:lpstr>使用字型</vt:lpstr>
      </vt:variant>
      <vt:variant>
        <vt:i4>6</vt:i4>
      </vt:variant>
      <vt:variant>
        <vt:lpstr>佈景主題</vt:lpstr>
      </vt:variant>
      <vt:variant>
        <vt:i4>4</vt:i4>
      </vt:variant>
      <vt:variant>
        <vt:lpstr>投影片標題</vt:lpstr>
      </vt:variant>
      <vt:variant>
        <vt:i4>84</vt:i4>
      </vt:variant>
    </vt:vector>
  </HeadingPairs>
  <TitlesOfParts>
    <vt:vector size="94" baseType="lpstr">
      <vt:lpstr>Microsoft JhengHei</vt:lpstr>
      <vt:lpstr>Microsoft JhengHei</vt:lpstr>
      <vt:lpstr>新細明體</vt:lpstr>
      <vt:lpstr>標楷體</vt:lpstr>
      <vt:lpstr>Arial</vt:lpstr>
      <vt:lpstr>Times New Roman</vt:lpstr>
      <vt:lpstr>自訂設計</vt:lpstr>
      <vt:lpstr>3_自訂設計</vt:lpstr>
      <vt:lpstr>2_自訂設計</vt:lpstr>
      <vt:lpstr>1_自訂設計</vt:lpstr>
      <vt:lpstr>PowerPoint 簡報</vt:lpstr>
      <vt:lpstr>PowerPoint 簡報</vt:lpstr>
      <vt:lpstr>PowerPoint 簡報</vt:lpstr>
      <vt:lpstr>1-1 認識族群與群集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1-2 族群的觀察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2-1 生物間的互動關係</vt:lpstr>
      <vt:lpstr>PowerPoint 簡報</vt:lpstr>
      <vt:lpstr>PowerPoint 簡報</vt:lpstr>
      <vt:lpstr>PowerPoint 簡報</vt:lpstr>
      <vt:lpstr>PowerPoint 簡報</vt:lpstr>
      <vt:lpstr>PowerPoint 簡報</vt:lpstr>
      <vt:lpstr>2-2 生物間的食物鏈</vt:lpstr>
      <vt:lpstr>PowerPoint 簡報</vt:lpstr>
      <vt:lpstr>PowerPoint 簡報</vt:lpstr>
      <vt:lpstr>PowerPoint 簡報</vt:lpstr>
      <vt:lpstr>PowerPoint 簡報</vt:lpstr>
      <vt:lpstr>2-3 生物間的能量流轉</vt:lpstr>
      <vt:lpstr>PowerPoint 簡報</vt:lpstr>
      <vt:lpstr>PowerPoint 簡報</vt:lpstr>
      <vt:lpstr>PowerPoint 簡報</vt:lpstr>
      <vt:lpstr>PowerPoint 簡報</vt:lpstr>
      <vt:lpstr>PowerPoint 簡報</vt:lpstr>
      <vt:lpstr>3-1 地球的自然環境</vt:lpstr>
      <vt:lpstr>PowerPoint 簡報</vt:lpstr>
      <vt:lpstr>PowerPoint 簡報</vt:lpstr>
      <vt:lpstr>PowerPoint 簡報</vt:lpstr>
      <vt:lpstr>PowerPoint 簡報</vt:lpstr>
      <vt:lpstr>PowerPoint 簡報</vt:lpstr>
      <vt:lpstr>3-2 多樣的地球生態系</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CMT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6上第2單元課本_熱對物質的影響</dc:title>
  <dc:creator>tpmedia9a</dc:creator>
  <cp:lastModifiedBy>5A88</cp:lastModifiedBy>
  <cp:revision>721</cp:revision>
  <dcterms:created xsi:type="dcterms:W3CDTF">2018-09-03T02:06:17Z</dcterms:created>
  <dcterms:modified xsi:type="dcterms:W3CDTF">2025-05-09T01:33:01Z</dcterms:modified>
</cp:coreProperties>
</file>