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1" r:id="rId8"/>
    <p:sldId id="264" r:id="rId9"/>
    <p:sldId id="267" r:id="rId10"/>
    <p:sldId id="260" r:id="rId11"/>
    <p:sldId id="268" r:id="rId12"/>
    <p:sldId id="269" r:id="rId13"/>
    <p:sldId id="273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</dgm:pt>
    <dgm:pt modelId="{BA927E22-7222-4FF4-9407-8916523B5D81}" type="pres">
      <dgm:prSet presAssocID="{1789848A-CBB9-4CBF-B4F3-32E0F43B8573}" presName="sibTrans" presStyleLbl="sibTrans2D1" presStyleIdx="0" presStyleCnt="2"/>
      <dgm:spPr/>
    </dgm:pt>
    <dgm:pt modelId="{CE68CB95-391B-4DB6-BA9B-BA194BECD306}" type="pres">
      <dgm:prSet presAssocID="{1789848A-CBB9-4CBF-B4F3-32E0F43B8573}" presName="connectorText" presStyleLbl="sibTrans2D1" presStyleIdx="0" presStyleCnt="2"/>
      <dgm:spPr/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</dgm:pt>
    <dgm:pt modelId="{0A04D105-6FED-4529-A720-1867683EA0D7}" type="pres">
      <dgm:prSet presAssocID="{3D565A8B-D2D3-46E1-914F-B64B8A282C84}" presName="connectorText" presStyleLbl="sibTrans2D1" presStyleIdx="1" presStyleCnt="2"/>
      <dgm:spPr/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3603" y="207272"/>
          <a:ext cx="1076929" cy="6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高年級</a:t>
          </a:r>
          <a:endParaRPr lang="zh-TW" altLang="en-US" sz="2100" kern="1200" dirty="0"/>
        </a:p>
      </dsp:txBody>
      <dsp:txXfrm>
        <a:off x="22528" y="226197"/>
        <a:ext cx="1039079" cy="608307"/>
      </dsp:txXfrm>
    </dsp:sp>
    <dsp:sp modelId="{BA927E22-7222-4FF4-9407-8916523B5D81}">
      <dsp:nvSpPr>
        <dsp:cNvPr id="0" name=""/>
        <dsp:cNvSpPr/>
      </dsp:nvSpPr>
      <dsp:spPr>
        <a:xfrm>
          <a:off x="1188225" y="396811"/>
          <a:ext cx="228309" cy="26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188225" y="450227"/>
        <a:ext cx="159816" cy="160246"/>
      </dsp:txXfrm>
    </dsp:sp>
    <dsp:sp modelId="{4E7C96C4-A5AB-4F88-B9AE-4BC6723D8FB9}">
      <dsp:nvSpPr>
        <dsp:cNvPr id="0" name=""/>
        <dsp:cNvSpPr/>
      </dsp:nvSpPr>
      <dsp:spPr>
        <a:xfrm>
          <a:off x="1511304" y="207272"/>
          <a:ext cx="1076929" cy="6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中年級</a:t>
          </a:r>
          <a:endParaRPr lang="zh-TW" altLang="en-US" sz="2100" kern="1200" dirty="0"/>
        </a:p>
      </dsp:txBody>
      <dsp:txXfrm>
        <a:off x="1530229" y="226197"/>
        <a:ext cx="1039079" cy="608307"/>
      </dsp:txXfrm>
    </dsp:sp>
    <dsp:sp modelId="{FD1575B0-0CBE-46AC-82A7-4CCF5C13979A}">
      <dsp:nvSpPr>
        <dsp:cNvPr id="0" name=""/>
        <dsp:cNvSpPr/>
      </dsp:nvSpPr>
      <dsp:spPr>
        <a:xfrm>
          <a:off x="2695926" y="396811"/>
          <a:ext cx="228309" cy="26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2695926" y="450227"/>
        <a:ext cx="159816" cy="160246"/>
      </dsp:txXfrm>
    </dsp:sp>
    <dsp:sp modelId="{1D704909-41FF-4597-A62B-0C9D845483DA}">
      <dsp:nvSpPr>
        <dsp:cNvPr id="0" name=""/>
        <dsp:cNvSpPr/>
      </dsp:nvSpPr>
      <dsp:spPr>
        <a:xfrm>
          <a:off x="3019005" y="207272"/>
          <a:ext cx="1076929" cy="6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低年級</a:t>
          </a:r>
          <a:endParaRPr lang="zh-TW" altLang="en-US" sz="2100" kern="1200" dirty="0"/>
        </a:p>
      </dsp:txBody>
      <dsp:txXfrm>
        <a:off x="3037930" y="226197"/>
        <a:ext cx="1039079" cy="608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/>
              <a:t>好書推薦說明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86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4000" dirty="0"/>
              <a:t>高年級：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1.</a:t>
            </a:r>
            <a:r>
              <a:rPr lang="zh-TW" altLang="zh-TW" sz="4000" dirty="0"/>
              <a:t>胡妙芬作品</a:t>
            </a:r>
            <a:r>
              <a:rPr lang="en-US" altLang="zh-TW" sz="4000" dirty="0"/>
              <a:t>—</a:t>
            </a:r>
            <a:r>
              <a:rPr lang="zh-TW" altLang="zh-TW" sz="4000" dirty="0"/>
              <a:t>達克比辦案系列</a:t>
            </a:r>
            <a:r>
              <a:rPr lang="en-US" altLang="zh-TW" sz="4000" dirty="0"/>
              <a:t>1-5</a:t>
            </a:r>
            <a:r>
              <a:rPr lang="zh-TW" altLang="zh-TW" sz="4000" dirty="0"/>
              <a:t>集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2.</a:t>
            </a:r>
            <a:r>
              <a:rPr lang="zh-TW" altLang="zh-TW" sz="4000" dirty="0"/>
              <a:t>圖書館架號內書籍</a:t>
            </a:r>
            <a:r>
              <a:rPr lang="en-US" altLang="zh-TW" sz="4000" dirty="0"/>
              <a:t>—</a:t>
            </a:r>
            <a:r>
              <a:rPr lang="en-US" altLang="zh-TW" sz="4000" dirty="0">
                <a:solidFill>
                  <a:srgbClr val="FF0000"/>
                </a:solidFill>
              </a:rPr>
              <a:t>8-008</a:t>
            </a:r>
            <a:r>
              <a:rPr lang="zh-TW" altLang="zh-TW" sz="4000" dirty="0"/>
              <a:t>、</a:t>
            </a:r>
            <a:r>
              <a:rPr lang="en-US" altLang="zh-TW" sz="4000" dirty="0">
                <a:solidFill>
                  <a:srgbClr val="FF0000"/>
                </a:solidFill>
              </a:rPr>
              <a:t>8-009</a:t>
            </a:r>
            <a:r>
              <a:rPr lang="zh-TW" altLang="zh-TW" sz="4000" dirty="0" smtClean="0"/>
              <a:t>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>
                <a:solidFill>
                  <a:srgbClr val="FF0000"/>
                </a:solidFill>
              </a:rPr>
              <a:t>8-010</a:t>
            </a:r>
            <a:r>
              <a:rPr lang="zh-TW" altLang="zh-TW" sz="4000" dirty="0"/>
              <a:t>、</a:t>
            </a:r>
            <a:r>
              <a:rPr lang="en-US" altLang="zh-TW" sz="4000" dirty="0" smtClean="0">
                <a:solidFill>
                  <a:srgbClr val="FF0000"/>
                </a:solidFill>
              </a:rPr>
              <a:t>8-011</a:t>
            </a:r>
            <a:r>
              <a:rPr lang="en-US" altLang="zh-TW" sz="4000" dirty="0" smtClean="0">
                <a:solidFill>
                  <a:schemeClr val="tx1"/>
                </a:solidFill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</a:rPr>
              <a:t>配合文學月活動用書</a:t>
            </a:r>
            <a:r>
              <a:rPr lang="en-US" altLang="zh-TW" sz="4000" dirty="0" smtClean="0">
                <a:solidFill>
                  <a:schemeClr val="tx1"/>
                </a:solidFill>
              </a:rPr>
              <a:t>)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77649477"/>
              </p:ext>
            </p:extLst>
          </p:nvPr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4448002" y="353972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91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039434" cy="43865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中</a:t>
            </a:r>
            <a:r>
              <a:rPr lang="zh-TW" altLang="zh-TW" sz="4000" dirty="0" smtClean="0"/>
              <a:t>年級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可挑戰高年級用書</a:t>
            </a:r>
            <a:r>
              <a:rPr lang="en-US" altLang="zh-TW" sz="4000" dirty="0" smtClean="0"/>
              <a:t>)</a:t>
            </a:r>
            <a:r>
              <a:rPr lang="zh-TW" altLang="zh-TW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1.</a:t>
            </a:r>
            <a:r>
              <a:rPr lang="zh-TW" altLang="zh-TW" sz="4000" dirty="0"/>
              <a:t>胡妙芬作品</a:t>
            </a:r>
            <a:r>
              <a:rPr lang="en-US" altLang="zh-TW" sz="4000" dirty="0"/>
              <a:t>—</a:t>
            </a:r>
            <a:r>
              <a:rPr lang="zh-TW" altLang="zh-TW" sz="4000" dirty="0"/>
              <a:t>達克比辦案系列</a:t>
            </a:r>
            <a:r>
              <a:rPr lang="en-US" altLang="zh-TW" sz="4000" dirty="0"/>
              <a:t>1-5</a:t>
            </a:r>
            <a:r>
              <a:rPr lang="zh-TW" altLang="zh-TW" sz="4000" dirty="0" smtClean="0"/>
              <a:t>集</a:t>
            </a:r>
            <a:r>
              <a:rPr lang="zh-TW" altLang="en-US" sz="4000" dirty="0" smtClean="0"/>
              <a:t>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   天下第一龍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僅三年級</a:t>
            </a:r>
            <a:r>
              <a:rPr lang="en-US" altLang="zh-TW" sz="4000" dirty="0" smtClean="0"/>
              <a:t>)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2.</a:t>
            </a:r>
            <a:r>
              <a:rPr lang="zh-TW" altLang="zh-TW" sz="4000" dirty="0"/>
              <a:t>圖書館架號內書籍</a:t>
            </a:r>
            <a:r>
              <a:rPr lang="en-US" altLang="zh-TW" sz="4000" dirty="0" smtClean="0"/>
              <a:t>—</a:t>
            </a:r>
            <a:r>
              <a:rPr lang="en-US" altLang="zh-TW" sz="4000" dirty="0" smtClean="0">
                <a:solidFill>
                  <a:srgbClr val="FF0000"/>
                </a:solidFill>
              </a:rPr>
              <a:t>8-007</a:t>
            </a:r>
            <a:r>
              <a:rPr lang="zh-TW" altLang="zh-TW" sz="4000" dirty="0" smtClean="0"/>
              <a:t>、</a:t>
            </a:r>
            <a:r>
              <a:rPr lang="en-US" altLang="zh-TW" sz="4000" dirty="0" smtClean="0">
                <a:solidFill>
                  <a:srgbClr val="FF0000"/>
                </a:solidFill>
              </a:rPr>
              <a:t>8-158</a:t>
            </a:r>
            <a:r>
              <a:rPr lang="zh-TW" altLang="zh-TW" sz="4000" dirty="0" smtClean="0"/>
              <a:t>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</a:t>
            </a:r>
            <a:r>
              <a:rPr lang="en-US" altLang="zh-TW" sz="4000" dirty="0" smtClean="0">
                <a:solidFill>
                  <a:srgbClr val="FF0000"/>
                </a:solidFill>
              </a:rPr>
              <a:t>8-175</a:t>
            </a:r>
            <a:r>
              <a:rPr lang="en-US" altLang="zh-TW" sz="4000" dirty="0"/>
              <a:t>(</a:t>
            </a:r>
            <a:r>
              <a:rPr lang="zh-TW" altLang="zh-TW" sz="4000" dirty="0"/>
              <a:t>莎士比亞文學經典套書</a:t>
            </a:r>
            <a:r>
              <a:rPr lang="en-US" altLang="zh-TW" sz="4000" dirty="0" smtClean="0"/>
              <a:t>)</a:t>
            </a:r>
            <a:endParaRPr lang="zh-TW" alt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781234" y="386737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94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697802" cy="4386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0000"/>
                </a:solidFill>
              </a:rPr>
              <a:t>8-175</a:t>
            </a:r>
            <a:r>
              <a:rPr lang="en-US" altLang="zh-TW" sz="4000" dirty="0"/>
              <a:t>(</a:t>
            </a:r>
            <a:r>
              <a:rPr lang="zh-TW" altLang="zh-TW" sz="4000" dirty="0"/>
              <a:t>莎士比亞文學經典套</a:t>
            </a:r>
            <a:r>
              <a:rPr lang="zh-TW" altLang="zh-TW" sz="4000" dirty="0" smtClean="0"/>
              <a:t>書</a:t>
            </a:r>
            <a:r>
              <a:rPr lang="zh-TW" altLang="en-US" sz="4000" dirty="0" smtClean="0"/>
              <a:t>，難度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★★★</a:t>
            </a:r>
            <a:r>
              <a:rPr lang="en-US" altLang="zh-TW" sz="4000" dirty="0" smtClean="0"/>
              <a:t>)</a:t>
            </a:r>
            <a:endParaRPr lang="zh-TW" alt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781234" y="386737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803"/>
            <a:ext cx="5257234" cy="394292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476473" y="3785616"/>
            <a:ext cx="2304288" cy="1316736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r="13634" b="35585"/>
          <a:stretch/>
        </p:blipFill>
        <p:spPr>
          <a:xfrm>
            <a:off x="5697051" y="2797178"/>
            <a:ext cx="6584283" cy="3289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直線單箭頭接點 8"/>
          <p:cNvCxnSpPr/>
          <p:nvPr/>
        </p:nvCxnSpPr>
        <p:spPr>
          <a:xfrm flipV="1">
            <a:off x="3913632" y="3969798"/>
            <a:ext cx="1627632" cy="16329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953" y="1454547"/>
            <a:ext cx="3558009" cy="51937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0000"/>
                </a:solidFill>
              </a:rPr>
              <a:t>8-158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/>
              <a:t>(</a:t>
            </a:r>
            <a:r>
              <a:rPr lang="zh-TW" altLang="en-US" sz="4000" dirty="0"/>
              <a:t>世界名著之</a:t>
            </a:r>
            <a:r>
              <a:rPr lang="zh-TW" altLang="en-US" sz="4000" dirty="0" smtClean="0"/>
              <a:t>旅、</a:t>
            </a:r>
            <a:r>
              <a:rPr lang="en-US" altLang="zh-TW" sz="4000" dirty="0" smtClean="0"/>
              <a:t>365</a:t>
            </a:r>
            <a:r>
              <a:rPr lang="zh-TW" altLang="en-US" sz="4000" dirty="0" smtClean="0"/>
              <a:t>地球小小說套書，難度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★★★★</a:t>
            </a:r>
            <a:r>
              <a:rPr lang="en-US" altLang="zh-TW" sz="4000" dirty="0" smtClean="0"/>
              <a:t>)</a:t>
            </a:r>
            <a:endParaRPr lang="zh-TW" alt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781234" y="386737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913632" y="3969798"/>
            <a:ext cx="1627632" cy="16329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49332" r="200" b="10226"/>
          <a:stretch/>
        </p:blipFill>
        <p:spPr>
          <a:xfrm>
            <a:off x="3583960" y="1970089"/>
            <a:ext cx="8571427" cy="4887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3466232" y="2732850"/>
            <a:ext cx="3978633" cy="1681194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445791" y="2791746"/>
            <a:ext cx="4746209" cy="1681194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840931" y="3095451"/>
            <a:ext cx="723327" cy="1932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2795590" y="4414044"/>
            <a:ext cx="5214554" cy="75749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5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642938" cy="43865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低</a:t>
            </a:r>
            <a:r>
              <a:rPr lang="zh-TW" altLang="zh-TW" sz="4000" dirty="0" smtClean="0"/>
              <a:t>年級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可挑戰中、高年級用書</a:t>
            </a:r>
            <a:r>
              <a:rPr lang="en-US" altLang="zh-TW" sz="4000" dirty="0" smtClean="0"/>
              <a:t>)</a:t>
            </a:r>
            <a:r>
              <a:rPr lang="zh-TW" altLang="zh-TW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1.</a:t>
            </a:r>
            <a:r>
              <a:rPr lang="zh-TW" altLang="zh-TW" sz="4000" dirty="0"/>
              <a:t>胡妙芬作品</a:t>
            </a:r>
            <a:r>
              <a:rPr lang="en-US" altLang="zh-TW" sz="4000" dirty="0" smtClean="0"/>
              <a:t>—</a:t>
            </a:r>
            <a:r>
              <a:rPr lang="zh-TW" altLang="en-US" sz="4000" dirty="0" smtClean="0"/>
              <a:t>天下第一龍，難度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sz="4000" dirty="0"/>
              <a:t>)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2</a:t>
            </a:r>
            <a:r>
              <a:rPr lang="en-US" altLang="zh-TW" sz="4000" dirty="0"/>
              <a:t>.</a:t>
            </a:r>
            <a:r>
              <a:rPr lang="zh-TW" altLang="zh-TW" sz="4000" dirty="0"/>
              <a:t>圖書館架號內書籍</a:t>
            </a:r>
            <a:r>
              <a:rPr lang="en-US" altLang="zh-TW" sz="4000" dirty="0" smtClean="0"/>
              <a:t>—</a:t>
            </a:r>
            <a:r>
              <a:rPr lang="zh-TW" altLang="zh-TW" sz="4000" dirty="0" smtClean="0">
                <a:solidFill>
                  <a:srgbClr val="FF0000"/>
                </a:solidFill>
              </a:rPr>
              <a:t>第三類</a:t>
            </a:r>
            <a:r>
              <a:rPr lang="zh-TW" altLang="zh-TW" sz="4000" dirty="0">
                <a:solidFill>
                  <a:srgbClr val="FF0000"/>
                </a:solidFill>
              </a:rPr>
              <a:t>自然科學類</a:t>
            </a:r>
            <a:r>
              <a:rPr lang="zh-TW" altLang="zh-TW" sz="4000" dirty="0"/>
              <a:t>書籍</a:t>
            </a:r>
            <a:endParaRPr lang="zh-TW" altLang="en-US" sz="4000" dirty="0"/>
          </a:p>
          <a:p>
            <a:pPr>
              <a:lnSpc>
                <a:spcPct val="150000"/>
              </a:lnSpc>
            </a:pPr>
            <a:r>
              <a:rPr lang="en-US" altLang="zh-TW" sz="4000" dirty="0" smtClean="0"/>
              <a:t>(</a:t>
            </a:r>
            <a:r>
              <a:rPr lang="zh-TW" altLang="zh-TW" sz="4000" dirty="0"/>
              <a:t>分類號</a:t>
            </a:r>
            <a:r>
              <a:rPr lang="en-US" altLang="zh-TW" sz="4000" dirty="0">
                <a:solidFill>
                  <a:srgbClr val="FF0000"/>
                </a:solidFill>
              </a:rPr>
              <a:t>3</a:t>
            </a:r>
            <a:r>
              <a:rPr lang="zh-TW" altLang="zh-TW" sz="4000" dirty="0"/>
              <a:t>開頭、架號</a:t>
            </a:r>
            <a:r>
              <a:rPr lang="en-US" altLang="zh-TW" sz="4000" dirty="0">
                <a:solidFill>
                  <a:srgbClr val="FF0000"/>
                </a:solidFill>
              </a:rPr>
              <a:t>3</a:t>
            </a:r>
            <a:r>
              <a:rPr lang="zh-TW" altLang="zh-TW" sz="4000" dirty="0"/>
              <a:t>開頭皆為第三類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9194235" y="316190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98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2486490" cy="43865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低</a:t>
            </a:r>
            <a:r>
              <a:rPr lang="zh-TW" altLang="zh-TW" sz="4000" dirty="0" smtClean="0"/>
              <a:t>年級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26174500"/>
              </p:ext>
            </p:extLst>
          </p:nvPr>
        </p:nvGraphicFramePr>
        <p:xfrm>
          <a:off x="4393138" y="253906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9166803" y="157233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630236"/>
            <a:ext cx="3923400" cy="523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10067"/>
          <a:stretch/>
        </p:blipFill>
        <p:spPr>
          <a:xfrm>
            <a:off x="7324308" y="1611345"/>
            <a:ext cx="4580501" cy="5268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41487" t="39297" r="32931" b="48071"/>
          <a:stretch/>
        </p:blipFill>
        <p:spPr>
          <a:xfrm>
            <a:off x="5364452" y="4896275"/>
            <a:ext cx="3536324" cy="1925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894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請託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9819978" cy="3880773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以</a:t>
            </a:r>
            <a:r>
              <a:rPr lang="zh-TW" altLang="en-US" sz="4400" dirty="0" smtClean="0">
                <a:solidFill>
                  <a:srgbClr val="FF0000"/>
                </a:solidFill>
              </a:rPr>
              <a:t>鼓勵性質</a:t>
            </a:r>
            <a:r>
              <a:rPr lang="zh-TW" altLang="en-US" sz="4400" dirty="0" smtClean="0"/>
              <a:t>為主</a:t>
            </a:r>
            <a:endParaRPr lang="en-US" altLang="zh-TW" sz="4400" dirty="0" smtClean="0"/>
          </a:p>
          <a:p>
            <a:r>
              <a:rPr lang="zh-TW" altLang="en-US" sz="4400" dirty="0" smtClean="0"/>
              <a:t>指派好書推薦作業時可以</a:t>
            </a:r>
            <a:r>
              <a:rPr lang="zh-TW" altLang="en-US" sz="4400" dirty="0" smtClean="0">
                <a:solidFill>
                  <a:srgbClr val="FF0000"/>
                </a:solidFill>
              </a:rPr>
              <a:t>提醒有意願參加</a:t>
            </a:r>
            <a:r>
              <a:rPr lang="zh-TW" altLang="en-US" sz="4400" dirty="0" smtClean="0"/>
              <a:t>好書推薦的學生，</a:t>
            </a:r>
            <a:r>
              <a:rPr lang="zh-TW" altLang="en-US" sz="4400" dirty="0" smtClean="0">
                <a:solidFill>
                  <a:srgbClr val="FF0000"/>
                </a:solidFill>
              </a:rPr>
              <a:t>閱讀</a:t>
            </a:r>
            <a:r>
              <a:rPr lang="zh-TW" altLang="en-US" sz="4400" dirty="0" smtClean="0"/>
              <a:t>相關書籍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972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本學期好書推薦要項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第一次截止日：</a:t>
            </a:r>
            <a:r>
              <a:rPr lang="en-US" altLang="zh-TW" sz="4800" dirty="0" smtClean="0"/>
              <a:t>4/5</a:t>
            </a:r>
          </a:p>
          <a:p>
            <a:r>
              <a:rPr lang="zh-TW" altLang="en-US" sz="4000" dirty="0" smtClean="0"/>
              <a:t>第二</a:t>
            </a:r>
            <a:r>
              <a:rPr lang="zh-TW" altLang="en-US" sz="4800" dirty="0" smtClean="0"/>
              <a:t>次截止日：</a:t>
            </a:r>
            <a:r>
              <a:rPr lang="en-US" altLang="zh-TW" sz="4800" dirty="0" smtClean="0">
                <a:solidFill>
                  <a:srgbClr val="FF0000"/>
                </a:solidFill>
              </a:rPr>
              <a:t>5/25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(</a:t>
            </a:r>
            <a:r>
              <a:rPr lang="zh-TW" altLang="en-US" sz="4800" dirty="0" smtClean="0"/>
              <a:t>原訂</a:t>
            </a:r>
            <a:r>
              <a:rPr lang="en-US" altLang="zh-TW" sz="4800" dirty="0" smtClean="0"/>
              <a:t>6/2</a:t>
            </a:r>
            <a:r>
              <a:rPr lang="zh-TW" altLang="en-US" sz="4800" dirty="0" smtClean="0"/>
              <a:t>，因應畢業典禮，提前一週</a:t>
            </a:r>
            <a:r>
              <a:rPr lang="en-US" altLang="zh-TW" sz="4800" dirty="0" smtClean="0"/>
              <a:t>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2641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舊制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導師</a:t>
            </a:r>
            <a:r>
              <a:rPr lang="zh-TW" altLang="zh-TW" sz="4000" dirty="0" smtClean="0"/>
              <a:t>老師指派</a:t>
            </a:r>
            <a:endParaRPr lang="en-US" altLang="zh-TW" sz="4000" dirty="0" smtClean="0"/>
          </a:p>
          <a:p>
            <a:r>
              <a:rPr lang="zh-TW" altLang="zh-TW" sz="4000" dirty="0" smtClean="0"/>
              <a:t>學生</a:t>
            </a:r>
            <a:r>
              <a:rPr lang="zh-TW" altLang="zh-TW" sz="4000" dirty="0"/>
              <a:t>自行決定</a:t>
            </a:r>
            <a:r>
              <a:rPr lang="zh-TW" altLang="zh-TW" sz="4000" dirty="0" smtClean="0"/>
              <a:t>書籍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760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試辦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48525"/>
            <a:ext cx="9490794" cy="5209475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由閱推教師</a:t>
            </a:r>
            <a:r>
              <a:rPr lang="zh-TW" altLang="en-US" sz="4000" dirty="0" smtClean="0"/>
              <a:t>結合校內閱讀推動方向</a:t>
            </a:r>
            <a:r>
              <a:rPr lang="zh-TW" altLang="en-US" sz="4000" dirty="0" smtClean="0">
                <a:solidFill>
                  <a:srgbClr val="FF0000"/>
                </a:solidFill>
              </a:rPr>
              <a:t>指定</a:t>
            </a:r>
            <a:r>
              <a:rPr lang="zh-TW" altLang="en-US" sz="4000" dirty="0" smtClean="0"/>
              <a:t>相關書籍</a:t>
            </a:r>
            <a:endParaRPr lang="en-US" altLang="zh-TW" sz="4000" dirty="0" smtClean="0"/>
          </a:p>
          <a:p>
            <a:r>
              <a:rPr lang="zh-TW" altLang="en-US" sz="4000" dirty="0" smtClean="0"/>
              <a:t>指定書籍分為</a:t>
            </a:r>
            <a:r>
              <a:rPr lang="zh-TW" altLang="en-US" sz="4000" dirty="0" smtClean="0">
                <a:solidFill>
                  <a:srgbClr val="FF0000"/>
                </a:solidFill>
              </a:rPr>
              <a:t>可外借</a:t>
            </a:r>
            <a:r>
              <a:rPr lang="zh-TW" altLang="en-US" sz="4000" dirty="0" smtClean="0"/>
              <a:t>及</a:t>
            </a:r>
            <a:r>
              <a:rPr lang="zh-TW" altLang="en-US" sz="4000" dirty="0" smtClean="0">
                <a:solidFill>
                  <a:srgbClr val="FF0000"/>
                </a:solidFill>
              </a:rPr>
              <a:t>不可外借</a:t>
            </a:r>
            <a:r>
              <a:rPr lang="zh-TW" altLang="en-US" sz="4000" dirty="0" smtClean="0"/>
              <a:t>兩種</a:t>
            </a:r>
            <a:endParaRPr lang="en-US" altLang="zh-TW" sz="4000" dirty="0" smtClean="0"/>
          </a:p>
          <a:p>
            <a:r>
              <a:rPr lang="zh-TW" altLang="en-US" sz="4000" dirty="0" smtClean="0"/>
              <a:t>指定書籍以圖書館書櫃櫃位為單位</a:t>
            </a:r>
            <a:endParaRPr lang="en-US" altLang="zh-TW" sz="4000" dirty="0" smtClean="0"/>
          </a:p>
          <a:p>
            <a:r>
              <a:rPr lang="zh-TW" altLang="en-US" sz="4000" dirty="0" smtClean="0"/>
              <a:t>優點：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1.</a:t>
            </a:r>
            <a:r>
              <a:rPr lang="zh-TW" altLang="en-US" sz="4000" dirty="0" smtClean="0"/>
              <a:t>增廣學生閱讀範疇，避免閱讀偏食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2.</a:t>
            </a:r>
            <a:r>
              <a:rPr lang="zh-TW" altLang="en-US" sz="4000" dirty="0" smtClean="0"/>
              <a:t>提升圖書館書籍使用率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6946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指定書籍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844106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0000"/>
                </a:solidFill>
              </a:rPr>
              <a:t>｢</a:t>
            </a:r>
            <a:r>
              <a:rPr lang="zh-TW" altLang="en-US" sz="4000" dirty="0" smtClean="0">
                <a:solidFill>
                  <a:srgbClr val="FF0000"/>
                </a:solidFill>
              </a:rPr>
              <a:t>與作家有約</a:t>
            </a:r>
            <a:r>
              <a:rPr lang="en-US" altLang="zh-TW" sz="4000" dirty="0" smtClean="0">
                <a:solidFill>
                  <a:srgbClr val="FF0000"/>
                </a:solidFill>
              </a:rPr>
              <a:t>｣</a:t>
            </a:r>
            <a:r>
              <a:rPr lang="zh-TW" altLang="en-US" sz="4000" dirty="0" smtClean="0">
                <a:solidFill>
                  <a:srgbClr val="FF0000"/>
                </a:solidFill>
              </a:rPr>
              <a:t>相關書籍</a:t>
            </a:r>
            <a:r>
              <a:rPr lang="en-US" altLang="zh-TW" sz="4000" dirty="0" smtClean="0"/>
              <a:t>--</a:t>
            </a:r>
            <a:r>
              <a:rPr lang="zh-TW" altLang="zh-TW" sz="4000" dirty="0" smtClean="0"/>
              <a:t>胡妙芬作品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不可外借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r>
              <a:rPr lang="en-US" altLang="zh-TW" sz="4000" dirty="0" smtClean="0"/>
              <a:t>1.</a:t>
            </a:r>
            <a:r>
              <a:rPr lang="zh-TW" altLang="en-US" sz="4000" dirty="0" smtClean="0"/>
              <a:t>中、高年級：</a:t>
            </a:r>
            <a:r>
              <a:rPr lang="zh-TW" altLang="zh-TW" sz="4000" dirty="0" smtClean="0"/>
              <a:t>達</a:t>
            </a:r>
            <a:r>
              <a:rPr lang="zh-TW" altLang="zh-TW" sz="4000" dirty="0"/>
              <a:t>克比辦案系列</a:t>
            </a:r>
            <a:r>
              <a:rPr lang="en-US" altLang="zh-TW" sz="4000" dirty="0"/>
              <a:t>1-5</a:t>
            </a:r>
            <a:r>
              <a:rPr lang="zh-TW" altLang="zh-TW" sz="4000" dirty="0" smtClean="0"/>
              <a:t>集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另有班書傳閱、愛的書庫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r>
              <a:rPr lang="en-US" altLang="zh-TW" sz="4000" dirty="0" smtClean="0"/>
              <a:t>2.</a:t>
            </a:r>
            <a:r>
              <a:rPr lang="zh-TW" altLang="en-US" sz="4000" dirty="0" smtClean="0"/>
              <a:t>低年級、三年級：天下第一龍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 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另有愛的書庫傳閱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57725359"/>
              </p:ext>
            </p:extLst>
          </p:nvPr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4261104" y="347471"/>
            <a:ext cx="6949440" cy="1429070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59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246" y="1930400"/>
            <a:ext cx="3748362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與作家有約</a:t>
            </a:r>
            <a:r>
              <a:rPr lang="en-US" altLang="zh-TW" sz="4000" dirty="0" smtClean="0"/>
              <a:t>--</a:t>
            </a:r>
            <a:r>
              <a:rPr lang="zh-TW" altLang="zh-TW" sz="4000" dirty="0" smtClean="0"/>
              <a:t>胡妙芬作品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不可外借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8" y="810676"/>
            <a:ext cx="7750002" cy="581250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102608" y="2304288"/>
            <a:ext cx="6541008" cy="2560320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73641276"/>
              </p:ext>
            </p:extLst>
          </p:nvPr>
        </p:nvGraphicFramePr>
        <p:xfrm>
          <a:off x="4705073" y="30124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圓角矩形 6"/>
          <p:cNvSpPr/>
          <p:nvPr/>
        </p:nvSpPr>
        <p:spPr>
          <a:xfrm>
            <a:off x="4705072" y="235712"/>
            <a:ext cx="6545073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42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40858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如何找指定書？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2905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/>
              <a:t>1.</a:t>
            </a:r>
            <a:r>
              <a:rPr lang="zh-TW" altLang="en-US" sz="4000" dirty="0" smtClean="0"/>
              <a:t>找架號</a:t>
            </a:r>
            <a:r>
              <a:rPr lang="en-US" altLang="zh-TW" sz="4000" dirty="0" smtClean="0"/>
              <a:t>-1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1609377"/>
            <a:ext cx="6361426" cy="47710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8" b="68652"/>
          <a:stretch/>
        </p:blipFill>
        <p:spPr>
          <a:xfrm>
            <a:off x="677334" y="3994912"/>
            <a:ext cx="5138250" cy="214985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614416" y="2889504"/>
            <a:ext cx="1042416" cy="768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730752" y="3229134"/>
            <a:ext cx="1746843" cy="42846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00" y="4025861"/>
            <a:ext cx="2922830" cy="1186219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33919701"/>
              </p:ext>
            </p:extLst>
          </p:nvPr>
        </p:nvGraphicFramePr>
        <p:xfrm>
          <a:off x="5541897" y="38199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圓角矩形 12"/>
          <p:cNvSpPr/>
          <p:nvPr/>
        </p:nvSpPr>
        <p:spPr>
          <a:xfrm>
            <a:off x="5451856" y="313501"/>
            <a:ext cx="6725154" cy="1444921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9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40858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如何找指定書？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2905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/>
              <a:t>2.</a:t>
            </a:r>
            <a:r>
              <a:rPr lang="zh-TW" altLang="en-US" sz="4000" dirty="0" smtClean="0"/>
              <a:t>確定書上的架號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820604" y="2179162"/>
            <a:ext cx="1439476" cy="1492149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9" y="274320"/>
            <a:ext cx="1964485" cy="658368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158642" y="1027275"/>
            <a:ext cx="2419699" cy="93438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4490" b="72070"/>
          <a:stretch/>
        </p:blipFill>
        <p:spPr>
          <a:xfrm>
            <a:off x="397516" y="3732579"/>
            <a:ext cx="4681813" cy="20848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9" y="4302851"/>
            <a:ext cx="3242338" cy="1186219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350439255"/>
              </p:ext>
            </p:extLst>
          </p:nvPr>
        </p:nvGraphicFramePr>
        <p:xfrm>
          <a:off x="7685134" y="402338"/>
          <a:ext cx="4099538" cy="106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圓角矩形 12"/>
          <p:cNvSpPr/>
          <p:nvPr/>
        </p:nvSpPr>
        <p:spPr>
          <a:xfrm>
            <a:off x="7578340" y="402338"/>
            <a:ext cx="4206331" cy="1060702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84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40858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如何找指定書？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2905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/>
              <a:t>3.</a:t>
            </a:r>
            <a:r>
              <a:rPr lang="zh-TW" altLang="en-US" sz="4000" dirty="0" smtClean="0"/>
              <a:t>找指示牌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11115" r="10721" b="58217"/>
          <a:stretch/>
        </p:blipFill>
        <p:spPr>
          <a:xfrm>
            <a:off x="2029968" y="2728410"/>
            <a:ext cx="9924953" cy="386551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333" y="5040487"/>
            <a:ext cx="2922830" cy="1186219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/>
        </p:nvGraphicFramePr>
        <p:xfrm>
          <a:off x="5541897" y="38199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圓角矩形 12"/>
          <p:cNvSpPr/>
          <p:nvPr/>
        </p:nvSpPr>
        <p:spPr>
          <a:xfrm>
            <a:off x="5451856" y="313501"/>
            <a:ext cx="6740144" cy="1279226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63453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248</Words>
  <Application>Microsoft Office PowerPoint</Application>
  <PresentationFormat>寬螢幕</PresentationFormat>
  <Paragraphs>71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標楷體</vt:lpstr>
      <vt:lpstr>Arial</vt:lpstr>
      <vt:lpstr>Trebuchet MS</vt:lpstr>
      <vt:lpstr>Wingdings 3</vt:lpstr>
      <vt:lpstr>多面向</vt:lpstr>
      <vt:lpstr>好書推薦說明</vt:lpstr>
      <vt:lpstr>本學期好書推薦要項</vt:lpstr>
      <vt:lpstr>舊制</vt:lpstr>
      <vt:lpstr>試辦</vt:lpstr>
      <vt:lpstr>指定書籍</vt:lpstr>
      <vt:lpstr>指定書籍</vt:lpstr>
      <vt:lpstr>如何找指定書？</vt:lpstr>
      <vt:lpstr>如何找指定書？</vt:lpstr>
      <vt:lpstr>如何找指定書？</vt:lpstr>
      <vt:lpstr>指定書籍</vt:lpstr>
      <vt:lpstr>指定書籍</vt:lpstr>
      <vt:lpstr>指定書籍</vt:lpstr>
      <vt:lpstr>指定書籍</vt:lpstr>
      <vt:lpstr>指定書籍</vt:lpstr>
      <vt:lpstr>指定書籍</vt:lpstr>
      <vt:lpstr>請託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好書推薦說明</dc:title>
  <dc:creator>Windows 使用者</dc:creator>
  <cp:lastModifiedBy>Windows 使用者</cp:lastModifiedBy>
  <cp:revision>12</cp:revision>
  <dcterms:created xsi:type="dcterms:W3CDTF">2018-03-02T07:44:46Z</dcterms:created>
  <dcterms:modified xsi:type="dcterms:W3CDTF">2018-03-02T09:30:01Z</dcterms:modified>
</cp:coreProperties>
</file>