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5" r:id="rId3"/>
    <p:sldId id="273" r:id="rId4"/>
    <p:sldId id="258" r:id="rId5"/>
    <p:sldId id="268" r:id="rId6"/>
    <p:sldId id="262" r:id="rId7"/>
    <p:sldId id="271" r:id="rId8"/>
    <p:sldId id="263" r:id="rId9"/>
    <p:sldId id="260" r:id="rId10"/>
    <p:sldId id="264" r:id="rId11"/>
    <p:sldId id="274" r:id="rId12"/>
    <p:sldId id="279" r:id="rId13"/>
    <p:sldId id="280" r:id="rId14"/>
    <p:sldId id="286" r:id="rId15"/>
    <p:sldId id="265" r:id="rId16"/>
    <p:sldId id="267" r:id="rId1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A88" initials="5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DE6"/>
    <a:srgbClr val="FF00FF"/>
    <a:srgbClr val="0000FF"/>
    <a:srgbClr val="FC6E04"/>
    <a:srgbClr val="5ABFCA"/>
    <a:srgbClr val="FFCCFF"/>
    <a:srgbClr val="FF99FF"/>
    <a:srgbClr val="F19F3B"/>
    <a:srgbClr val="FFE9A3"/>
    <a:srgbClr val="E36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25431AD3-4298-4AA7-8D45-0D2B218F1CE4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DD65BB56-C213-4AC6-98D2-E56F26D9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49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8" cy="49752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083" y="0"/>
            <a:ext cx="2950528" cy="49752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E60ADB52-953D-4AAF-8898-B3441E708ACC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402" y="4720908"/>
            <a:ext cx="5446396" cy="447294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226"/>
            <a:ext cx="2950528" cy="49752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083" y="9440226"/>
            <a:ext cx="2950528" cy="49752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E6BFC05-D15D-4585-A3AB-E680AFD7F3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68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79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21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請確實清點受測學生人數，如遇學生無故缺席，則請巡場人員協尋。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主試及巡場人員務請維持試場秩序，避免其他人員或學生於試場外逗留或喧嘩，干擾施測之進行。 	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7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請確實清點受測學生人數，如遇學生無故缺席，則請巡場人員協尋。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主試及巡場人員務請維持試場秩序，避免其他人員或學生於試場外逗留或喧嘩，干擾施測之進行。 	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52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79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2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37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63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0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54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67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7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27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539C732-204A-4FDE-9F2E-95FCDD9BDE19}" type="datetimeFigureOut">
              <a:rPr lang="zh-TW" altLang="en-US" smtClean="0"/>
              <a:t>2024/5/1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020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5351;&#23566;&#35486;&#35498;&#26126;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年度學力檢測試務說明會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臺南市北區文元國小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0F729E8-3FE3-4309-8F44-2AAD8978779B}"/>
              </a:ext>
            </a:extLst>
          </p:cNvPr>
          <p:cNvSpPr txBox="1">
            <a:spLocks/>
          </p:cNvSpPr>
          <p:nvPr/>
        </p:nvSpPr>
        <p:spPr>
          <a:xfrm>
            <a:off x="0" y="4308099"/>
            <a:ext cx="12300124" cy="23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導師請確認是否拿到以下物品：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6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淺黃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、科目時間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深黃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、通知單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、對學生說明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粉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60000"/>
              </a:lnSpc>
            </a:pP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監考老師注意事項</a:t>
            </a:r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、答案卡*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13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606830" y="494316"/>
            <a:ext cx="5060726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答案卡裝袋注意事項</a:t>
            </a:r>
          </a:p>
        </p:txBody>
      </p:sp>
      <p:sp>
        <p:nvSpPr>
          <p:cNvPr id="6" name="矩形 5"/>
          <p:cNvSpPr/>
          <p:nvPr/>
        </p:nvSpPr>
        <p:spPr>
          <a:xfrm>
            <a:off x="510030" y="1273438"/>
            <a:ext cx="476089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100" dirty="0">
                <a:solidFill>
                  <a:schemeClr val="bg1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★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答案卡裝袋請檢核</a:t>
            </a:r>
            <a:r>
              <a:rPr lang="zh-TW" altLang="en-US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依號碼順序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答案卡（備用卡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放最後面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試場紀錄表（</a:t>
            </a:r>
            <a:r>
              <a:rPr lang="zh-TW" altLang="zh-TW" sz="2800" kern="1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簽名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袋口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彌封</a:t>
            </a:r>
            <a:r>
              <a:rPr lang="zh-TW" altLang="zh-TW" sz="72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簽名</a:t>
            </a:r>
            <a:endParaRPr lang="zh-TW" altLang="en-US" sz="72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31D3CC-F070-49A6-810D-DAAB52467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/>
          <a:stretch/>
        </p:blipFill>
        <p:spPr>
          <a:xfrm>
            <a:off x="4262140" y="4226741"/>
            <a:ext cx="2810832" cy="238290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43" y="418049"/>
            <a:ext cx="4369927" cy="586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E9074269-2A15-4F01-ABB6-4D98572FE175}"/>
              </a:ext>
            </a:extLst>
          </p:cNvPr>
          <p:cNvSpPr/>
          <p:nvPr/>
        </p:nvSpPr>
        <p:spPr>
          <a:xfrm>
            <a:off x="4217652" y="4582036"/>
            <a:ext cx="1386038" cy="1232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28985A7-662C-4EA3-A737-606BE103B9F3}"/>
              </a:ext>
            </a:extLst>
          </p:cNvPr>
          <p:cNvSpPr txBox="1"/>
          <p:nvPr/>
        </p:nvSpPr>
        <p:spPr>
          <a:xfrm>
            <a:off x="8446783" y="3285186"/>
            <a:ext cx="2266135" cy="261610"/>
          </a:xfrm>
          <a:prstGeom prst="rect">
            <a:avLst/>
          </a:prstGeom>
          <a:solidFill>
            <a:srgbClr val="B1DDE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學年度國民中小學學生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8CE1E1-AFE4-407F-8CFF-43F2FE4E31EA}"/>
              </a:ext>
            </a:extLst>
          </p:cNvPr>
          <p:cNvSpPr/>
          <p:nvPr/>
        </p:nvSpPr>
        <p:spPr>
          <a:xfrm>
            <a:off x="510030" y="5322952"/>
            <a:ext cx="3243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kern="1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主試人員</a:t>
            </a:r>
            <a:r>
              <a:rPr lang="en-US" altLang="zh-TW" sz="2800" kern="1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kern="1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監考老師</a:t>
            </a:r>
            <a:endParaRPr lang="zh-TW" altLang="en-US" sz="7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87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629" y="0"/>
            <a:ext cx="12224811" cy="662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年級巡場人員：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瑋婷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四年級巡場人員：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慈雯</a:t>
            </a:r>
            <a:endParaRPr lang="en-US" altLang="zh-TW" sz="3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五年級巡場人員：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宣榕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年級巡場人員：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岳勳</a:t>
            </a:r>
            <a:endParaRPr lang="en-US" altLang="zh-TW" sz="3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點到校長室領考卷，</a:t>
            </a:r>
            <a:r>
              <a:rPr lang="zh-TW" altLang="zh-TW" sz="3600" u="sng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送到各考場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9:40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收第一節國語</a:t>
            </a:r>
            <a:r>
              <a:rPr lang="zh-TW" altLang="en-US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10:40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收第二節數學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rgbClr val="0000FF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[4-6]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第三節的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該節主試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各年級巡場人員幫忙清點並確認彌封狀態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*支援突發狀況及維持試場秩序*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7-11卡娜赫拉- 人氣推薦- 貼圖代購- 2022年5月| 露天拍賣">
            <a:extLst>
              <a:ext uri="{FF2B5EF4-FFF2-40B4-BE49-F238E27FC236}">
                <a16:creationId xmlns:a16="http://schemas.microsoft.com/office/drawing/2014/main" id="{CE2A3210-BEA4-4A52-BE81-E6ED78BF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26" y="120402"/>
            <a:ext cx="3137474" cy="30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7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9192" y="0"/>
            <a:ext cx="11893616" cy="684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300"/>
              </a:lnSpc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主試人員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監考老師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---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導師與科任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5300"/>
              </a:lnSpc>
            </a:pP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請導師早自修時在黑板上寫下科目、</a:t>
            </a: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spcAft>
                <a:spcPts val="0"/>
              </a:spcAft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時間、清點人數，以及張貼注意事項。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</a:t>
            </a: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9:40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收第一節國語</a:t>
            </a:r>
            <a:r>
              <a:rPr lang="zh-TW" altLang="en-US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</a:t>
            </a: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10:40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收第二節數學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ts val="5300"/>
              </a:lnSpc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[3]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節的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FC6E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該節主試</a:t>
            </a:r>
            <a:r>
              <a:rPr lang="zh-TW" altLang="zh-TW" sz="3600" b="1" dirty="0">
                <a:solidFill>
                  <a:srgbClr val="FC6E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[4-6]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第三節的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該節主試</a:t>
            </a:r>
            <a:r>
              <a:rPr lang="zh-TW" altLang="zh-TW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各年級巡場人員幫忙清點並確認彌封狀態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5300"/>
              </a:lnSpc>
            </a:pPr>
            <a:r>
              <a: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巡場人員會持有英聽的</a:t>
            </a:r>
            <a:r>
              <a: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endPara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2" descr="卡娜赫拉的Piske和Usagi 賀歲貼圖| Yabe-LINE貼圖代購| 台灣No.1，最便宜高效率的代購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88" y="260966"/>
            <a:ext cx="2500863" cy="22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0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2" y="169673"/>
            <a:ext cx="1402684" cy="12616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24066" y="385011"/>
            <a:ext cx="5797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主試人員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監考老師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327834" y="1546849"/>
            <a:ext cx="11536332" cy="564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●監考方式：請依據課表到下一班級</a:t>
            </a:r>
            <a:r>
              <a:rPr lang="zh-TW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例：課表為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308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，請當節到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309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；課表為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314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，請至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301</a:t>
            </a:r>
            <a:endParaRPr lang="zh-TW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每節下課鐘響時，依序收「當節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題本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及答案卡」，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點無誤後，請學生離開，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並依序擺放「下一科目之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 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本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及答案卡」。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●請第三節主試人員務必於早自修到監考班級確認英聽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是否能正常播放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(4-6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如果各班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有出現需要協助的狀況，可請巡場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人員協助，或直撥分機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812/line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教學組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>
              <a:lnSpc>
                <a:spcPct val="150000"/>
              </a:lnSpc>
            </a:pPr>
            <a:endParaRPr lang="zh-TW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94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98055A-37DE-4AF0-9B4A-448C7BF53076}"/>
              </a:ext>
            </a:extLst>
          </p:cNvPr>
          <p:cNvSpPr txBox="1">
            <a:spLocks/>
          </p:cNvSpPr>
          <p:nvPr/>
        </p:nvSpPr>
        <p:spPr>
          <a:xfrm>
            <a:off x="1760219" y="405700"/>
            <a:ext cx="9178891" cy="39002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感謝大家的聆聽與協助</a:t>
            </a:r>
            <a:endParaRPr lang="en-US" altLang="zh-TW" sz="28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70000"/>
              </a:lnSpc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若有其他問題將會以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的方式</a:t>
            </a:r>
            <a:endParaRPr lang="en-US" altLang="zh-TW" sz="28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70000"/>
              </a:lnSpc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公告於校網解惑</a:t>
            </a:r>
            <a:endParaRPr lang="en-US" altLang="zh-TW" sz="28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70000"/>
              </a:lnSpc>
            </a:pPr>
            <a:endParaRPr lang="en-US" altLang="zh-TW" sz="28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70000"/>
              </a:lnSpc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★若需要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年的題本帶學生做考古題練習，請洽教學組</a:t>
            </a:r>
          </a:p>
        </p:txBody>
      </p:sp>
      <p:pic>
        <p:nvPicPr>
          <p:cNvPr id="1026" name="Picture 2" descr="Thank You, Polaroid, Letters">
            <a:extLst>
              <a:ext uri="{FF2B5EF4-FFF2-40B4-BE49-F238E27FC236}">
                <a16:creationId xmlns:a16="http://schemas.microsoft.com/office/drawing/2014/main" id="{8750A5D6-71A6-4EAB-B23B-D2959B83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6" b="22610"/>
          <a:stretch/>
        </p:blipFill>
        <p:spPr bwMode="auto">
          <a:xfrm>
            <a:off x="1760219" y="4305992"/>
            <a:ext cx="8382001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2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3978"/>
          <a:stretch/>
        </p:blipFill>
        <p:spPr>
          <a:xfrm rot="5400000">
            <a:off x="5054702" y="1630020"/>
            <a:ext cx="5869896" cy="436178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8"/>
          <a:stretch/>
        </p:blipFill>
        <p:spPr>
          <a:xfrm>
            <a:off x="6521492" y="1729285"/>
            <a:ext cx="1273166" cy="734675"/>
          </a:xfrm>
          <a:prstGeom prst="rect">
            <a:avLst/>
          </a:prstGeom>
        </p:spPr>
      </p:pic>
      <p:sp>
        <p:nvSpPr>
          <p:cNvPr id="6" name="文字方塊 3"/>
          <p:cNvSpPr txBox="1"/>
          <p:nvPr/>
        </p:nvSpPr>
        <p:spPr>
          <a:xfrm>
            <a:off x="5741857" y="2312127"/>
            <a:ext cx="4735902" cy="664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50000"/>
              </a:lnSpc>
              <a:spcAft>
                <a:spcPts val="0"/>
              </a:spcAft>
            </a:pPr>
            <a:r>
              <a:rPr lang="zh-TW" sz="12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臺南市</a:t>
            </a:r>
            <a:r>
              <a:rPr lang="en-US" sz="12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en-US" altLang="zh-TW" sz="12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sz="1200" b="1" kern="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學年度國民小學學生學習能力檢測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58075" y="3048732"/>
            <a:ext cx="19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1"/>
          <p:cNvSpPr txBox="1"/>
          <p:nvPr/>
        </p:nvSpPr>
        <p:spPr>
          <a:xfrm>
            <a:off x="6662269" y="4064649"/>
            <a:ext cx="3235075" cy="21505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4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校　　名：</a:t>
            </a:r>
            <a:r>
              <a:rPr lang="en-US" sz="1400" b="1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114728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新營區新營國小　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sz="14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班　　級：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甲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</a:p>
          <a:p>
            <a:pPr>
              <a:spcAft>
                <a:spcPts val="0"/>
              </a:spcAft>
            </a:pP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endParaRPr lang="en-US" altLang="zh-TW" sz="1400" b="1" u="sng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　　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64006" y="2275578"/>
            <a:ext cx="35023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彌封前再次確認裡面是否裝入</a:t>
            </a:r>
            <a:r>
              <a:rPr lang="zh-TW" altLang="en-US" sz="24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該班各科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已彌封簽名的答案卡袋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64006" y="1431071"/>
            <a:ext cx="350232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每班繳回一個 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64006" y="3889527"/>
            <a:ext cx="350232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確認無誤後彌封、簽名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交到校長室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99005" y="337128"/>
            <a:ext cx="5775380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施測繳回資料袋注意事項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64006" y="5103366"/>
            <a:ext cx="35023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zh-TW" altLang="en-US" sz="24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依年級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分開收齊並於當天下午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點前送至分區協辦學校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8368" y="799062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438368" y="1057854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5" name="矩形 14"/>
          <p:cNvSpPr/>
          <p:nvPr/>
        </p:nvSpPr>
        <p:spPr>
          <a:xfrm>
            <a:off x="10438368" y="2827487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0438368" y="3086279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9" name="矩形 18"/>
          <p:cNvSpPr/>
          <p:nvPr/>
        </p:nvSpPr>
        <p:spPr>
          <a:xfrm>
            <a:off x="10438368" y="4872405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0438368" y="5131197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0" name="圓形箭號 9"/>
          <p:cNvSpPr/>
          <p:nvPr/>
        </p:nvSpPr>
        <p:spPr>
          <a:xfrm rot="20051881" flipH="1">
            <a:off x="9171727" y="337444"/>
            <a:ext cx="1831427" cy="1226354"/>
          </a:xfrm>
          <a:prstGeom prst="circularArrow">
            <a:avLst>
              <a:gd name="adj1" fmla="val 6674"/>
              <a:gd name="adj2" fmla="val 1719061"/>
              <a:gd name="adj3" fmla="val 16882179"/>
              <a:gd name="adj4" fmla="val 10800000"/>
              <a:gd name="adj5" fmla="val 14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842690" y="2326504"/>
            <a:ext cx="4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0821537" y="4365218"/>
            <a:ext cx="4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27" y="1504842"/>
            <a:ext cx="3514646" cy="49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標題 1"/>
          <p:cNvSpPr txBox="1">
            <a:spLocks/>
          </p:cNvSpPr>
          <p:nvPr/>
        </p:nvSpPr>
        <p:spPr>
          <a:xfrm>
            <a:off x="6886832" y="81202"/>
            <a:ext cx="1815652" cy="68254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教務處</a:t>
            </a:r>
          </a:p>
        </p:txBody>
      </p:sp>
    </p:spTree>
    <p:extLst>
      <p:ext uri="{BB962C8B-B14F-4D97-AF65-F5344CB8AC3E}">
        <p14:creationId xmlns:p14="http://schemas.microsoft.com/office/powerpoint/2010/main" val="352626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91740" y="2692243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「施測繳回資料袋」送至分區協辦學校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163018" y="1716657"/>
            <a:ext cx="576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施測當天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下午三點以前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97311" y="4896083"/>
            <a:ext cx="429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施測工作完成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5553648" y="3746978"/>
            <a:ext cx="979098" cy="802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67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002" y="266924"/>
            <a:ext cx="9784080" cy="150876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考試時間及科目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708" y="1837426"/>
            <a:ext cx="10801997" cy="52431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測驗科目及時間：</a:t>
            </a:r>
            <a:endParaRPr lang="en-US" altLang="zh-TW" sz="36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(8:40-9:20)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(9:30-10:10)</a:t>
            </a:r>
            <a:b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四、五、六年級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測驗科目及時間：</a:t>
            </a:r>
            <a:endParaRPr lang="en-US" altLang="zh-TW" sz="36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(8:40-9:20)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(9:30-10:10)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6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(10:30-11:10)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B6CCB24-E819-42D3-BC45-396F923C1986}"/>
              </a:ext>
            </a:extLst>
          </p:cNvPr>
          <p:cNvSpPr txBox="1">
            <a:spLocks/>
          </p:cNvSpPr>
          <p:nvPr/>
        </p:nvSpPr>
        <p:spPr>
          <a:xfrm>
            <a:off x="7831249" y="328666"/>
            <a:ext cx="3647456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5/30(</a:t>
            </a:r>
            <a:r>
              <a:rPr lang="zh-TW" alt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361005-55D5-4FA3-B06E-A140FFF96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07"/>
          <a:stretch/>
        </p:blipFill>
        <p:spPr>
          <a:xfrm>
            <a:off x="6799699" y="5020575"/>
            <a:ext cx="5021806" cy="17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36189" y="5479923"/>
            <a:ext cx="6352162" cy="398834"/>
          </a:xfrm>
          <a:prstGeom prst="rect">
            <a:avLst/>
          </a:prstGeom>
          <a:solidFill>
            <a:srgbClr val="339F73"/>
          </a:solidFill>
          <a:ln>
            <a:solidFill>
              <a:srgbClr val="33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形圖 4"/>
          <p:cNvSpPr/>
          <p:nvPr/>
        </p:nvSpPr>
        <p:spPr>
          <a:xfrm rot="16200000">
            <a:off x="9438262" y="-522863"/>
            <a:ext cx="1527242" cy="1532107"/>
          </a:xfrm>
          <a:prstGeom prst="pie">
            <a:avLst>
              <a:gd name="adj1" fmla="val 1079999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形圖 5"/>
          <p:cNvSpPr/>
          <p:nvPr/>
        </p:nvSpPr>
        <p:spPr>
          <a:xfrm rot="16200000">
            <a:off x="9428540" y="3867564"/>
            <a:ext cx="1527242" cy="1532107"/>
          </a:xfrm>
          <a:prstGeom prst="pie">
            <a:avLst>
              <a:gd name="adj1" fmla="val 1079999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1283" y="642025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78875" y="64202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84003" y="642023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806445" y="64202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806444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806444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806444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806443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04821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898841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898841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898841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898840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897218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121283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121283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121283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121282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119660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342102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342102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5342102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342101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340479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6584003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584003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6584003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6584002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6582380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8012757" y="4413123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12338" y="3629629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33979" y="2774391"/>
            <a:ext cx="484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16362" y="1992547"/>
            <a:ext cx="5229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10480" y="1198804"/>
            <a:ext cx="486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014742" y="488374"/>
            <a:ext cx="5229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39136" y="4412682"/>
            <a:ext cx="486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452656" y="4397293"/>
            <a:ext cx="773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24881" y="4412682"/>
            <a:ext cx="8290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06447" y="4397293"/>
            <a:ext cx="7757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019492" y="1055452"/>
            <a:ext cx="162941" cy="35461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標題 1"/>
          <p:cNvSpPr txBox="1">
            <a:spLocks/>
          </p:cNvSpPr>
          <p:nvPr/>
        </p:nvSpPr>
        <p:spPr>
          <a:xfrm>
            <a:off x="76683" y="113274"/>
            <a:ext cx="1815652" cy="1083225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導師</a:t>
            </a:r>
          </a:p>
        </p:txBody>
      </p:sp>
    </p:spTree>
    <p:extLst>
      <p:ext uri="{BB962C8B-B14F-4D97-AF65-F5344CB8AC3E}">
        <p14:creationId xmlns:p14="http://schemas.microsoft.com/office/powerpoint/2010/main" val="188669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189" y="1123949"/>
            <a:ext cx="3699085" cy="878536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試題箱內容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物如下：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914399" y="2089326"/>
            <a:ext cx="2154635" cy="4380807"/>
          </a:xfrm>
          <a:prstGeom prst="roundRect">
            <a:avLst/>
          </a:prstGeom>
          <a:solidFill>
            <a:srgbClr val="5ABFCA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9383" y="2374700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國語試題袋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3-6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28187" y="3460648"/>
            <a:ext cx="199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476702" y="2108835"/>
            <a:ext cx="2215025" cy="4380807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06441" y="2369548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試題袋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3-6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1124" y="3455496"/>
            <a:ext cx="1964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*數學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099395" y="2108835"/>
            <a:ext cx="2232377" cy="4380807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61988" y="2369548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語試題袋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4-6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70794" y="3455496"/>
            <a:ext cx="2060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*英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9858004" y="2108835"/>
            <a:ext cx="1571996" cy="438080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0378131" y="2228559"/>
            <a:ext cx="566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chemeClr val="bg1"/>
                </a:solidFill>
                <a:latin typeface="標楷體"/>
                <a:ea typeface="標楷體"/>
              </a:rPr>
              <a:t>★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各校備用袋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8714031" y="2108835"/>
            <a:ext cx="780360" cy="438080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40822" y="375202"/>
            <a:ext cx="5094463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試題箱啟封注意事項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852562" y="2371516"/>
            <a:ext cx="5486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施測繳回資料袋每班</a:t>
            </a:r>
            <a:endParaRPr lang="en-US" altLang="zh-TW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algn="ctr"/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933795" y="435221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備用試題本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0217280" y="435221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備用答案卡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0523422" y="4350727"/>
            <a:ext cx="566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備用英聽光碟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0829891" y="435072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mp3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270794" y="5341900"/>
            <a:ext cx="188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英語光碟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17346" y="582530"/>
            <a:ext cx="7024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拆封後各班主試人員領取資料如下：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   年級每班：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國語試題袋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袋、數學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袋、施測繳回資料袋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個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4-6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年級每班：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國語試題袋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袋、數學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袋、英語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                        施測繳回資料袋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個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96105" y="649468"/>
            <a:ext cx="3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6655234" y="1168985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338969" y="1170130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0123347" y="1170130"/>
            <a:ext cx="18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599228" y="1459167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346952" y="1468706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10118520" y="1472773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731854" y="1743872"/>
            <a:ext cx="18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796106" y="963652"/>
            <a:ext cx="3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C4EC3D1-BAA4-4EBC-86D2-BDE82BB32CDF}"/>
              </a:ext>
            </a:extLst>
          </p:cNvPr>
          <p:cNvSpPr/>
          <p:nvPr/>
        </p:nvSpPr>
        <p:spPr>
          <a:xfrm>
            <a:off x="5366837" y="133180"/>
            <a:ext cx="306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kern="1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主試人員</a:t>
            </a:r>
            <a:r>
              <a:rPr lang="en-US" altLang="zh-TW" sz="2400" kern="1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400" kern="1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監考老師</a:t>
            </a:r>
            <a:endParaRPr lang="zh-TW" altLang="en-US" sz="6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38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68857" y="270883"/>
            <a:ext cx="1726194" cy="52322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57520" y="1076271"/>
            <a:ext cx="553998" cy="5209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學生離開教室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提醒學生如廁、飲水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06644" y="1067197"/>
            <a:ext cx="553998" cy="5721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關閉前後門、拆封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清點試題本及答案卡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647907" y="1066168"/>
            <a:ext cx="553998" cy="4630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分發試題本及答案卡在學生桌上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449320" y="254728"/>
            <a:ext cx="1726194" cy="523220"/>
          </a:xfrm>
          <a:prstGeom prst="rect">
            <a:avLst/>
          </a:prstGeom>
          <a:solidFill>
            <a:srgbClr val="FC6E04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中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770077" y="274790"/>
            <a:ext cx="1726194" cy="523220"/>
          </a:xfrm>
          <a:prstGeom prst="rect">
            <a:avLst/>
          </a:prstGeom>
          <a:solidFill>
            <a:srgbClr val="0070C0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後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17242" y="1079944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提醒學生檢視試題卷及答案卡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495358" y="1062529"/>
            <a:ext cx="553998" cy="54372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指導語說明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不超過三分鐘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51768" y="1080973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宣布測驗開始，學生開始作答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144757" y="1065613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在黑板上寫下施測時間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175514" y="1076271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無特殊情況不得擅離試場或提早交卷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199295" y="1076271"/>
            <a:ext cx="553998" cy="5574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學生回到教室就座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提醒勿翻試題本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63809" y="1065613"/>
            <a:ext cx="553998" cy="5712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主試人員填寫「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586081" y="1078027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收回試題本及答案卡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123949" y="1062529"/>
            <a:ext cx="512448" cy="5605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放入</a:t>
            </a:r>
            <a:r>
              <a:rPr lang="zh-TW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答案卡袋」</a:t>
            </a:r>
            <a:endParaRPr lang="en-US" altLang="zh-TW" sz="2400" b="1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053069" y="1067369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答案卡清點無誤再請學生離開教室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596165" y="1067369"/>
            <a:ext cx="512448" cy="5790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依座號排好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含備用卡未用請放置最後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633174" y="1078027"/>
            <a:ext cx="51244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彌封簽名</a:t>
            </a:r>
            <a:endParaRPr lang="en-US" altLang="zh-TW" sz="2400" b="1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167129" y="1062529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各科答案卡袋裝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入「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639252" y="1062529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彌封並簽名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後交回校長室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54871" y="931653"/>
            <a:ext cx="2335604" cy="5719313"/>
          </a:xfrm>
          <a:prstGeom prst="roundRect">
            <a:avLst/>
          </a:prstGeom>
          <a:noFill/>
          <a:ln w="57150" cap="flat" cmpd="sng" algn="ctr">
            <a:solidFill>
              <a:srgbClr val="FF6D6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386382" y="931653"/>
            <a:ext cx="3463447" cy="5719313"/>
          </a:xfrm>
          <a:prstGeom prst="roundRect">
            <a:avLst/>
          </a:prstGeom>
          <a:noFill/>
          <a:ln w="57150" cap="flat" cmpd="sng" algn="ctr">
            <a:solidFill>
              <a:srgbClr val="FC81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7412058" y="933409"/>
            <a:ext cx="4371625" cy="5719313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1097525" y="1070277"/>
            <a:ext cx="51244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試題本及光碟留在班上不必繳回</a:t>
            </a:r>
            <a:endParaRPr lang="en-US" altLang="zh-TW" sz="2400" dirty="0">
              <a:solidFill>
                <a:schemeClr val="bg1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2967643" y="449187"/>
            <a:ext cx="864524" cy="265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6849830" y="432083"/>
            <a:ext cx="825588" cy="265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24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/>
          <p:nvPr/>
        </p:nvCxnSpPr>
        <p:spPr>
          <a:xfrm flipV="1">
            <a:off x="5454553" y="2793770"/>
            <a:ext cx="1000791" cy="1274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922610" y="1204401"/>
            <a:ext cx="1435058" cy="25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489727" y="1100444"/>
            <a:ext cx="335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請學生先核對基本資料</a:t>
            </a:r>
          </a:p>
        </p:txBody>
      </p:sp>
      <p:sp>
        <p:nvSpPr>
          <p:cNvPr id="28" name="圓角矩形圖說文字 27"/>
          <p:cNvSpPr/>
          <p:nvPr/>
        </p:nvSpPr>
        <p:spPr>
          <a:xfrm>
            <a:off x="1167032" y="1873393"/>
            <a:ext cx="4321833" cy="1346503"/>
          </a:xfrm>
          <a:prstGeom prst="wedgeRoundRectCallout">
            <a:avLst>
              <a:gd name="adj1" fmla="val -3911"/>
              <a:gd name="adj2" fmla="val -68408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如果資料有誤：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請主試人員用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直接修改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再註記於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備註欄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856211" y="321322"/>
            <a:ext cx="4783928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02040" y="3768984"/>
            <a:ext cx="3851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缺考記錄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劃記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記錄於試場記錄表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ctr"/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512945" y="2220870"/>
            <a:ext cx="396815" cy="1678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TW" altLang="en-US" sz="1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478439" y="2166302"/>
            <a:ext cx="46582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座號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402040" y="5080652"/>
            <a:ext cx="3851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最後仍依照座號順序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排入交回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小到大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454196"/>
            <a:ext cx="3945721" cy="54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0368373" y="5733381"/>
            <a:ext cx="55786" cy="9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271D5E4-31D3-4C60-8149-AFD9A7FDBC7E}"/>
              </a:ext>
            </a:extLst>
          </p:cNvPr>
          <p:cNvSpPr txBox="1"/>
          <p:nvPr/>
        </p:nvSpPr>
        <p:spPr>
          <a:xfrm>
            <a:off x="6944265" y="454196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年度國民中小學學生學習能力檢測</a:t>
            </a:r>
          </a:p>
        </p:txBody>
      </p:sp>
    </p:spTree>
    <p:extLst>
      <p:ext uri="{BB962C8B-B14F-4D97-AF65-F5344CB8AC3E}">
        <p14:creationId xmlns:p14="http://schemas.microsoft.com/office/powerpoint/2010/main" val="31105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87" y="905004"/>
            <a:ext cx="394493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 flipH="1" flipV="1">
            <a:off x="6918385" y="2355011"/>
            <a:ext cx="1043801" cy="836764"/>
          </a:xfrm>
          <a:prstGeom prst="straightConnector1">
            <a:avLst/>
          </a:prstGeom>
          <a:ln w="76200">
            <a:solidFill>
              <a:srgbClr val="E363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8238229" y="2573605"/>
            <a:ext cx="2018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提醒學生條紋及黑方點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不要塗畫，會影響資料讀取。</a:t>
            </a: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3450568" y="3543377"/>
            <a:ext cx="4511616" cy="1199777"/>
          </a:xfrm>
          <a:prstGeom prst="straightConnector1">
            <a:avLst/>
          </a:prstGeom>
          <a:ln w="76200">
            <a:solidFill>
              <a:srgbClr val="E363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標題 1"/>
          <p:cNvSpPr txBox="1">
            <a:spLocks/>
          </p:cNvSpPr>
          <p:nvPr/>
        </p:nvSpPr>
        <p:spPr>
          <a:xfrm>
            <a:off x="1476765" y="277914"/>
            <a:ext cx="4370297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524439" y="5820395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158481" y="5820395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901944" y="5722263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113291" y="5910348"/>
            <a:ext cx="55786" cy="9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75E764F-0A29-4F93-991E-2E2E78B0C1EE}"/>
              </a:ext>
            </a:extLst>
          </p:cNvPr>
          <p:cNvSpPr txBox="1"/>
          <p:nvPr/>
        </p:nvSpPr>
        <p:spPr>
          <a:xfrm>
            <a:off x="3584138" y="973341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年度國民中小學學生學習能力檢測</a:t>
            </a:r>
          </a:p>
        </p:txBody>
      </p:sp>
      <p:sp>
        <p:nvSpPr>
          <p:cNvPr id="26" name="橢圓 25"/>
          <p:cNvSpPr/>
          <p:nvPr/>
        </p:nvSpPr>
        <p:spPr>
          <a:xfrm>
            <a:off x="3524439" y="1122446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29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1107476" y="262956"/>
            <a:ext cx="4403862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03159" y="1294064"/>
            <a:ext cx="26795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備用卡使用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03159" y="2011372"/>
            <a:ext cx="104942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使用時機：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答案卡有汙損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印刷不清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等會影響讀卡結果的狀況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沒有答案卡時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請主試人員用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協助填上基本資料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81803" y="3583561"/>
            <a:ext cx="1181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*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請記得填寫在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  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備用卡依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學生的座號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放入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03159" y="4453552"/>
            <a:ext cx="26795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作答結束後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203159" y="5185371"/>
            <a:ext cx="75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請先清點答案卡，無誤後才讓學生離開教室。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203159" y="5796280"/>
            <a:ext cx="10770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答案卡依座號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小至大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排好，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未使用之備用卡排最後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，裝入答案卡袋。</a:t>
            </a:r>
          </a:p>
          <a:p>
            <a:pPr algn="just"/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634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02" y="298903"/>
            <a:ext cx="4415272" cy="6260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" name="圓角矩形圖說文字 10"/>
          <p:cNvSpPr/>
          <p:nvPr/>
        </p:nvSpPr>
        <p:spPr>
          <a:xfrm>
            <a:off x="1141311" y="5693857"/>
            <a:ext cx="3312543" cy="474608"/>
          </a:xfrm>
          <a:prstGeom prst="wedgeRoundRectCallout">
            <a:avLst>
              <a:gd name="adj1" fmla="val 87472"/>
              <a:gd name="adj2" fmla="val -57025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70433" y="912553"/>
            <a:ext cx="417781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答案卡資料需要核對時檢核用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一定要繳回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★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282053" y="5736357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記得要簽名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1112088" y="2063788"/>
            <a:ext cx="3312543" cy="533298"/>
          </a:xfrm>
          <a:prstGeom prst="wedgeRoundRectCallout">
            <a:avLst>
              <a:gd name="adj1" fmla="val 89265"/>
              <a:gd name="adj2" fmla="val -106037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252874" y="2099604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記得先核對基本資料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1563986" y="5146165"/>
            <a:ext cx="3312543" cy="461665"/>
          </a:xfrm>
          <a:prstGeom prst="wedgeRoundRectCallout">
            <a:avLst>
              <a:gd name="adj1" fmla="val 87484"/>
              <a:gd name="adj2" fmla="val -34821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704888" y="5146164"/>
            <a:ext cx="32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請確實填寫下邊欄位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48015" y="3104458"/>
            <a:ext cx="4076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缺考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endParaRPr lang="en-US" altLang="zh-TW" sz="22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zh-TW" sz="2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  <a:endParaRPr lang="en-US" altLang="zh-TW" sz="2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△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用備用卡並編在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班級最後一號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06582" y="133431"/>
            <a:ext cx="4928241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223994" y="5469497"/>
            <a:ext cx="121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7989294" y="4924710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7181717" y="4927456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223994" y="4924710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701740" y="1930674"/>
            <a:ext cx="310551" cy="305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圖說文字 28"/>
          <p:cNvSpPr/>
          <p:nvPr/>
        </p:nvSpPr>
        <p:spPr>
          <a:xfrm>
            <a:off x="563343" y="2979734"/>
            <a:ext cx="4468483" cy="1909827"/>
          </a:xfrm>
          <a:prstGeom prst="wedgeRoundRectCallout">
            <a:avLst>
              <a:gd name="adj1" fmla="val 65287"/>
              <a:gd name="adj2" fmla="val -86559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圖說文字 33"/>
          <p:cNvSpPr/>
          <p:nvPr/>
        </p:nvSpPr>
        <p:spPr>
          <a:xfrm>
            <a:off x="8714044" y="5007107"/>
            <a:ext cx="859451" cy="926157"/>
          </a:xfrm>
          <a:prstGeom prst="wedgeRoundRectCallout">
            <a:avLst>
              <a:gd name="adj1" fmla="val 90592"/>
              <a:gd name="adj2" fmla="val -47253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0166586" y="3309262"/>
            <a:ext cx="202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備註例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號黃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10063321" y="4148315"/>
            <a:ext cx="203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號張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轉入，使用備用卡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10146235" y="5176560"/>
            <a:ext cx="186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備註例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號林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答案卡名字錯誤有修正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7184651" y="4681315"/>
            <a:ext cx="1271492" cy="17509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698818" y="4436704"/>
            <a:ext cx="2478438" cy="2194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0067957" y="1067878"/>
            <a:ext cx="202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試場紀錄表顏色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會依考科顏色做區別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47CFEBE-3338-4995-B536-651E82DF07B0}"/>
              </a:ext>
            </a:extLst>
          </p:cNvPr>
          <p:cNvSpPr txBox="1"/>
          <p:nvPr/>
        </p:nvSpPr>
        <p:spPr>
          <a:xfrm>
            <a:off x="6096000" y="575735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年度國民中小學學生學習能力檢測</a:t>
            </a:r>
          </a:p>
        </p:txBody>
      </p:sp>
    </p:spTree>
    <p:extLst>
      <p:ext uri="{BB962C8B-B14F-4D97-AF65-F5344CB8AC3E}">
        <p14:creationId xmlns:p14="http://schemas.microsoft.com/office/powerpoint/2010/main" val="2768976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自訂 1">
      <a:dk1>
        <a:srgbClr val="000000"/>
      </a:dk1>
      <a:lt1>
        <a:sysClr val="window" lastClr="FFFFFF"/>
      </a:lt1>
      <a:dk2>
        <a:srgbClr val="D4D9CF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訂 1">
    <a:dk1>
      <a:srgbClr val="000000"/>
    </a:dk1>
    <a:lt1>
      <a:sysClr val="window" lastClr="FFFFFF"/>
    </a:lt1>
    <a:dk2>
      <a:srgbClr val="D4D9CF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13191</TotalTime>
  <Words>1666</Words>
  <Application>Microsoft Office PowerPoint</Application>
  <PresentationFormat>寬螢幕</PresentationFormat>
  <Paragraphs>208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Calibri</vt:lpstr>
      <vt:lpstr>Corbel</vt:lpstr>
      <vt:lpstr>Times New Roman</vt:lpstr>
      <vt:lpstr>Wingdings</vt:lpstr>
      <vt:lpstr>Wingdings 2</vt:lpstr>
      <vt:lpstr>帶狀</vt:lpstr>
      <vt:lpstr>113年度學力檢測試務說明會</vt:lpstr>
      <vt:lpstr>考試時間及科目</vt:lpstr>
      <vt:lpstr>PowerPoint 簡報</vt:lpstr>
      <vt:lpstr>試題箱內容物如下：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試務工作說明</dc:title>
  <dc:creator>5A88</dc:creator>
  <cp:lastModifiedBy>user</cp:lastModifiedBy>
  <cp:revision>373</cp:revision>
  <cp:lastPrinted>2022-09-01T04:40:04Z</cp:lastPrinted>
  <dcterms:created xsi:type="dcterms:W3CDTF">2019-04-25T03:51:15Z</dcterms:created>
  <dcterms:modified xsi:type="dcterms:W3CDTF">2024-05-01T00:12:30Z</dcterms:modified>
</cp:coreProperties>
</file>