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14" r:id="rId2"/>
    <p:sldId id="311" r:id="rId3"/>
    <p:sldId id="313" r:id="rId4"/>
    <p:sldId id="315" r:id="rId5"/>
    <p:sldId id="312" r:id="rId6"/>
    <p:sldId id="316" r:id="rId7"/>
  </p:sldIdLst>
  <p:sldSz cx="9144000" cy="5143500" type="screen16x9"/>
  <p:notesSz cx="6858000" cy="9144000"/>
  <p:embeddedFontLst>
    <p:embeddedFont>
      <p:font typeface="Caveat Brush" panose="02020500000000000000" charset="0"/>
      <p:regular r:id="rId9"/>
    </p:embeddedFont>
    <p:embeddedFont>
      <p:font typeface="微軟正黑體" panose="020B0604030504040204" pitchFamily="34" charset="-120"/>
      <p:regular r:id="rId10"/>
      <p:bold r:id="rId11"/>
    </p:embeddedFont>
    <p:embeddedFont>
      <p:font typeface="Poppins" panose="02020500000000000000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9" d="100"/>
          <a:sy n="139" d="100"/>
        </p:scale>
        <p:origin x="726" y="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0743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5989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dd6bb563a4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dd6bb563a4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713250" y="118372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/>
          <p:nvPr/>
        </p:nvSpPr>
        <p:spPr>
          <a:xfrm>
            <a:off x="-540214" y="3510863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6" name="Google Shape;106;p4"/>
          <p:cNvGrpSpPr/>
          <p:nvPr/>
        </p:nvGrpSpPr>
        <p:grpSpPr>
          <a:xfrm>
            <a:off x="7788664" y="4604012"/>
            <a:ext cx="1161195" cy="734388"/>
            <a:chOff x="5161625" y="732525"/>
            <a:chExt cx="456050" cy="288425"/>
          </a:xfrm>
        </p:grpSpPr>
        <p:sp>
          <p:nvSpPr>
            <p:cNvPr id="107" name="Google Shape;107;p4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4"/>
          <p:cNvSpPr/>
          <p:nvPr/>
        </p:nvSpPr>
        <p:spPr>
          <a:xfrm rot="-9482827">
            <a:off x="-566592" y="2857569"/>
            <a:ext cx="1528617" cy="1384067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"/>
          <p:cNvSpPr/>
          <p:nvPr/>
        </p:nvSpPr>
        <p:spPr>
          <a:xfrm rot="10800000">
            <a:off x="8216700" y="-2120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4"/>
          <p:cNvSpPr/>
          <p:nvPr/>
        </p:nvSpPr>
        <p:spPr>
          <a:xfrm rot="9624733" flipH="1">
            <a:off x="7744824" y="-207126"/>
            <a:ext cx="1371822" cy="672675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●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○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■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●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○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■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●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○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 panose="00000500000000000000"/>
              <a:buChar char="■"/>
              <a:defRPr sz="1600">
                <a:solidFill>
                  <a:schemeClr val="dk1"/>
                </a:solidFill>
                <a:latin typeface="Poppins" panose="00000500000000000000"/>
                <a:ea typeface="Poppins" panose="00000500000000000000"/>
                <a:cs typeface="Poppins" panose="00000500000000000000"/>
                <a:sym typeface="Poppins" panose="00000500000000000000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1347614"/>
            <a:ext cx="7717500" cy="1296144"/>
          </a:xfrm>
        </p:spPr>
        <p:txBody>
          <a:bodyPr/>
          <a:lstStyle/>
          <a:p>
            <a:r>
              <a:rPr lang="zh-TW" altLang="en-US" sz="3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</a:t>
            </a:r>
            <a:r>
              <a:rPr lang="en-US" altLang="zh-TW" sz="3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3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屆文資小學堂 </a:t>
            </a:r>
            <a: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線</a:t>
            </a:r>
            <a:r>
              <a:rPr lang="zh-TW" altLang="en-US" sz="36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上電</a:t>
            </a:r>
            <a:r>
              <a:rPr lang="zh-TW" altLang="en-US" sz="36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競賽推廣說明</a:t>
            </a:r>
            <a:endParaRPr lang="zh-TW" altLang="en-US" sz="3600" dirty="0"/>
          </a:p>
        </p:txBody>
      </p:sp>
      <p:sp>
        <p:nvSpPr>
          <p:cNvPr id="6" name="標題 3"/>
          <p:cNvSpPr txBox="1">
            <a:spLocks/>
          </p:cNvSpPr>
          <p:nvPr/>
        </p:nvSpPr>
        <p:spPr>
          <a:xfrm>
            <a:off x="683568" y="4083918"/>
            <a:ext cx="7717500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rPr lang="zh-TW" altLang="en-US" sz="24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報告單位：臺南市文化資產管理處</a:t>
            </a:r>
            <a:endParaRPr lang="en-US" altLang="zh-TW" sz="2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82102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 txBox="1">
            <a:spLocks noGrp="1"/>
          </p:cNvSpPr>
          <p:nvPr>
            <p:ph type="title"/>
          </p:nvPr>
        </p:nvSpPr>
        <p:spPr>
          <a:xfrm>
            <a:off x="713225" y="195486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報名時間</a:t>
            </a:r>
            <a:endParaRPr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9" name="Google Shape;659;p27"/>
          <p:cNvSpPr txBox="1">
            <a:spLocks noGrp="1"/>
          </p:cNvSpPr>
          <p:nvPr>
            <p:ph type="body" idx="1"/>
          </p:nvPr>
        </p:nvSpPr>
        <p:spPr>
          <a:xfrm>
            <a:off x="467544" y="915566"/>
            <a:ext cx="4448522" cy="410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</a:pP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TW" sz="2000" b="1" dirty="0" err="1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PaGamO</a:t>
            </a: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教育遊戲平臺合作辦理</a:t>
            </a:r>
            <a:endParaRPr lang="en-US" altLang="zh-TW" sz="20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268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轉化文化資產學習內容為線上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題庫，各方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玩家一同學習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競爭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0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lvl="1" indent="-268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Ø"/>
            </a:pP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透過答對題目攻佔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領地，結合知識力與策略性</a:t>
            </a:r>
            <a:r>
              <a:rPr lang="zh-TW" altLang="en-US" sz="20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，以電競賽模式增進學童的學習趣味與動力。</a:t>
            </a:r>
            <a:endParaRPr lang="en-US" altLang="zh-TW" sz="20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65087" indent="-34290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r>
              <a:rPr lang="zh-TW" altLang="en-US" sz="20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</a:t>
            </a:r>
            <a:r>
              <a:rPr lang="zh-TW" altLang="en-US" sz="2000" b="1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時間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9/10(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10/10(</a:t>
            </a:r>
            <a:r>
              <a:rPr lang="zh-TW" altLang="en-US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447675" lvl="1" indent="-268288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Ø"/>
            </a:pPr>
            <a:endParaRPr lang="en-US" altLang="zh-TW" sz="20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sz="1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0" name="Google Shape;660;p27"/>
          <p:cNvCxnSpPr/>
          <p:nvPr/>
        </p:nvCxnSpPr>
        <p:spPr>
          <a:xfrm>
            <a:off x="2731000" y="77155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6" name="Picture 2" descr="d:\Users\user\Desktop\哈燒小學堂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799393"/>
            <a:ext cx="4227934" cy="4227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 txBox="1">
            <a:spLocks noGrp="1"/>
          </p:cNvSpPr>
          <p:nvPr>
            <p:ph type="title"/>
          </p:nvPr>
        </p:nvSpPr>
        <p:spPr>
          <a:xfrm>
            <a:off x="125191" y="195486"/>
            <a:ext cx="55269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題目資料、參賽資格</a:t>
            </a:r>
            <a:endParaRPr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9" name="Google Shape;659;p27"/>
          <p:cNvSpPr txBox="1">
            <a:spLocks noGrp="1"/>
          </p:cNvSpPr>
          <p:nvPr>
            <p:ph type="body" idx="1"/>
          </p:nvPr>
        </p:nvSpPr>
        <p:spPr>
          <a:xfrm>
            <a:off x="683568" y="774915"/>
            <a:ext cx="4232498" cy="4104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</a:pP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題目來源：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配合「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2021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臺南市文化資產月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南都天光」文資月主題，包含宮廟及其工藝品、臺灣文化協會在臺南、近期文資新聞與議題、文法相關知識等內容，相關閱讀資料已上線，未來競賽的題目將自閱讀資料中出題。</a:t>
            </a: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1100"/>
            </a:pPr>
            <a:r>
              <a:rPr lang="zh-TW" altLang="en-US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參賽資格：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國小高年級學童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(5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年級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sz="1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0" name="Google Shape;660;p27"/>
          <p:cNvCxnSpPr/>
          <p:nvPr/>
        </p:nvCxnSpPr>
        <p:spPr>
          <a:xfrm>
            <a:off x="1115616" y="774915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AutoShape 4" descr="data:image/png;base64,iVBORw0KGgoAAAANSUhEUgAAALgAAAC4CAYAAABQMybHAAAAAXNSR0IArs4c6QAAD09JREFUeF7t3et2GzsOhNGT93/ozJr4Mks6kTerwW5bmspfkARQ+IhGy4786/fv37//6b8q8KIK/CrgL1rZpvVHgQJeEF5agQL+0uVtcgW8DLy0AgX8pcvb5Ap4GXhpBQr4S5e3yRXwMvDSChTwly5vk1sG/NevX5eqpR+wnh1P6n/3+nuxle/V/u/9Kb7d8CjfD38F/IHyEvC+oLvXF/Cvr4T0LuBoKRKwgN/+ClM7ePiMSgELj+fy1P/u9e3g39zBVVASdLdAHXHaITQzpnYBKH2UzzSeND7pr3pO9591/uEZXAVUwNMCpOenwKQFm66/zyeNV3ooPtmn52u/7EfjK+Dvyk6BSgvQDi6kb+2pvuOXzHbwWQEK+JMBroJNH8HffX56oRVvep5wuNrf2SPm9Im6vYNL4AJ+q0ABzz4l+fYRpYB/PbLogqtDyy79d1+odnBUJH0EqYACSB1A56eA7D6vgN/+qshqPbZ9iqKCng2gAEgv1LRDTf3t9i99ZE8bhPKXP+0v4HcKTgXbXeDVAn2+LN39sts0HwG2+4Kd3QAf5dMO/q6MgCvgX48IqT66YLsucAEv4GLtjz0FWIDKqfarIT3dx4R6ZEowvQPo/FVBH40Uii8tqB75Z5+X6qV4VR9dsKcfUSSoAJKAOr+Af/0NfwKwgOMlSgAW8FsF2sHf9HiaGbyAZ//BoIBvBjztoAJWI0H6SDz7vGk8371f9ZvGp/Nll//TZ3AFKHuagNbLnl4wnffs9ml9lL/Ol/3o+dtGFAUoe5qA1stewLOvhZeesqv+sh89v4C/KysBX90+BUz66HzZj55/GHAFNLVPX5K6/+uX0rP1mdZf+/VO9bG/gLeDv32cNvxdl/RzbgEsewG/+9NDuwt4dgd89vMF6NRewAv4DUNXX/ApwNq/HXA5PNu+u0BpvKuCPjo3jf/+HPnX+co3HTEUj/xdZV+ewa8KaBcgesSn+UwLKgAFmPzrfOUr/+mFk7+r7AV8UWkBpmMEoACTf52fxqf1ikf7r7IX8EWlpwUVgAV8sRDhsmXAVaDQ77+W63wBIP8CVOdr5Ent9/FO/acjhPRO45v6n9bv4Wi7+peOU0EUsAQUMOn5BfxWsbSeuoAFHERK8FTg3YLrwqV2XXDFLz3SC52uV4O5+rx28LvPxXcDVsBvFX06wHVjBYwS1vnq8FP/uzuiOvDZ+er81L77AouHtN7jDp4KsivAD7/pedP1KaDTC3L2BU3rp/yn+hbwO4WvFlQFFpDpfp2XAjEFWvFfXQ/l3w6+eQYXkAJEAE4B0vmp/eVHlPQRPF2f3lj5U0FTfwJc510N8G5AUz2n+UrPcQcXQBJQHS0VQICpAIon3Z/GP12fxqf6CCDVX3pO81V8BRxEHBXwp7wEC/gCDoV0gyXg7hveDi6kb+2qjy646r+7vmnHH3dwyTkVQMCqQIovLaD86bxpPun5yj+1n11PXYhUvwIefopSwG+/LlkXRBdSFybdr/Wfo+PqL1spQSWw+8Z+t79VgVdn9F2PZNVp1X62vrt5aAdvB19l+8+6An4nlwTRIz9S/59//tndQeU/7bCpHrtmzoedLPz23lSPtCPr/F16LP+HBwWUFlTr5a+AS6Fbe3pBdbrql9Yn9bd6fgGXsu/2FJApAKk/pXH2ee3g+J4SFWgq4LTA6f4Cnn25p+qf6v/5cr/rUxTNTEpg9ZHzGXj4VWO6IAIy3a93jt126StAlL/ilf/ULn+rvGwbUQr43j+zt6vAP6UhFHB8jKcLJCDSDqyCyN/VdsXbDi6FQrseeQJO7r67YFcDrHx/ul6KTzwczX95RLkaWCV8dUcX0Cqg9q/OlKsjh+L5bv1S/2k+8UtmAc/+ypku6NGOVMAz1NvB3/VKO+z0whfwW1CnejzCvoAX8D8KCDBd6LRB/PgRRQllDxL/bokElj/Fm9rlT8CkBdZ50kcz/u7zdZ7yl77KZzyDCwgFqBl1KoDOVwFkV37pfq1P7cpf+qb11XoBqQua5lPAw5+EqkApMOn6An6r2Go9Ds/gurHqcOmNTG+4zk+BWRX06Kcc03ikj+JP/U/11QUXP8pn3MHTBBXw7vPSCyjBBFCan9Yr/tQuf7Ir/2k8Ol98PIr/cAeXwzTg3edJcPmbdhgBI7viT+3yJ7vqOY1H56f1age/U6wd/GvEBWABV4sAcBJYN1z7C3gBv1FgCsTu/bsBTuObdrDw/vMHMxqxFO+0YaT5TPXePoOnAUkwFUT7C/jX/4Pm7E9JUqBVT/Eg/sYzuBzsBk6C7PaX5qeOqPNSQARsCkiqn9an+UifNN8CfleBVECtlz0FIAU2XS9gdYGn+fx4wCVQKkAqqNanAuqJoXx265HGk/qXfvKf+pN+ikf13N7Br04wFVyCKH7tV8dUQVO74lE+qX7T9dP8jj4RD/+gRzcsTWgqoOKZAqH9BTz7sk7xMa1nOzhmcF04FSjtoDovjSf1L6DkP/WnfBXPasNZ7uAKaNrBlJAEVnwqgATTfvlPz5+uV7y79dYIIbv4kR6P9C/g78pIQAFTwGffC1PA7xQQkBIsfSIU8L0/SFL90o7fDn73HxwKePYtAVMgU2DT9WPA1cE0050tUBqfRoqz7WkBtf7s/NPzp/GmDaiAh18NV8BvFSjg+HrkdvCvgdmtz64O+Pl5cjjitYPjc+h05Ek7zNkdWucLAL0kS58C/qbA4Y8JVaCpfXeB04Lrwgjg1J/y1XmKN70Q8pfmr/h2+/t88hz9AvwpwNqvgp9dsLQgKrhGEOUrABTv2Xopf8Wn/HT++CVTBZCAqX3qT4IIuLQgU3/KVwAoXum/O/40H+Wn+Ar4nQIFPPvlKOklAHUBnw5wJZze8FTgdARSPPIvf7JP9VKHVvxT/ymgAn5XvKe9ZF4t2BTQ6X4BLPtUrwL+dwUL+AOyUiC1XvYCfqtAOziImAKV7td62Qv4DwdcBUofoSkQ6Uyn9Wk+GnHSGVXnna2n/CufVN9dHftfce/6HDwFQgDLfnUBVNBpPNJPekztqX/pUcA3fz+3BFXHU4FV0AKe/fptqmdan4/1214yFYAAS+1ToHQh0nym8cjftENrf+pfgKb6Pv2Ikgoi4HXeFLgpEALmbLsAE1Dar/in52u//F/ewQWkgJLgEiTdr3hWBf6udWm+aUNQXrvrIX+P7JeNKAX8aImO7Svgb7oV8Hd+NBKpIx3D8LxdBXwz4AJEpUz3C7jpiKH9AijNVyNCqk/qX/mk/qfrFf+qfVsHTxNKRxatTwGRQAX8VqG0vtP1qs+qvYA/UKqAF/AbBdIbq46cPjLbwVd72tu6tF5Xr8+yebx6uYNPO9pUoF0Jf5yjfFJ/u8+bXti0QSh+2VO9rlpfwN+V1kurCnI2AOn5BfytYgW8gL+BsPl3g9QQrrIX8AJewM+44WnH0EupOoL8aX9qv9qfZvZUv93xa2RK9V0dKU/r4ApAAkoQna+Cp/vTAii/9Lx0/VS/3fErnjS/1foV8FTZxfW7AVl0+7lMQAmQ3fErnjQ/xf9xXgFPlV1cvxuQRbcF/E6obYDvLkA6M079qyOoA00/59f5aX7STxdwale8yld6ql7bO7gS0kys/asJ6ZzPxPGxWBqvCpICt5rH6jrFt9uuuAr4nUIFXMh8bd8NsDq8oi3gBVyMRPYCHsnlxbtv+O4CKYM0/nS9RqD0iXW2f3Vc6Zna03o/On/5JTMN8GrBdwmya0b/aYCqfqpXAb9TUILtFryAf/2HWHfrrfOm9l31bAd/UIn0gqbrO6LsfSk+fURJC6xHnm6wPnabAvTT4pO+ivendNSrR8BtHVwFEHACVgXUzPvs8Sl+6VPAhwqoAAX83L/1XsD/DnA7+OIM/t1PGDWQAr4ZcAk+7djDB8q//ofK2YBO45Veu0cwxasLk74jyd9Z+R3u4AVcJZvZp/oKGEVXwE/+ZSUVQPbdBZoCo3jbwWfvKNs/Jpx2GI0MKRACRP7SCzGNT/un+k4vZKqH1itfxZvq8flx5K4/YaKZTHYJsBvQaUEUrwqm/Sqo7OmFn+qrfNLzxcuqvqfN4CrAFDAJkAqaFkjrVwvw8NG6+WscUr1TfaVHWg/5X9W3gKeVWVy/WoAC/qZA2hBX9S3gi8Cmy1YLUMB/KOBpwafrz7rhny8jdyOB4p0+QtORIX3E745f+suf8p02hIeN4uhLphLabZfAsiseFSAFTAVL/aX+lW96Qc/WV3opnwIOhVLgUkDu3af+CvgxxA/P4MfcHd+lDiK7PKfAFfCvfzCTXuhv7+ApAAJKdiWcAq34BWzaQXVeapdeZwMlvVO79EzzHY8oAmRXQB/nFPCsQxbwvxO4PKIU8FsB0w6cdjhdcDUU1Ss9fxr/7niU/4e9gL8rIWD1SN0NQApgO/jmDj4tgAqSni/AUn/peeooZ3cwxSu79NEFPzv/NP5xB08BTAVIz08F0HrZlc/ZwOh8PZGk7+4LOT3vaD0OjygSaApAen4qgNbLPs1v2hEL+NpLeAFfnMHTCycAC/jXL+3Sb7Ue2wDXI0gFnXbM3fvTeLV+V8E+Z0v87swqAKvnpU+s6fo0/kf+Cvi7MrqgmmkL+BTprKOveivgBfyPArrgq0DtWtcOfqdkR5RZByzg4X+h0k3WI396g1Ww1H96gdL10xld+U5HqOn+tJ5T/T7fLVZ/H1wOpwLrfF0YAaICyb/s8n92gaf6K37pp/1n5//yL5kSWAUSwLLL/9kFLuB/R/xlXjIFWAHPZnRdGF3YtCGofvLXDn6nwFHB0lHpofDh59gCRkCmF3y6fqrTrvq0g08rcXC/gJy+BCssnV/Af9/+LoAKlgo2vcGKZ3q+AJI9ja8dXIp2Br9RoIBnDSrt+Mdw/N+uXfXZNqJME1KHSl9C1CH1RFE+Ol9A7Crgrhl/qq/ykV6qR8rHx3kF/F0JFUgAnFUgXbQC/rVCBbyA/5UQdUzZ04ZwVoMo4AW8gP9XgXSGOvpo/diXzrDT+ORPHWaar/afnZ/yl13xf5d+hzt4mlC6XoLKvtvfdxXo82Up/HJQxasRI7VP9U73r64v4A9GFHXM9KV0tSBHXxp1vhrC1C7/unDp/tX1BbyA/1Hg/x7w1RvTdVXgJymw3MF/UtCNpQqsKlDAV5XquqdUoIA/Zdka9KoCBXxVqa57SgUK+FOWrUGvKlDAV5XquqdUoIA/Zdka9KoCBXxVqa57SgUK+FOWrUGvKvAfKsNzMto5c4U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4" name="AutoShape 6" descr="data:image/png;base64,iVBORw0KGgoAAAANSUhEUgAAALgAAAC4CAYAAABQMybHAAAAAXNSR0IArs4c6QAAD09JREFUeF7t3et2GzsOhNGT93/ozJr4Mks6kTerwW5bmspfkARQ+IhGy4786/fv37//6b8q8KIK/CrgL1rZpvVHgQJeEF5agQL+0uVtcgW8DLy0AgX8pcvb5Ap4GXhpBQr4S5e3yRXwMvDSChTwly5vk1sG/NevX5eqpR+wnh1P6n/3+nuxle/V/u/9Kb7d8CjfD38F/IHyEvC+oLvXF/Cvr4T0LuBoKRKwgN/+ClM7ePiMSgELj+fy1P/u9e3g39zBVVASdLdAHXHaITQzpnYBKH2UzzSeND7pr3pO9591/uEZXAVUwNMCpOenwKQFm66/zyeNV3ooPtmn52u/7EfjK+Dvyk6BSgvQDi6kb+2pvuOXzHbwWQEK+JMBroJNH8HffX56oRVvep5wuNrf2SPm9Im6vYNL4AJ+q0ABzz4l+fYRpYB/PbLogqtDyy79d1+odnBUJH0EqYACSB1A56eA7D6vgN/+qshqPbZ9iqKCng2gAEgv1LRDTf3t9i99ZE8bhPKXP+0v4HcKTgXbXeDVAn2+LN39sts0HwG2+4Kd3QAf5dMO/q6MgCvgX48IqT66YLsucAEv4GLtjz0FWIDKqfarIT3dx4R6ZEowvQPo/FVBH40Uii8tqB75Z5+X6qV4VR9dsKcfUSSoAJKAOr+Af/0NfwKwgOMlSgAW8FsF2sHf9HiaGbyAZ//BoIBvBjztoAJWI0H6SDz7vGk8371f9ZvGp/Nll//TZ3AFKHuagNbLnl4wnffs9ml9lL/Ol/3o+dtGFAUoe5qA1stewLOvhZeesqv+sh89v4C/KysBX90+BUz66HzZj55/GHAFNLVPX5K6/+uX0rP1mdZf+/VO9bG/gLeDv32cNvxdl/RzbgEsewG/+9NDuwt4dgd89vMF6NRewAv4DUNXX/ApwNq/HXA5PNu+u0BpvKuCPjo3jf/+HPnX+co3HTEUj/xdZV+ewa8KaBcgesSn+UwLKgAFmPzrfOUr/+mFk7+r7AV8UWkBpmMEoACTf52fxqf1ikf7r7IX8EWlpwUVgAV8sRDhsmXAVaDQ77+W63wBIP8CVOdr5Ent9/FO/acjhPRO45v6n9bv4Wi7+peOU0EUsAQUMOn5BfxWsbSeuoAFHERK8FTg3YLrwqV2XXDFLz3SC52uV4O5+rx28LvPxXcDVsBvFX06wHVjBYwS1vnq8FP/uzuiOvDZ+er81L77AouHtN7jDp4KsivAD7/pedP1KaDTC3L2BU3rp/yn+hbwO4WvFlQFFpDpfp2XAjEFWvFfXQ/l3w6+eQYXkAJEAE4B0vmp/eVHlPQRPF2f3lj5U0FTfwJc510N8G5AUz2n+UrPcQcXQBJQHS0VQICpAIon3Z/GP12fxqf6CCDVX3pO81V8BRxEHBXwp7wEC/gCDoV0gyXg7hveDi6kb+2qjy646r+7vmnHH3dwyTkVQMCqQIovLaD86bxpPun5yj+1n11PXYhUvwIefopSwG+/LlkXRBdSFybdr/Wfo+PqL1spQSWw+8Z+t79VgVdn9F2PZNVp1X62vrt5aAdvB19l+8+6An4nlwTRIz9S/59//tndQeU/7bCpHrtmzoedLPz23lSPtCPr/F16LP+HBwWUFlTr5a+AS6Fbe3pBdbrql9Yn9bd6fgGXsu/2FJApAKk/pXH2ee3g+J4SFWgq4LTA6f4Cnn25p+qf6v/5cr/rUxTNTEpg9ZHzGXj4VWO6IAIy3a93jt126StAlL/ilf/ULn+rvGwbUQr43j+zt6vAP6UhFHB8jKcLJCDSDqyCyN/VdsXbDi6FQrseeQJO7r67YFcDrHx/ul6KTzwczX95RLkaWCV8dUcX0Cqg9q/OlKsjh+L5bv1S/2k+8UtmAc/+ypku6NGOVMAz1NvB3/VKO+z0whfwW1CnejzCvoAX8D8KCDBd6LRB/PgRRQllDxL/bokElj/Fm9rlT8CkBdZ50kcz/u7zdZ7yl77KZzyDCwgFqBl1KoDOVwFkV37pfq1P7cpf+qb11XoBqQua5lPAw5+EqkApMOn6An6r2Go9Ds/gurHqcOmNTG+4zk+BWRX06Kcc03ikj+JP/U/11QUXP8pn3MHTBBXw7vPSCyjBBFCan9Yr/tQuf7Ir/2k8Ol98PIr/cAeXwzTg3edJcPmbdhgBI7viT+3yJ7vqOY1H56f1age/U6wd/GvEBWABV4sAcBJYN1z7C3gBv1FgCsTu/bsBTuObdrDw/vMHMxqxFO+0YaT5TPXePoOnAUkwFUT7C/jX/4Pm7E9JUqBVT/Eg/sYzuBzsBk6C7PaX5qeOqPNSQARsCkiqn9an+UifNN8CfleBVECtlz0FIAU2XS9gdYGn+fx4wCVQKkAqqNanAuqJoXx265HGk/qXfvKf+pN+ikf13N7Br04wFVyCKH7tV8dUQVO74lE+qX7T9dP8jj4RD/+gRzcsTWgqoOKZAqH9BTz7sk7xMa1nOzhmcF04FSjtoDovjSf1L6DkP/WnfBXPasNZ7uAKaNrBlJAEVnwqgATTfvlPz5+uV7y79dYIIbv4kR6P9C/g78pIQAFTwGffC1PA7xQQkBIsfSIU8L0/SFL90o7fDn73HxwKePYtAVMgU2DT9WPA1cE0050tUBqfRoqz7WkBtf7s/NPzp/GmDaiAh18NV8BvFSjg+HrkdvCvgdmtz64O+Pl5cjjitYPjc+h05Ek7zNkdWucLAL0kS58C/qbA4Y8JVaCpfXeB04Lrwgjg1J/y1XmKN70Q8pfmr/h2+/t88hz9AvwpwNqvgp9dsLQgKrhGEOUrABTv2Xopf8Wn/HT++CVTBZCAqX3qT4IIuLQgU3/KVwAoXum/O/40H+Wn+Ar4nQIFPPvlKOklAHUBnw5wJZze8FTgdARSPPIvf7JP9VKHVvxT/ymgAn5XvKe9ZF4t2BTQ6X4BLPtUrwL+dwUL+AOyUiC1XvYCfqtAOziImAKV7td62Qv4DwdcBUofoSkQ6Uyn9Wk+GnHSGVXnna2n/CufVN9dHftfce/6HDwFQgDLfnUBVNBpPNJPekztqX/pUcA3fz+3BFXHU4FV0AKe/fptqmdan4/1214yFYAAS+1ToHQh0nym8cjftENrf+pfgKb6Pv2Ikgoi4HXeFLgpEALmbLsAE1Dar/in52u//F/ewQWkgJLgEiTdr3hWBf6udWm+aUNQXrvrIX+P7JeNKAX8aImO7Svgb7oV8Hd+NBKpIx3D8LxdBXwz4AJEpUz3C7jpiKH9AijNVyNCqk/qX/mk/qfrFf+qfVsHTxNKRxatTwGRQAX8VqG0vtP1qs+qvYA/UKqAF/AbBdIbq46cPjLbwVd72tu6tF5Xr8+yebx6uYNPO9pUoF0Jf5yjfFJ/u8+bXti0QSh+2VO9rlpfwN+V1kurCnI2AOn5BfytYgW8gL+BsPl3g9QQrrIX8AJewM+44WnH0EupOoL8aX9qv9qfZvZUv93xa2RK9V0dKU/r4ApAAkoQna+Cp/vTAii/9Lx0/VS/3fErnjS/1foV8FTZxfW7AVl0+7lMQAmQ3fErnjQ/xf9xXgFPlV1cvxuQRbcF/E6obYDvLkA6M079qyOoA00/59f5aX7STxdwale8yld6ql7bO7gS0kys/asJ6ZzPxPGxWBqvCpICt5rH6jrFt9uuuAr4nUIFXMh8bd8NsDq8oi3gBVyMRPYCHsnlxbtv+O4CKYM0/nS9RqD0iXW2f3Vc6Zna03o/On/5JTMN8GrBdwmya0b/aYCqfqpXAb9TUILtFryAf/2HWHfrrfOm9l31bAd/UIn0gqbrO6LsfSk+fURJC6xHnm6wPnabAvTT4pO+ivendNSrR8BtHVwFEHACVgXUzPvs8Sl+6VPAhwqoAAX83L/1XsD/DnA7+OIM/t1PGDWQAr4ZcAk+7djDB8q//ofK2YBO45Veu0cwxasLk74jyd9Z+R3u4AVcJZvZp/oKGEVXwE/+ZSUVQPbdBZoCo3jbwWfvKNs/Jpx2GI0MKRACRP7SCzGNT/un+k4vZKqH1itfxZvq8flx5K4/YaKZTHYJsBvQaUEUrwqm/Sqo7OmFn+qrfNLzxcuqvqfN4CrAFDAJkAqaFkjrVwvw8NG6+WscUr1TfaVHWg/5X9W3gKeVWVy/WoAC/qZA2hBX9S3gi8Cmy1YLUMB/KOBpwafrz7rhny8jdyOB4p0+QtORIX3E745f+suf8p02hIeN4uhLphLabZfAsiseFSAFTAVL/aX+lW96Qc/WV3opnwIOhVLgUkDu3af+CvgxxA/P4MfcHd+lDiK7PKfAFfCvfzCTXuhv7+ApAAJKdiWcAq34BWzaQXVeapdeZwMlvVO79EzzHY8oAmRXQB/nFPCsQxbwvxO4PKIU8FsB0w6cdjhdcDUU1Ss9fxr/7niU/4e9gL8rIWD1SN0NQApgO/jmDj4tgAqSni/AUn/peeooZ3cwxSu79NEFPzv/NP5xB08BTAVIz08F0HrZlc/ZwOh8PZGk7+4LOT3vaD0OjygSaApAen4qgNbLPs1v2hEL+NpLeAFfnMHTCycAC/jXL+3Sb7Ue2wDXI0gFnXbM3fvTeLV+V8E+Z0v87swqAKvnpU+s6fo0/kf+Cvi7MrqgmmkL+BTprKOveivgBfyPArrgq0DtWtcOfqdkR5RZByzg4X+h0k3WI396g1Ww1H96gdL10xld+U5HqOn+tJ5T/T7fLVZ/H1wOpwLrfF0YAaICyb/s8n92gaf6K37pp/1n5//yL5kSWAUSwLLL/9kFLuB/R/xlXjIFWAHPZnRdGF3YtCGofvLXDn6nwFHB0lHpofDh59gCRkCmF3y6fqrTrvq0g08rcXC/gJy+BCssnV/Af9/+LoAKlgo2vcGKZ3q+AJI9ja8dXIp2Br9RoIBnDSrt+Mdw/N+uXfXZNqJME1KHSl9C1CH1RFE+Ol9A7Crgrhl/qq/ykV6qR8rHx3kF/F0JFUgAnFUgXbQC/rVCBbyA/5UQdUzZ04ZwVoMo4AW8gP9XgXSGOvpo/diXzrDT+ORPHWaar/afnZ/yl13xf5d+hzt4mlC6XoLKvtvfdxXo82Up/HJQxasRI7VP9U73r64v4A9GFHXM9KV0tSBHXxp1vhrC1C7/unDp/tX1BbyA/1Hg/x7w1RvTdVXgJymw3MF/UtCNpQqsKlDAV5XquqdUoIA/Zdka9KoCBXxVqa57SgUK+FOWrUGvKlDAV5XquqdUoIA/Zdka9KoCBXxVqa57SgUK+FOWrUGvKvAfKsNzMto5c4UAAAAASUVORK5CYII="/>
          <p:cNvSpPr>
            <a:spLocks noChangeAspect="1" noChangeArrowheads="1"/>
          </p:cNvSpPr>
          <p:nvPr/>
        </p:nvSpPr>
        <p:spPr bwMode="auto">
          <a:xfrm>
            <a:off x="6260500" y="251808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3" y="2854425"/>
            <a:ext cx="1866900" cy="18669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65471" y="4646460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閱讀資料底加</a:t>
            </a:r>
            <a:endParaRPr lang="zh-TW" altLang="en-US" dirty="0"/>
          </a:p>
        </p:txBody>
      </p:sp>
      <p:pic>
        <p:nvPicPr>
          <p:cNvPr id="1032" name="Picture 8" descr="臺南市文化資產月-南都天光&#10;「2021臺南市文化資產月─南都天光」，以「光」象徵「多元宗教」與臺灣文化協會「啟蒙思潮」在臺南所呈現的豐富樣貌。期盼透過「趣味、創新」的方式，結合在地深厚的文化內涵，體現趣味的文資學習，帶大家體驗臺南多元文化的珍貴寶庫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6644"/>
            <a:ext cx="3461975" cy="4883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655" y="2876088"/>
            <a:ext cx="1823574" cy="1823574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3339434" y="4641336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報名底</a:t>
            </a:r>
            <a:r>
              <a:rPr lang="zh-TW" altLang="en-US" dirty="0" smtClean="0"/>
              <a:t>加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98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 txBox="1">
            <a:spLocks noGrp="1"/>
          </p:cNvSpPr>
          <p:nvPr>
            <p:ph type="title"/>
          </p:nvPr>
        </p:nvSpPr>
        <p:spPr>
          <a:xfrm>
            <a:off x="179512" y="198850"/>
            <a:ext cx="43204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賽制說明</a:t>
            </a:r>
            <a:endParaRPr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59" name="Google Shape;659;p27"/>
          <p:cNvSpPr txBox="1">
            <a:spLocks noGrp="1"/>
          </p:cNvSpPr>
          <p:nvPr>
            <p:ph type="body" idx="1"/>
          </p:nvPr>
        </p:nvSpPr>
        <p:spPr>
          <a:xfrm>
            <a:off x="251520" y="783747"/>
            <a:ext cx="4104456" cy="4176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初賽</a:t>
            </a:r>
            <a:endParaRPr lang="en-US" altLang="zh-TW" sz="18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→為期五日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(10/25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10/29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，一～五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→全國國小高年級同學皆可參加。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0" indent="-268288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→取團隊排名前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組（限臺南市隊伍）進入複賽、決賽。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8288" lvl="0" indent="-268288"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→另為鼓勵參賽</a:t>
            </a:r>
            <a:r>
              <a:rPr lang="zh-TW" altLang="en-US" sz="1800" dirty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同學的用心與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付出，將取個人排名前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名頒發獎品。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r>
              <a:rPr lang="zh-TW" altLang="en-US" sz="1800" b="1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複賽、決賽</a:t>
            </a:r>
            <a:endParaRPr lang="en-US" altLang="zh-TW" sz="1800" b="1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10/30(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30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+mn-ea"/>
              </a:rPr>
              <a:t>組團隊（限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臺南市隊伍）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→線上直播賽事，賽評與評委將同步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講評。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SzPts val="1100"/>
              <a:buNone/>
            </a:pP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→取前</a:t>
            </a:r>
            <a:r>
              <a:rPr lang="en-US" altLang="zh-TW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1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名頒發獎狀、獎金及獎品。</a:t>
            </a:r>
            <a:endParaRPr lang="en-US" altLang="zh-TW" sz="1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Clr>
                <a:schemeClr val="accent2">
                  <a:lumMod val="50000"/>
                </a:schemeClr>
              </a:buClr>
              <a:buSzPts val="1100"/>
              <a:buNone/>
            </a:pPr>
            <a:endParaRPr lang="en-US" altLang="zh-TW" sz="14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indent="-228600">
              <a:buClr>
                <a:schemeClr val="accent2">
                  <a:lumMod val="50000"/>
                </a:schemeClr>
              </a:buClr>
              <a:buSzPts val="1100"/>
              <a:buFont typeface="Wingdings" panose="05000000000000000000" pitchFamily="2" charset="2"/>
              <a:buChar char="l"/>
            </a:pPr>
            <a:endParaRPr sz="14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0" name="Google Shape;660;p27"/>
          <p:cNvCxnSpPr/>
          <p:nvPr/>
        </p:nvCxnSpPr>
        <p:spPr>
          <a:xfrm>
            <a:off x="467544" y="77155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171" name="Picture 3" descr="d:\Users\user\Desktop\2.JPG"/>
          <p:cNvPicPr>
            <a:picLocks noChangeAspect="1" noChangeArrowheads="1"/>
          </p:cNvPicPr>
          <p:nvPr/>
        </p:nvPicPr>
        <p:blipFill rotWithShape="1">
          <a:blip r:embed="rId3"/>
          <a:srcRect l="47412" t="4287" r="2509" b="5681"/>
          <a:stretch>
            <a:fillRect/>
          </a:stretch>
        </p:blipFill>
        <p:spPr bwMode="auto">
          <a:xfrm>
            <a:off x="4673537" y="49799"/>
            <a:ext cx="3960440" cy="2460683"/>
          </a:xfrm>
          <a:prstGeom prst="rect">
            <a:avLst/>
          </a:prstGeom>
          <a:noFill/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0"/>
          <a:stretch>
            <a:fillRect/>
          </a:stretch>
        </p:blipFill>
        <p:spPr>
          <a:xfrm>
            <a:off x="4355976" y="2525244"/>
            <a:ext cx="4595562" cy="262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7"/>
          <p:cNvSpPr txBox="1">
            <a:spLocks noGrp="1"/>
          </p:cNvSpPr>
          <p:nvPr>
            <p:ph type="title"/>
          </p:nvPr>
        </p:nvSpPr>
        <p:spPr>
          <a:xfrm>
            <a:off x="713225" y="198661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>
                  <a:lumMod val="50000"/>
                </a:schemeClr>
              </a:buClr>
              <a:buNone/>
            </a:pPr>
            <a:r>
              <a:rPr lang="zh-TW" altLang="en-US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豐富獎品</a:t>
            </a:r>
            <a:endParaRPr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660" name="Google Shape;660;p27"/>
          <p:cNvCxnSpPr/>
          <p:nvPr/>
        </p:nvCxnSpPr>
        <p:spPr>
          <a:xfrm>
            <a:off x="2731000" y="771550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050" name="Picture 2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94" y="843558"/>
            <a:ext cx="8208912" cy="4181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58;p27"/>
          <p:cNvSpPr txBox="1">
            <a:spLocks/>
          </p:cNvSpPr>
          <p:nvPr/>
        </p:nvSpPr>
        <p:spPr>
          <a:xfrm>
            <a:off x="2339752" y="2355726"/>
            <a:ext cx="432048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zh-TW" altLang="en-US" sz="4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endParaRPr lang="en-US" altLang="zh-TW" sz="4800" dirty="0" smtClean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buClr>
                <a:schemeClr val="accent2">
                  <a:lumMod val="50000"/>
                </a:schemeClr>
              </a:buClr>
            </a:pPr>
            <a:r>
              <a:rPr lang="zh-TW" altLang="en-US" sz="4800" dirty="0" smtClean="0">
                <a:solidFill>
                  <a:schemeClr val="bg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</a:t>
            </a:r>
            <a:endParaRPr lang="zh-TW" altLang="en-US" sz="4800" dirty="0">
              <a:solidFill>
                <a:schemeClr val="bg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561937"/>
      </p:ext>
    </p:extLst>
  </p:cSld>
  <p:clrMapOvr>
    <a:masterClrMapping/>
  </p:clrMapOvr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301</Words>
  <Application>Microsoft Office PowerPoint</Application>
  <PresentationFormat>如螢幕大小 (16:9)</PresentationFormat>
  <Paragraphs>64</Paragraphs>
  <Slides>6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2" baseType="lpstr">
      <vt:lpstr>Caveat Brush</vt:lpstr>
      <vt:lpstr>Wingdings</vt:lpstr>
      <vt:lpstr>Arial</vt:lpstr>
      <vt:lpstr>微軟正黑體</vt:lpstr>
      <vt:lpstr>Poppins</vt:lpstr>
      <vt:lpstr>Eco-Friendly Minitheme by Slidesgo</vt:lpstr>
      <vt:lpstr>第3屆文資小學堂  線上電競賽推廣說明</vt:lpstr>
      <vt:lpstr>報名時間</vt:lpstr>
      <vt:lpstr>題目資料、參賽資格</vt:lpstr>
      <vt:lpstr>賽制說明</vt:lpstr>
      <vt:lpstr>豐富獎品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2021臺南市文化資產月 ─南都天光</dc:title>
  <dc:creator>user</dc:creator>
  <cp:lastModifiedBy>localadmin</cp:lastModifiedBy>
  <cp:revision>234</cp:revision>
  <dcterms:created xsi:type="dcterms:W3CDTF">2021-08-27T06:51:05Z</dcterms:created>
  <dcterms:modified xsi:type="dcterms:W3CDTF">2021-10-04T01:23:53Z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1028-10.8.0.6003</vt:lpwstr>
  </property>
</Properties>
</file>